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tags/tag3.xml" ContentType="application/vnd.openxmlformats-officedocument.presentationml.tags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256" r:id="rId2"/>
    <p:sldId id="257" r:id="rId3"/>
    <p:sldId id="258" r:id="rId4"/>
    <p:sldId id="259" r:id="rId5"/>
    <p:sldId id="332" r:id="rId6"/>
    <p:sldId id="260" r:id="rId7"/>
    <p:sldId id="261" r:id="rId8"/>
    <p:sldId id="262" r:id="rId9"/>
    <p:sldId id="263" r:id="rId10"/>
    <p:sldId id="334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333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321" r:id="rId36"/>
    <p:sldId id="322" r:id="rId37"/>
    <p:sldId id="323" r:id="rId38"/>
    <p:sldId id="291" r:id="rId39"/>
    <p:sldId id="339" r:id="rId40"/>
    <p:sldId id="335" r:id="rId41"/>
    <p:sldId id="336" r:id="rId42"/>
    <p:sldId id="337" r:id="rId43"/>
    <p:sldId id="338" r:id="rId44"/>
    <p:sldId id="293" r:id="rId45"/>
    <p:sldId id="324" r:id="rId46"/>
    <p:sldId id="325" r:id="rId47"/>
    <p:sldId id="296" r:id="rId48"/>
    <p:sldId id="297" r:id="rId49"/>
    <p:sldId id="326" r:id="rId50"/>
    <p:sldId id="300" r:id="rId51"/>
    <p:sldId id="327" r:id="rId52"/>
    <p:sldId id="328" r:id="rId53"/>
    <p:sldId id="303" r:id="rId54"/>
    <p:sldId id="304" r:id="rId55"/>
    <p:sldId id="306" r:id="rId56"/>
    <p:sldId id="307" r:id="rId57"/>
    <p:sldId id="308" r:id="rId58"/>
    <p:sldId id="329" r:id="rId59"/>
    <p:sldId id="310" r:id="rId60"/>
    <p:sldId id="330" r:id="rId61"/>
    <p:sldId id="312" r:id="rId62"/>
    <p:sldId id="313" r:id="rId63"/>
    <p:sldId id="314" r:id="rId64"/>
    <p:sldId id="315" r:id="rId65"/>
    <p:sldId id="331" r:id="rId66"/>
    <p:sldId id="317" r:id="rId67"/>
    <p:sldId id="318" r:id="rId68"/>
    <p:sldId id="319" r:id="rId69"/>
    <p:sldId id="320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881D"/>
    <a:srgbClr val="5F6062"/>
    <a:srgbClr val="0079DB"/>
    <a:srgbClr val="DC7B1F"/>
    <a:srgbClr val="000000"/>
    <a:srgbClr val="FFFFFF"/>
    <a:srgbClr val="231F20"/>
    <a:srgbClr val="D8D8D8"/>
    <a:srgbClr val="FF0066"/>
    <a:srgbClr val="F57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9" autoAdjust="0"/>
    <p:restoredTop sz="94625" autoAdjust="0"/>
  </p:normalViewPr>
  <p:slideViewPr>
    <p:cSldViewPr snapToGrid="0">
      <p:cViewPr varScale="1">
        <p:scale>
          <a:sx n="70" d="100"/>
          <a:sy n="70" d="100"/>
        </p:scale>
        <p:origin x="-1458" y="-90"/>
      </p:cViewPr>
      <p:guideLst>
        <p:guide orient="horz" pos="2160"/>
        <p:guide pos="2880"/>
        <p:guide pos="1028"/>
        <p:guide pos="17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21" d="100"/>
          <a:sy n="121" d="100"/>
        </p:scale>
        <p:origin x="-4986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David:Google%20Drive:ThinkBig:clients:HGST:Imagine:4.0%20Deliverables:g.%20Value%20Proposition%20(optional):HGST_EnterpriseDataMgmt%20-%20Big_Data_Sprint_ROI_v0.5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Summary!$A$35</c:f>
              <c:strCache>
                <c:ptCount val="1"/>
                <c:pt idx="0">
                  <c:v>Stop the Search Parties</c:v>
                </c:pt>
              </c:strCache>
            </c:strRef>
          </c:tx>
          <c:val>
            <c:numRef>
              <c:f>Summary!$B$35:$M$35</c:f>
              <c:numCache>
                <c:formatCode>_("$"* #,##0.00_);_("$"* \(#,##0.00\);_("$"* "-"??_);_(@_)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4.8599999999999997E-2</c:v>
                </c:pt>
                <c:pt idx="4">
                  <c:v>9.7199999999999995E-2</c:v>
                </c:pt>
                <c:pt idx="5">
                  <c:v>0.58320000000000005</c:v>
                </c:pt>
                <c:pt idx="6">
                  <c:v>1.0691999999999999</c:v>
                </c:pt>
                <c:pt idx="7">
                  <c:v>1.5551999999999999</c:v>
                </c:pt>
                <c:pt idx="8">
                  <c:v>2.0411999999999999</c:v>
                </c:pt>
                <c:pt idx="9">
                  <c:v>2.5272000000000001</c:v>
                </c:pt>
                <c:pt idx="10">
                  <c:v>3.0131999999999999</c:v>
                </c:pt>
                <c:pt idx="11">
                  <c:v>3.4992000000000001</c:v>
                </c:pt>
              </c:numCache>
            </c:numRef>
          </c:val>
        </c:ser>
        <c:ser>
          <c:idx val="1"/>
          <c:order val="1"/>
          <c:tx>
            <c:strRef>
              <c:f>Summary!$A$36</c:f>
              <c:strCache>
                <c:ptCount val="1"/>
                <c:pt idx="0">
                  <c:v>Yield Improvement</c:v>
                </c:pt>
              </c:strCache>
            </c:strRef>
          </c:tx>
          <c:val>
            <c:numRef>
              <c:f>Summary!$B$36:$M$36</c:f>
              <c:numCache>
                <c:formatCode>_("$"* #,##0.00_);_("$"* \(#,##0.00\);_("$"* "-"??_);_(@_)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5.7818809523809502E-2</c:v>
                </c:pt>
                <c:pt idx="4">
                  <c:v>0.115637619047619</c:v>
                </c:pt>
                <c:pt idx="5">
                  <c:v>1.0531904523809521</c:v>
                </c:pt>
                <c:pt idx="6">
                  <c:v>1.9907432857142859</c:v>
                </c:pt>
                <c:pt idx="7">
                  <c:v>2.9282961190476189</c:v>
                </c:pt>
                <c:pt idx="8">
                  <c:v>3.8658489523809521</c:v>
                </c:pt>
                <c:pt idx="9">
                  <c:v>4.8034017857142901</c:v>
                </c:pt>
                <c:pt idx="10">
                  <c:v>5.7409546190476046</c:v>
                </c:pt>
                <c:pt idx="11">
                  <c:v>6.6785074523809467</c:v>
                </c:pt>
              </c:numCache>
            </c:numRef>
          </c:val>
        </c:ser>
        <c:ser>
          <c:idx val="2"/>
          <c:order val="2"/>
          <c:tx>
            <c:strRef>
              <c:f>Summary!$A$37</c:f>
              <c:strCache>
                <c:ptCount val="1"/>
                <c:pt idx="0">
                  <c:v>Gain Market Share (Predictive Failures)</c:v>
                </c:pt>
              </c:strCache>
            </c:strRef>
          </c:tx>
          <c:val>
            <c:numRef>
              <c:f>Summary!$B$37:$M$37</c:f>
              <c:numCache>
                <c:formatCode>_("$"* #,##0.00_);_("$"* \(#,##0.00\);_("$"* "-"??_);_(@_)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0.25</c:v>
                </c:pt>
                <c:pt idx="8">
                  <c:v>0.25</c:v>
                </c:pt>
                <c:pt idx="9">
                  <c:v>0.5</c:v>
                </c:pt>
                <c:pt idx="10">
                  <c:v>0.5</c:v>
                </c:pt>
                <c:pt idx="11">
                  <c:v>0.75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2736768"/>
        <c:axId val="222763648"/>
      </c:areaChart>
      <c:catAx>
        <c:axId val="2227367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Month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222763648"/>
        <c:crosses val="autoZero"/>
        <c:auto val="1"/>
        <c:lblAlgn val="ctr"/>
        <c:lblOffset val="100"/>
        <c:noMultiLvlLbl val="0"/>
      </c:catAx>
      <c:valAx>
        <c:axId val="222763648"/>
        <c:scaling>
          <c:orientation val="minMax"/>
        </c:scaling>
        <c:delete val="0"/>
        <c:axPos val="l"/>
        <c:majorGridlines/>
        <c:numFmt formatCode="_(&quot;$&quot;* #,##0.00_);_(&quot;$&quot;* \(#,##0.00\);_(&quot;$&quot;* &quot;-&quot;??_);_(@_)" sourceLinked="1"/>
        <c:majorTickMark val="out"/>
        <c:minorTickMark val="none"/>
        <c:tickLblPos val="nextTo"/>
        <c:crossAx val="222736768"/>
        <c:crosses val="autoZero"/>
        <c:crossBetween val="midCat"/>
      </c:valAx>
    </c:plotArea>
    <c:plotVisOnly val="1"/>
    <c:dispBlanksAs val="zero"/>
    <c:showDLblsOverMax val="0"/>
  </c:chart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3D079F-6823-6B4A-BBC1-88F844EC66F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FEFB60-0C4E-924E-A5FC-6E1F0930E111}">
      <dgm:prSet custT="1"/>
      <dgm:spPr/>
      <dgm:t>
        <a:bodyPr/>
        <a:lstStyle/>
        <a:p>
          <a:pPr rtl="0"/>
          <a:r>
            <a:rPr lang="en-US" sz="1200" dirty="0" smtClean="0"/>
            <a:t>Discovery</a:t>
          </a:r>
          <a:endParaRPr lang="en-US" sz="1200" dirty="0"/>
        </a:p>
      </dgm:t>
    </dgm:pt>
    <dgm:pt modelId="{2C19315F-C59B-2344-A622-485D1E21C657}" type="parTrans" cxnId="{7ABEFE04-5680-194D-BB08-6AF047DE7B10}">
      <dgm:prSet/>
      <dgm:spPr/>
      <dgm:t>
        <a:bodyPr/>
        <a:lstStyle/>
        <a:p>
          <a:endParaRPr lang="en-US" sz="1600"/>
        </a:p>
      </dgm:t>
    </dgm:pt>
    <dgm:pt modelId="{3A464375-EE08-F74F-A1BA-03FB3DD6E50E}" type="sibTrans" cxnId="{7ABEFE04-5680-194D-BB08-6AF047DE7B10}">
      <dgm:prSet/>
      <dgm:spPr/>
      <dgm:t>
        <a:bodyPr/>
        <a:lstStyle/>
        <a:p>
          <a:endParaRPr lang="en-US" sz="1600"/>
        </a:p>
      </dgm:t>
    </dgm:pt>
    <dgm:pt modelId="{AED278D4-4A6B-5B4F-8444-DE6EDFE6CBFD}">
      <dgm:prSet custT="1"/>
      <dgm:spPr/>
      <dgm:t>
        <a:bodyPr/>
        <a:lstStyle/>
        <a:p>
          <a:pPr rtl="0"/>
          <a:r>
            <a:rPr lang="en-US" sz="1200" dirty="0" smtClean="0"/>
            <a:t>Architecture Definition</a:t>
          </a:r>
          <a:endParaRPr lang="en-US" sz="1200" dirty="0"/>
        </a:p>
      </dgm:t>
    </dgm:pt>
    <dgm:pt modelId="{C9967109-9193-9344-A6C3-AADFB9D1636B}" type="parTrans" cxnId="{D5C13B8E-A911-C644-8472-D38144B9FDB7}">
      <dgm:prSet/>
      <dgm:spPr/>
      <dgm:t>
        <a:bodyPr/>
        <a:lstStyle/>
        <a:p>
          <a:endParaRPr lang="en-US" sz="1600"/>
        </a:p>
      </dgm:t>
    </dgm:pt>
    <dgm:pt modelId="{4A1DAD09-C5F9-BB43-AE24-656AA5B3EFA3}" type="sibTrans" cxnId="{D5C13B8E-A911-C644-8472-D38144B9FDB7}">
      <dgm:prSet/>
      <dgm:spPr/>
      <dgm:t>
        <a:bodyPr/>
        <a:lstStyle/>
        <a:p>
          <a:endParaRPr lang="en-US" sz="1600"/>
        </a:p>
      </dgm:t>
    </dgm:pt>
    <dgm:pt modelId="{58045A3C-56E8-FF48-817C-6519F2C427B5}">
      <dgm:prSet custT="1"/>
      <dgm:spPr/>
      <dgm:t>
        <a:bodyPr/>
        <a:lstStyle/>
        <a:p>
          <a:pPr rtl="0"/>
          <a:r>
            <a:rPr lang="en-US" sz="1200" dirty="0" smtClean="0"/>
            <a:t>Readiness Analysis</a:t>
          </a:r>
          <a:endParaRPr lang="en-US" sz="1200" dirty="0"/>
        </a:p>
      </dgm:t>
    </dgm:pt>
    <dgm:pt modelId="{EBE6CF68-28C4-E949-BB3C-F5DF0457F076}" type="parTrans" cxnId="{840C2CF4-E265-9449-B462-CE80654AB131}">
      <dgm:prSet/>
      <dgm:spPr/>
      <dgm:t>
        <a:bodyPr/>
        <a:lstStyle/>
        <a:p>
          <a:endParaRPr lang="en-US" sz="1600"/>
        </a:p>
      </dgm:t>
    </dgm:pt>
    <dgm:pt modelId="{E4651C31-BB80-A847-9705-FA5CB942293B}" type="sibTrans" cxnId="{840C2CF4-E265-9449-B462-CE80654AB131}">
      <dgm:prSet/>
      <dgm:spPr/>
      <dgm:t>
        <a:bodyPr/>
        <a:lstStyle/>
        <a:p>
          <a:endParaRPr lang="en-US" sz="1600"/>
        </a:p>
      </dgm:t>
    </dgm:pt>
    <dgm:pt modelId="{670D951F-A5CD-3A45-BBAE-76CC7CD78403}">
      <dgm:prSet custT="1"/>
      <dgm:spPr/>
      <dgm:t>
        <a:bodyPr/>
        <a:lstStyle/>
        <a:p>
          <a:pPr rtl="0"/>
          <a:r>
            <a:rPr lang="en-US" sz="1200" dirty="0" smtClean="0"/>
            <a:t>Roadmap &amp; Recommendations</a:t>
          </a:r>
          <a:endParaRPr lang="en-US" sz="1200" dirty="0"/>
        </a:p>
      </dgm:t>
    </dgm:pt>
    <dgm:pt modelId="{DA72A6EA-5583-AB49-93DB-53E0248BF85C}" type="parTrans" cxnId="{3FB97FC8-988D-8B4A-A568-CA789E56FB45}">
      <dgm:prSet/>
      <dgm:spPr/>
      <dgm:t>
        <a:bodyPr/>
        <a:lstStyle/>
        <a:p>
          <a:endParaRPr lang="en-US" sz="1600"/>
        </a:p>
      </dgm:t>
    </dgm:pt>
    <dgm:pt modelId="{176CF939-69E6-D14F-B408-11F208353633}" type="sibTrans" cxnId="{3FB97FC8-988D-8B4A-A568-CA789E56FB45}">
      <dgm:prSet/>
      <dgm:spPr/>
      <dgm:t>
        <a:bodyPr/>
        <a:lstStyle/>
        <a:p>
          <a:endParaRPr lang="en-US" sz="1600"/>
        </a:p>
      </dgm:t>
    </dgm:pt>
    <dgm:pt modelId="{D7B68844-D048-8844-9148-AA9EDC64FB41}" type="pres">
      <dgm:prSet presAssocID="{2A3D079F-6823-6B4A-BBC1-88F844EC66F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F6BEF5-7011-854D-A399-CC7491A8AF9F}" type="pres">
      <dgm:prSet presAssocID="{63FEFB60-0C4E-924E-A5FC-6E1F0930E111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05F97F-D871-4C43-94C0-C9A33FC52A2F}" type="pres">
      <dgm:prSet presAssocID="{3A464375-EE08-F74F-A1BA-03FB3DD6E50E}" presName="parTxOnlySpace" presStyleCnt="0"/>
      <dgm:spPr/>
      <dgm:t>
        <a:bodyPr/>
        <a:lstStyle/>
        <a:p>
          <a:endParaRPr lang="en-US"/>
        </a:p>
      </dgm:t>
    </dgm:pt>
    <dgm:pt modelId="{8C2DC1C2-0489-234B-9A20-3E4479F48FF8}" type="pres">
      <dgm:prSet presAssocID="{AED278D4-4A6B-5B4F-8444-DE6EDFE6CBF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0ECB4-41E7-074D-8AC1-44A45088CF09}" type="pres">
      <dgm:prSet presAssocID="{4A1DAD09-C5F9-BB43-AE24-656AA5B3EFA3}" presName="parTxOnlySpace" presStyleCnt="0"/>
      <dgm:spPr/>
      <dgm:t>
        <a:bodyPr/>
        <a:lstStyle/>
        <a:p>
          <a:endParaRPr lang="en-US"/>
        </a:p>
      </dgm:t>
    </dgm:pt>
    <dgm:pt modelId="{0B5416AB-306E-AA46-AB00-C5436B85466A}" type="pres">
      <dgm:prSet presAssocID="{58045A3C-56E8-FF48-817C-6519F2C427B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4047E4-949E-C648-9175-037C991E8D0D}" type="pres">
      <dgm:prSet presAssocID="{E4651C31-BB80-A847-9705-FA5CB942293B}" presName="parTxOnlySpace" presStyleCnt="0"/>
      <dgm:spPr/>
      <dgm:t>
        <a:bodyPr/>
        <a:lstStyle/>
        <a:p>
          <a:endParaRPr lang="en-US"/>
        </a:p>
      </dgm:t>
    </dgm:pt>
    <dgm:pt modelId="{4E8FADB5-5E05-624F-AB99-3A6D1E094E13}" type="pres">
      <dgm:prSet presAssocID="{670D951F-A5CD-3A45-BBAE-76CC7CD7840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0530D7-EBD7-496A-8F53-72491A7A2A1B}" type="presOf" srcId="{670D951F-A5CD-3A45-BBAE-76CC7CD78403}" destId="{4E8FADB5-5E05-624F-AB99-3A6D1E094E13}" srcOrd="0" destOrd="0" presId="urn:microsoft.com/office/officeart/2005/8/layout/chevron1"/>
    <dgm:cxn modelId="{840C2CF4-E265-9449-B462-CE80654AB131}" srcId="{2A3D079F-6823-6B4A-BBC1-88F844EC66FC}" destId="{58045A3C-56E8-FF48-817C-6519F2C427B5}" srcOrd="2" destOrd="0" parTransId="{EBE6CF68-28C4-E949-BB3C-F5DF0457F076}" sibTransId="{E4651C31-BB80-A847-9705-FA5CB942293B}"/>
    <dgm:cxn modelId="{3FB97FC8-988D-8B4A-A568-CA789E56FB45}" srcId="{2A3D079F-6823-6B4A-BBC1-88F844EC66FC}" destId="{670D951F-A5CD-3A45-BBAE-76CC7CD78403}" srcOrd="3" destOrd="0" parTransId="{DA72A6EA-5583-AB49-93DB-53E0248BF85C}" sibTransId="{176CF939-69E6-D14F-B408-11F208353633}"/>
    <dgm:cxn modelId="{7ABEFE04-5680-194D-BB08-6AF047DE7B10}" srcId="{2A3D079F-6823-6B4A-BBC1-88F844EC66FC}" destId="{63FEFB60-0C4E-924E-A5FC-6E1F0930E111}" srcOrd="0" destOrd="0" parTransId="{2C19315F-C59B-2344-A622-485D1E21C657}" sibTransId="{3A464375-EE08-F74F-A1BA-03FB3DD6E50E}"/>
    <dgm:cxn modelId="{8AB6C2DF-F73C-407D-BC3D-5113C7422747}" type="presOf" srcId="{2A3D079F-6823-6B4A-BBC1-88F844EC66FC}" destId="{D7B68844-D048-8844-9148-AA9EDC64FB41}" srcOrd="0" destOrd="0" presId="urn:microsoft.com/office/officeart/2005/8/layout/chevron1"/>
    <dgm:cxn modelId="{C48E29F3-BF37-4CD4-93BD-3B6C17C51909}" type="presOf" srcId="{58045A3C-56E8-FF48-817C-6519F2C427B5}" destId="{0B5416AB-306E-AA46-AB00-C5436B85466A}" srcOrd="0" destOrd="0" presId="urn:microsoft.com/office/officeart/2005/8/layout/chevron1"/>
    <dgm:cxn modelId="{926CA134-C37B-42D8-8D3A-620B366FDD24}" type="presOf" srcId="{AED278D4-4A6B-5B4F-8444-DE6EDFE6CBFD}" destId="{8C2DC1C2-0489-234B-9A20-3E4479F48FF8}" srcOrd="0" destOrd="0" presId="urn:microsoft.com/office/officeart/2005/8/layout/chevron1"/>
    <dgm:cxn modelId="{D5C13B8E-A911-C644-8472-D38144B9FDB7}" srcId="{2A3D079F-6823-6B4A-BBC1-88F844EC66FC}" destId="{AED278D4-4A6B-5B4F-8444-DE6EDFE6CBFD}" srcOrd="1" destOrd="0" parTransId="{C9967109-9193-9344-A6C3-AADFB9D1636B}" sibTransId="{4A1DAD09-C5F9-BB43-AE24-656AA5B3EFA3}"/>
    <dgm:cxn modelId="{34FACA21-FE39-4AA0-9050-203C7115C4D6}" type="presOf" srcId="{63FEFB60-0C4E-924E-A5FC-6E1F0930E111}" destId="{87F6BEF5-7011-854D-A399-CC7491A8AF9F}" srcOrd="0" destOrd="0" presId="urn:microsoft.com/office/officeart/2005/8/layout/chevron1"/>
    <dgm:cxn modelId="{67B93AA8-D2D9-455F-96D0-CA56E17BA3F0}" type="presParOf" srcId="{D7B68844-D048-8844-9148-AA9EDC64FB41}" destId="{87F6BEF5-7011-854D-A399-CC7491A8AF9F}" srcOrd="0" destOrd="0" presId="urn:microsoft.com/office/officeart/2005/8/layout/chevron1"/>
    <dgm:cxn modelId="{6DD3A8A0-05F3-45B3-8612-7ECC360080DA}" type="presParOf" srcId="{D7B68844-D048-8844-9148-AA9EDC64FB41}" destId="{6705F97F-D871-4C43-94C0-C9A33FC52A2F}" srcOrd="1" destOrd="0" presId="urn:microsoft.com/office/officeart/2005/8/layout/chevron1"/>
    <dgm:cxn modelId="{4CD6BDAB-8964-4453-A715-F586A85FC786}" type="presParOf" srcId="{D7B68844-D048-8844-9148-AA9EDC64FB41}" destId="{8C2DC1C2-0489-234B-9A20-3E4479F48FF8}" srcOrd="2" destOrd="0" presId="urn:microsoft.com/office/officeart/2005/8/layout/chevron1"/>
    <dgm:cxn modelId="{2C08A123-107C-42EF-A191-10DC7D0FB25D}" type="presParOf" srcId="{D7B68844-D048-8844-9148-AA9EDC64FB41}" destId="{5570ECB4-41E7-074D-8AC1-44A45088CF09}" srcOrd="3" destOrd="0" presId="urn:microsoft.com/office/officeart/2005/8/layout/chevron1"/>
    <dgm:cxn modelId="{E85A8094-9284-457F-9CD0-58762BFF7581}" type="presParOf" srcId="{D7B68844-D048-8844-9148-AA9EDC64FB41}" destId="{0B5416AB-306E-AA46-AB00-C5436B85466A}" srcOrd="4" destOrd="0" presId="urn:microsoft.com/office/officeart/2005/8/layout/chevron1"/>
    <dgm:cxn modelId="{3A87E5E0-BC32-4CE7-9412-4A5789FD7705}" type="presParOf" srcId="{D7B68844-D048-8844-9148-AA9EDC64FB41}" destId="{F24047E4-949E-C648-9175-037C991E8D0D}" srcOrd="5" destOrd="0" presId="urn:microsoft.com/office/officeart/2005/8/layout/chevron1"/>
    <dgm:cxn modelId="{93481AF0-EFB1-4F57-96DA-5EBBA5B0F4F1}" type="presParOf" srcId="{D7B68844-D048-8844-9148-AA9EDC64FB41}" destId="{4E8FADB5-5E05-624F-AB99-3A6D1E094E1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A3D079F-6823-6B4A-BBC1-88F844EC66F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FEFB60-0C4E-924E-A5FC-6E1F0930E111}">
      <dgm:prSet custT="1"/>
      <dgm:spPr/>
      <dgm:t>
        <a:bodyPr/>
        <a:lstStyle/>
        <a:p>
          <a:pPr rtl="0"/>
          <a:r>
            <a:rPr lang="en-US" sz="1200" dirty="0" smtClean="0"/>
            <a:t>Design</a:t>
          </a:r>
          <a:endParaRPr lang="en-US" sz="1200" dirty="0"/>
        </a:p>
      </dgm:t>
    </dgm:pt>
    <dgm:pt modelId="{2C19315F-C59B-2344-A622-485D1E21C657}" type="parTrans" cxnId="{7ABEFE04-5680-194D-BB08-6AF047DE7B10}">
      <dgm:prSet/>
      <dgm:spPr/>
      <dgm:t>
        <a:bodyPr/>
        <a:lstStyle/>
        <a:p>
          <a:endParaRPr lang="en-US" sz="1600"/>
        </a:p>
      </dgm:t>
    </dgm:pt>
    <dgm:pt modelId="{3A464375-EE08-F74F-A1BA-03FB3DD6E50E}" type="sibTrans" cxnId="{7ABEFE04-5680-194D-BB08-6AF047DE7B10}">
      <dgm:prSet/>
      <dgm:spPr/>
      <dgm:t>
        <a:bodyPr/>
        <a:lstStyle/>
        <a:p>
          <a:endParaRPr lang="en-US" sz="1600"/>
        </a:p>
      </dgm:t>
    </dgm:pt>
    <dgm:pt modelId="{AED278D4-4A6B-5B4F-8444-DE6EDFE6CBFD}">
      <dgm:prSet custT="1"/>
      <dgm:spPr/>
      <dgm:t>
        <a:bodyPr/>
        <a:lstStyle/>
        <a:p>
          <a:pPr rtl="0"/>
          <a:r>
            <a:rPr lang="en-US" sz="1200" dirty="0" smtClean="0"/>
            <a:t>Build &amp; Test</a:t>
          </a:r>
          <a:endParaRPr lang="en-US" sz="1200" dirty="0"/>
        </a:p>
      </dgm:t>
    </dgm:pt>
    <dgm:pt modelId="{C9967109-9193-9344-A6C3-AADFB9D1636B}" type="parTrans" cxnId="{D5C13B8E-A911-C644-8472-D38144B9FDB7}">
      <dgm:prSet/>
      <dgm:spPr/>
      <dgm:t>
        <a:bodyPr/>
        <a:lstStyle/>
        <a:p>
          <a:endParaRPr lang="en-US" sz="1600"/>
        </a:p>
      </dgm:t>
    </dgm:pt>
    <dgm:pt modelId="{4A1DAD09-C5F9-BB43-AE24-656AA5B3EFA3}" type="sibTrans" cxnId="{D5C13B8E-A911-C644-8472-D38144B9FDB7}">
      <dgm:prSet/>
      <dgm:spPr/>
      <dgm:t>
        <a:bodyPr/>
        <a:lstStyle/>
        <a:p>
          <a:endParaRPr lang="en-US" sz="1600"/>
        </a:p>
      </dgm:t>
    </dgm:pt>
    <dgm:pt modelId="{58045A3C-56E8-FF48-817C-6519F2C427B5}">
      <dgm:prSet custT="1"/>
      <dgm:spPr/>
      <dgm:t>
        <a:bodyPr/>
        <a:lstStyle/>
        <a:p>
          <a:pPr rtl="0"/>
          <a:r>
            <a:rPr lang="en-US" sz="1200" dirty="0" smtClean="0"/>
            <a:t>Integrate &amp;  Tune</a:t>
          </a:r>
          <a:endParaRPr lang="en-US" sz="1200" dirty="0"/>
        </a:p>
      </dgm:t>
    </dgm:pt>
    <dgm:pt modelId="{EBE6CF68-28C4-E949-BB3C-F5DF0457F076}" type="parTrans" cxnId="{840C2CF4-E265-9449-B462-CE80654AB131}">
      <dgm:prSet/>
      <dgm:spPr/>
      <dgm:t>
        <a:bodyPr/>
        <a:lstStyle/>
        <a:p>
          <a:endParaRPr lang="en-US" sz="1600"/>
        </a:p>
      </dgm:t>
    </dgm:pt>
    <dgm:pt modelId="{E4651C31-BB80-A847-9705-FA5CB942293B}" type="sibTrans" cxnId="{840C2CF4-E265-9449-B462-CE80654AB131}">
      <dgm:prSet/>
      <dgm:spPr/>
      <dgm:t>
        <a:bodyPr/>
        <a:lstStyle/>
        <a:p>
          <a:endParaRPr lang="en-US" sz="1600"/>
        </a:p>
      </dgm:t>
    </dgm:pt>
    <dgm:pt modelId="{670D951F-A5CD-3A45-BBAE-76CC7CD78403}">
      <dgm:prSet custT="1"/>
      <dgm:spPr/>
      <dgm:t>
        <a:bodyPr/>
        <a:lstStyle/>
        <a:p>
          <a:pPr rtl="0"/>
          <a:r>
            <a:rPr lang="en-US" sz="1200" dirty="0" smtClean="0"/>
            <a:t>Assess, Mentor &amp; Plan</a:t>
          </a:r>
          <a:endParaRPr lang="en-US" sz="1200" dirty="0"/>
        </a:p>
      </dgm:t>
    </dgm:pt>
    <dgm:pt modelId="{DA72A6EA-5583-AB49-93DB-53E0248BF85C}" type="parTrans" cxnId="{3FB97FC8-988D-8B4A-A568-CA789E56FB45}">
      <dgm:prSet/>
      <dgm:spPr/>
      <dgm:t>
        <a:bodyPr/>
        <a:lstStyle/>
        <a:p>
          <a:endParaRPr lang="en-US" sz="1600"/>
        </a:p>
      </dgm:t>
    </dgm:pt>
    <dgm:pt modelId="{176CF939-69E6-D14F-B408-11F208353633}" type="sibTrans" cxnId="{3FB97FC8-988D-8B4A-A568-CA789E56FB45}">
      <dgm:prSet/>
      <dgm:spPr/>
      <dgm:t>
        <a:bodyPr/>
        <a:lstStyle/>
        <a:p>
          <a:endParaRPr lang="en-US" sz="1600"/>
        </a:p>
      </dgm:t>
    </dgm:pt>
    <dgm:pt modelId="{D7B68844-D048-8844-9148-AA9EDC64FB41}" type="pres">
      <dgm:prSet presAssocID="{2A3D079F-6823-6B4A-BBC1-88F844EC66F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F6BEF5-7011-854D-A399-CC7491A8AF9F}" type="pres">
      <dgm:prSet presAssocID="{63FEFB60-0C4E-924E-A5FC-6E1F0930E111}" presName="parTxOnly" presStyleLbl="node1" presStyleIdx="0" presStyleCnt="4" custLinFactNeighborX="-2747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05F97F-D871-4C43-94C0-C9A33FC52A2F}" type="pres">
      <dgm:prSet presAssocID="{3A464375-EE08-F74F-A1BA-03FB3DD6E50E}" presName="parTxOnlySpace" presStyleCnt="0"/>
      <dgm:spPr/>
    </dgm:pt>
    <dgm:pt modelId="{8C2DC1C2-0489-234B-9A20-3E4479F48FF8}" type="pres">
      <dgm:prSet presAssocID="{AED278D4-4A6B-5B4F-8444-DE6EDFE6CBFD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0ECB4-41E7-074D-8AC1-44A45088CF09}" type="pres">
      <dgm:prSet presAssocID="{4A1DAD09-C5F9-BB43-AE24-656AA5B3EFA3}" presName="parTxOnlySpace" presStyleCnt="0"/>
      <dgm:spPr/>
    </dgm:pt>
    <dgm:pt modelId="{0B5416AB-306E-AA46-AB00-C5436B85466A}" type="pres">
      <dgm:prSet presAssocID="{58045A3C-56E8-FF48-817C-6519F2C427B5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4047E4-949E-C648-9175-037C991E8D0D}" type="pres">
      <dgm:prSet presAssocID="{E4651C31-BB80-A847-9705-FA5CB942293B}" presName="parTxOnlySpace" presStyleCnt="0"/>
      <dgm:spPr/>
    </dgm:pt>
    <dgm:pt modelId="{4E8FADB5-5E05-624F-AB99-3A6D1E094E13}" type="pres">
      <dgm:prSet presAssocID="{670D951F-A5CD-3A45-BBAE-76CC7CD78403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0C2CF4-E265-9449-B462-CE80654AB131}" srcId="{2A3D079F-6823-6B4A-BBC1-88F844EC66FC}" destId="{58045A3C-56E8-FF48-817C-6519F2C427B5}" srcOrd="2" destOrd="0" parTransId="{EBE6CF68-28C4-E949-BB3C-F5DF0457F076}" sibTransId="{E4651C31-BB80-A847-9705-FA5CB942293B}"/>
    <dgm:cxn modelId="{3FB97FC8-988D-8B4A-A568-CA789E56FB45}" srcId="{2A3D079F-6823-6B4A-BBC1-88F844EC66FC}" destId="{670D951F-A5CD-3A45-BBAE-76CC7CD78403}" srcOrd="3" destOrd="0" parTransId="{DA72A6EA-5583-AB49-93DB-53E0248BF85C}" sibTransId="{176CF939-69E6-D14F-B408-11F208353633}"/>
    <dgm:cxn modelId="{7ABEFE04-5680-194D-BB08-6AF047DE7B10}" srcId="{2A3D079F-6823-6B4A-BBC1-88F844EC66FC}" destId="{63FEFB60-0C4E-924E-A5FC-6E1F0930E111}" srcOrd="0" destOrd="0" parTransId="{2C19315F-C59B-2344-A622-485D1E21C657}" sibTransId="{3A464375-EE08-F74F-A1BA-03FB3DD6E50E}"/>
    <dgm:cxn modelId="{B9F1C876-F163-4BA1-86FB-A7FBECF0AC98}" type="presOf" srcId="{63FEFB60-0C4E-924E-A5FC-6E1F0930E111}" destId="{87F6BEF5-7011-854D-A399-CC7491A8AF9F}" srcOrd="0" destOrd="0" presId="urn:microsoft.com/office/officeart/2005/8/layout/chevron1"/>
    <dgm:cxn modelId="{C576BBA5-2A34-44DE-9880-8565B9B029DE}" type="presOf" srcId="{670D951F-A5CD-3A45-BBAE-76CC7CD78403}" destId="{4E8FADB5-5E05-624F-AB99-3A6D1E094E13}" srcOrd="0" destOrd="0" presId="urn:microsoft.com/office/officeart/2005/8/layout/chevron1"/>
    <dgm:cxn modelId="{079A6256-CB3E-42B1-B2B4-E45F58D66758}" type="presOf" srcId="{58045A3C-56E8-FF48-817C-6519F2C427B5}" destId="{0B5416AB-306E-AA46-AB00-C5436B85466A}" srcOrd="0" destOrd="0" presId="urn:microsoft.com/office/officeart/2005/8/layout/chevron1"/>
    <dgm:cxn modelId="{DF4168F7-C693-40D5-B362-6E04DCB816A4}" type="presOf" srcId="{2A3D079F-6823-6B4A-BBC1-88F844EC66FC}" destId="{D7B68844-D048-8844-9148-AA9EDC64FB41}" srcOrd="0" destOrd="0" presId="urn:microsoft.com/office/officeart/2005/8/layout/chevron1"/>
    <dgm:cxn modelId="{E9A3EA7A-C701-4A83-AC01-2409FBC09B60}" type="presOf" srcId="{AED278D4-4A6B-5B4F-8444-DE6EDFE6CBFD}" destId="{8C2DC1C2-0489-234B-9A20-3E4479F48FF8}" srcOrd="0" destOrd="0" presId="urn:microsoft.com/office/officeart/2005/8/layout/chevron1"/>
    <dgm:cxn modelId="{D5C13B8E-A911-C644-8472-D38144B9FDB7}" srcId="{2A3D079F-6823-6B4A-BBC1-88F844EC66FC}" destId="{AED278D4-4A6B-5B4F-8444-DE6EDFE6CBFD}" srcOrd="1" destOrd="0" parTransId="{C9967109-9193-9344-A6C3-AADFB9D1636B}" sibTransId="{4A1DAD09-C5F9-BB43-AE24-656AA5B3EFA3}"/>
    <dgm:cxn modelId="{9268B48F-1803-4993-A558-02F1FE4A72D2}" type="presParOf" srcId="{D7B68844-D048-8844-9148-AA9EDC64FB41}" destId="{87F6BEF5-7011-854D-A399-CC7491A8AF9F}" srcOrd="0" destOrd="0" presId="urn:microsoft.com/office/officeart/2005/8/layout/chevron1"/>
    <dgm:cxn modelId="{5484E4E2-0BBE-430F-B6BD-C790CC8ABA62}" type="presParOf" srcId="{D7B68844-D048-8844-9148-AA9EDC64FB41}" destId="{6705F97F-D871-4C43-94C0-C9A33FC52A2F}" srcOrd="1" destOrd="0" presId="urn:microsoft.com/office/officeart/2005/8/layout/chevron1"/>
    <dgm:cxn modelId="{8F71E678-FA3B-4B3B-B9E2-0AA5B792D8F7}" type="presParOf" srcId="{D7B68844-D048-8844-9148-AA9EDC64FB41}" destId="{8C2DC1C2-0489-234B-9A20-3E4479F48FF8}" srcOrd="2" destOrd="0" presId="urn:microsoft.com/office/officeart/2005/8/layout/chevron1"/>
    <dgm:cxn modelId="{CA40CF31-6755-48EF-828C-C83CDCD6227D}" type="presParOf" srcId="{D7B68844-D048-8844-9148-AA9EDC64FB41}" destId="{5570ECB4-41E7-074D-8AC1-44A45088CF09}" srcOrd="3" destOrd="0" presId="urn:microsoft.com/office/officeart/2005/8/layout/chevron1"/>
    <dgm:cxn modelId="{43126CEC-1D57-4094-982E-DEC8E3D22DEF}" type="presParOf" srcId="{D7B68844-D048-8844-9148-AA9EDC64FB41}" destId="{0B5416AB-306E-AA46-AB00-C5436B85466A}" srcOrd="4" destOrd="0" presId="urn:microsoft.com/office/officeart/2005/8/layout/chevron1"/>
    <dgm:cxn modelId="{531B5190-C8F5-4744-AFB4-EDAC3D8B032E}" type="presParOf" srcId="{D7B68844-D048-8844-9148-AA9EDC64FB41}" destId="{F24047E4-949E-C648-9175-037C991E8D0D}" srcOrd="5" destOrd="0" presId="urn:microsoft.com/office/officeart/2005/8/layout/chevron1"/>
    <dgm:cxn modelId="{83D901DD-A6F4-4997-AAFA-CD742A1701D5}" type="presParOf" srcId="{D7B68844-D048-8844-9148-AA9EDC64FB41}" destId="{4E8FADB5-5E05-624F-AB99-3A6D1E094E1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A3D079F-6823-6B4A-BBC1-88F844EC66F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278D4-4A6B-5B4F-8444-DE6EDFE6CBFD}">
      <dgm:prSet custT="1"/>
      <dgm:spPr/>
      <dgm:t>
        <a:bodyPr/>
        <a:lstStyle/>
        <a:p>
          <a:pPr rtl="0"/>
          <a:r>
            <a:rPr lang="en-US" sz="1600" dirty="0" smtClean="0"/>
            <a:t>Data Profiling and Exploratory Analysis</a:t>
          </a:r>
        </a:p>
        <a:p>
          <a:pPr rtl="0"/>
          <a:r>
            <a:rPr lang="en-US" sz="1100" i="1" dirty="0" smtClean="0">
              <a:solidFill>
                <a:schemeClr val="bg1"/>
              </a:solidFill>
              <a:latin typeface="+mn-lt"/>
            </a:rPr>
            <a:t>3-6 weeks</a:t>
          </a:r>
          <a:endParaRPr lang="en-US" sz="1100" dirty="0"/>
        </a:p>
      </dgm:t>
    </dgm:pt>
    <dgm:pt modelId="{C9967109-9193-9344-A6C3-AADFB9D1636B}" type="parTrans" cxnId="{D5C13B8E-A911-C644-8472-D38144B9FDB7}">
      <dgm:prSet/>
      <dgm:spPr/>
      <dgm:t>
        <a:bodyPr/>
        <a:lstStyle/>
        <a:p>
          <a:endParaRPr lang="en-US" sz="1600"/>
        </a:p>
      </dgm:t>
    </dgm:pt>
    <dgm:pt modelId="{4A1DAD09-C5F9-BB43-AE24-656AA5B3EFA3}" type="sibTrans" cxnId="{D5C13B8E-A911-C644-8472-D38144B9FDB7}">
      <dgm:prSet/>
      <dgm:spPr/>
      <dgm:t>
        <a:bodyPr/>
        <a:lstStyle/>
        <a:p>
          <a:endParaRPr lang="en-US" sz="1600"/>
        </a:p>
      </dgm:t>
    </dgm:pt>
    <dgm:pt modelId="{58045A3C-56E8-FF48-817C-6519F2C427B5}">
      <dgm:prSet custT="1"/>
      <dgm:spPr/>
      <dgm:t>
        <a:bodyPr/>
        <a:lstStyle/>
        <a:p>
          <a:pPr rtl="0"/>
          <a:r>
            <a:rPr lang="en-US" sz="1600" dirty="0" smtClean="0"/>
            <a:t>Analytics Modeling</a:t>
          </a:r>
        </a:p>
        <a:p>
          <a:pPr rtl="0"/>
          <a:r>
            <a:rPr lang="en-US" sz="1100" i="1" dirty="0" smtClean="0">
              <a:solidFill>
                <a:schemeClr val="bg1"/>
              </a:solidFill>
              <a:latin typeface="+mn-lt"/>
            </a:rPr>
            <a:t>3-6 weeks</a:t>
          </a:r>
          <a:endParaRPr lang="en-US" sz="1100" dirty="0"/>
        </a:p>
      </dgm:t>
    </dgm:pt>
    <dgm:pt modelId="{EBE6CF68-28C4-E949-BB3C-F5DF0457F076}" type="parTrans" cxnId="{840C2CF4-E265-9449-B462-CE80654AB131}">
      <dgm:prSet/>
      <dgm:spPr/>
      <dgm:t>
        <a:bodyPr/>
        <a:lstStyle/>
        <a:p>
          <a:endParaRPr lang="en-US" sz="1600"/>
        </a:p>
      </dgm:t>
    </dgm:pt>
    <dgm:pt modelId="{E4651C31-BB80-A847-9705-FA5CB942293B}" type="sibTrans" cxnId="{840C2CF4-E265-9449-B462-CE80654AB131}">
      <dgm:prSet/>
      <dgm:spPr/>
      <dgm:t>
        <a:bodyPr/>
        <a:lstStyle/>
        <a:p>
          <a:endParaRPr lang="en-US" sz="1600"/>
        </a:p>
      </dgm:t>
    </dgm:pt>
    <dgm:pt modelId="{63FEFB60-0C4E-924E-A5FC-6E1F0930E111}">
      <dgm:prSet custT="1"/>
      <dgm:spPr/>
      <dgm:t>
        <a:bodyPr/>
        <a:lstStyle/>
        <a:p>
          <a:pPr rtl="0"/>
          <a:r>
            <a:rPr lang="en-US" sz="1600" dirty="0" smtClean="0"/>
            <a:t>Project Kick-off</a:t>
          </a:r>
        </a:p>
        <a:p>
          <a:pPr rtl="0"/>
          <a:r>
            <a:rPr lang="en-US" sz="1100" i="1" dirty="0" smtClean="0">
              <a:solidFill>
                <a:schemeClr val="bg1"/>
              </a:solidFill>
              <a:latin typeface="+mn-lt"/>
            </a:rPr>
            <a:t>1-2 week(s)</a:t>
          </a:r>
          <a:endParaRPr lang="en-US" sz="1100" i="1" dirty="0"/>
        </a:p>
      </dgm:t>
    </dgm:pt>
    <dgm:pt modelId="{3A464375-EE08-F74F-A1BA-03FB3DD6E50E}" type="sibTrans" cxnId="{7ABEFE04-5680-194D-BB08-6AF047DE7B10}">
      <dgm:prSet/>
      <dgm:spPr/>
      <dgm:t>
        <a:bodyPr/>
        <a:lstStyle/>
        <a:p>
          <a:endParaRPr lang="en-US" sz="1600"/>
        </a:p>
      </dgm:t>
    </dgm:pt>
    <dgm:pt modelId="{2C19315F-C59B-2344-A622-485D1E21C657}" type="parTrans" cxnId="{7ABEFE04-5680-194D-BB08-6AF047DE7B10}">
      <dgm:prSet/>
      <dgm:spPr/>
      <dgm:t>
        <a:bodyPr/>
        <a:lstStyle/>
        <a:p>
          <a:endParaRPr lang="en-US" sz="1600"/>
        </a:p>
      </dgm:t>
    </dgm:pt>
    <dgm:pt modelId="{D7B68844-D048-8844-9148-AA9EDC64FB41}" type="pres">
      <dgm:prSet presAssocID="{2A3D079F-6823-6B4A-BBC1-88F844EC66F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F6BEF5-7011-854D-A399-CC7491A8AF9F}" type="pres">
      <dgm:prSet presAssocID="{63FEFB60-0C4E-924E-A5FC-6E1F0930E111}" presName="parTxOnly" presStyleLbl="node1" presStyleIdx="0" presStyleCnt="3" custScaleX="33526" custLinFactX="-9928" custLinFactNeighborX="-100000" custLinFactNeighborY="-617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05F97F-D871-4C43-94C0-C9A33FC52A2F}" type="pres">
      <dgm:prSet presAssocID="{3A464375-EE08-F74F-A1BA-03FB3DD6E50E}" presName="parTxOnlySpace" presStyleCnt="0"/>
      <dgm:spPr/>
    </dgm:pt>
    <dgm:pt modelId="{8C2DC1C2-0489-234B-9A20-3E4479F48FF8}" type="pres">
      <dgm:prSet presAssocID="{AED278D4-4A6B-5B4F-8444-DE6EDFE6CBFD}" presName="parTxOnly" presStyleLbl="node1" presStyleIdx="1" presStyleCnt="3" custScaleX="33526" custLinFactNeighborX="-9247" custLinFactNeighborY="-617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0ECB4-41E7-074D-8AC1-44A45088CF09}" type="pres">
      <dgm:prSet presAssocID="{4A1DAD09-C5F9-BB43-AE24-656AA5B3EFA3}" presName="parTxOnlySpace" presStyleCnt="0"/>
      <dgm:spPr/>
    </dgm:pt>
    <dgm:pt modelId="{0B5416AB-306E-AA46-AB00-C5436B85466A}" type="pres">
      <dgm:prSet presAssocID="{58045A3C-56E8-FF48-817C-6519F2C427B5}" presName="parTxOnly" presStyleLbl="node1" presStyleIdx="2" presStyleCnt="3" custScaleX="33526" custLinFactNeighborX="8130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250801F-2A7A-4353-B6A4-B94B90EEEC71}" type="presOf" srcId="{2A3D079F-6823-6B4A-BBC1-88F844EC66FC}" destId="{D7B68844-D048-8844-9148-AA9EDC64FB41}" srcOrd="0" destOrd="0" presId="urn:microsoft.com/office/officeart/2005/8/layout/chevron1"/>
    <dgm:cxn modelId="{AD0BC743-1C9B-43D4-8A74-32DAAA393E38}" type="presOf" srcId="{AED278D4-4A6B-5B4F-8444-DE6EDFE6CBFD}" destId="{8C2DC1C2-0489-234B-9A20-3E4479F48FF8}" srcOrd="0" destOrd="0" presId="urn:microsoft.com/office/officeart/2005/8/layout/chevron1"/>
    <dgm:cxn modelId="{AE76B8AB-3E29-4749-B314-A3F8A77664B2}" type="presOf" srcId="{58045A3C-56E8-FF48-817C-6519F2C427B5}" destId="{0B5416AB-306E-AA46-AB00-C5436B85466A}" srcOrd="0" destOrd="0" presId="urn:microsoft.com/office/officeart/2005/8/layout/chevron1"/>
    <dgm:cxn modelId="{840C2CF4-E265-9449-B462-CE80654AB131}" srcId="{2A3D079F-6823-6B4A-BBC1-88F844EC66FC}" destId="{58045A3C-56E8-FF48-817C-6519F2C427B5}" srcOrd="2" destOrd="0" parTransId="{EBE6CF68-28C4-E949-BB3C-F5DF0457F076}" sibTransId="{E4651C31-BB80-A847-9705-FA5CB942293B}"/>
    <dgm:cxn modelId="{E47368D5-03A4-4A74-BF2C-65A9D5703C4B}" type="presOf" srcId="{63FEFB60-0C4E-924E-A5FC-6E1F0930E111}" destId="{87F6BEF5-7011-854D-A399-CC7491A8AF9F}" srcOrd="0" destOrd="0" presId="urn:microsoft.com/office/officeart/2005/8/layout/chevron1"/>
    <dgm:cxn modelId="{7ABEFE04-5680-194D-BB08-6AF047DE7B10}" srcId="{2A3D079F-6823-6B4A-BBC1-88F844EC66FC}" destId="{63FEFB60-0C4E-924E-A5FC-6E1F0930E111}" srcOrd="0" destOrd="0" parTransId="{2C19315F-C59B-2344-A622-485D1E21C657}" sibTransId="{3A464375-EE08-F74F-A1BA-03FB3DD6E50E}"/>
    <dgm:cxn modelId="{D5C13B8E-A911-C644-8472-D38144B9FDB7}" srcId="{2A3D079F-6823-6B4A-BBC1-88F844EC66FC}" destId="{AED278D4-4A6B-5B4F-8444-DE6EDFE6CBFD}" srcOrd="1" destOrd="0" parTransId="{C9967109-9193-9344-A6C3-AADFB9D1636B}" sibTransId="{4A1DAD09-C5F9-BB43-AE24-656AA5B3EFA3}"/>
    <dgm:cxn modelId="{BEA03B8B-2EA2-443E-89E0-F92575CEFC14}" type="presParOf" srcId="{D7B68844-D048-8844-9148-AA9EDC64FB41}" destId="{87F6BEF5-7011-854D-A399-CC7491A8AF9F}" srcOrd="0" destOrd="0" presId="urn:microsoft.com/office/officeart/2005/8/layout/chevron1"/>
    <dgm:cxn modelId="{848E4C07-FF45-4B1B-9A02-E029D5416989}" type="presParOf" srcId="{D7B68844-D048-8844-9148-AA9EDC64FB41}" destId="{6705F97F-D871-4C43-94C0-C9A33FC52A2F}" srcOrd="1" destOrd="0" presId="urn:microsoft.com/office/officeart/2005/8/layout/chevron1"/>
    <dgm:cxn modelId="{020A6824-6AE5-4639-9577-8D5122D57A71}" type="presParOf" srcId="{D7B68844-D048-8844-9148-AA9EDC64FB41}" destId="{8C2DC1C2-0489-234B-9A20-3E4479F48FF8}" srcOrd="2" destOrd="0" presId="urn:microsoft.com/office/officeart/2005/8/layout/chevron1"/>
    <dgm:cxn modelId="{AFD043B7-5189-4ABC-901C-D4026AC642C3}" type="presParOf" srcId="{D7B68844-D048-8844-9148-AA9EDC64FB41}" destId="{5570ECB4-41E7-074D-8AC1-44A45088CF09}" srcOrd="3" destOrd="0" presId="urn:microsoft.com/office/officeart/2005/8/layout/chevron1"/>
    <dgm:cxn modelId="{73A9FFB7-1BF5-4FEB-B881-61533A0E7840}" type="presParOf" srcId="{D7B68844-D048-8844-9148-AA9EDC64FB41}" destId="{0B5416AB-306E-AA46-AB00-C5436B85466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3D079F-6823-6B4A-BBC1-88F844EC66F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278D4-4A6B-5B4F-8444-DE6EDFE6CBFD}">
      <dgm:prSet custT="1"/>
      <dgm:spPr>
        <a:solidFill>
          <a:schemeClr val="accent1"/>
        </a:solidFill>
      </dgm:spPr>
      <dgm:t>
        <a:bodyPr/>
        <a:lstStyle/>
        <a:p>
          <a:pPr rtl="0"/>
          <a:r>
            <a:rPr lang="en-US" sz="1600" dirty="0" smtClean="0"/>
            <a:t>Model Publishing</a:t>
          </a:r>
        </a:p>
        <a:p>
          <a:pPr rtl="0"/>
          <a:r>
            <a:rPr lang="en-US" sz="1100" i="1" dirty="0" smtClean="0">
              <a:solidFill>
                <a:schemeClr val="bg1"/>
              </a:solidFill>
              <a:latin typeface="+mn-lt"/>
            </a:rPr>
            <a:t>2-8 weeks</a:t>
          </a:r>
          <a:endParaRPr lang="en-US" sz="1100" dirty="0"/>
        </a:p>
      </dgm:t>
    </dgm:pt>
    <dgm:pt modelId="{C9967109-9193-9344-A6C3-AADFB9D1636B}" type="parTrans" cxnId="{D5C13B8E-A911-C644-8472-D38144B9FDB7}">
      <dgm:prSet/>
      <dgm:spPr/>
      <dgm:t>
        <a:bodyPr/>
        <a:lstStyle/>
        <a:p>
          <a:endParaRPr lang="en-US" sz="1600"/>
        </a:p>
      </dgm:t>
    </dgm:pt>
    <dgm:pt modelId="{4A1DAD09-C5F9-BB43-AE24-656AA5B3EFA3}" type="sibTrans" cxnId="{D5C13B8E-A911-C644-8472-D38144B9FDB7}">
      <dgm:prSet/>
      <dgm:spPr/>
      <dgm:t>
        <a:bodyPr/>
        <a:lstStyle/>
        <a:p>
          <a:endParaRPr lang="en-US" sz="1600"/>
        </a:p>
      </dgm:t>
    </dgm:pt>
    <dgm:pt modelId="{58045A3C-56E8-FF48-817C-6519F2C427B5}">
      <dgm:prSet custT="1"/>
      <dgm:spPr>
        <a:solidFill>
          <a:schemeClr val="accent1"/>
        </a:solidFill>
      </dgm:spPr>
      <dgm:t>
        <a:bodyPr/>
        <a:lstStyle/>
        <a:p>
          <a:pPr rtl="0"/>
          <a:r>
            <a:rPr lang="en-US" sz="1600" dirty="0" smtClean="0"/>
            <a:t>Reporting</a:t>
          </a:r>
        </a:p>
        <a:p>
          <a:pPr rtl="0"/>
          <a:r>
            <a:rPr lang="en-US" sz="1100" i="1" dirty="0" smtClean="0">
              <a:solidFill>
                <a:schemeClr val="bg1"/>
              </a:solidFill>
              <a:latin typeface="+mn-lt"/>
            </a:rPr>
            <a:t>1 week</a:t>
          </a:r>
          <a:endParaRPr lang="en-US" sz="1100" dirty="0"/>
        </a:p>
      </dgm:t>
    </dgm:pt>
    <dgm:pt modelId="{EBE6CF68-28C4-E949-BB3C-F5DF0457F076}" type="parTrans" cxnId="{840C2CF4-E265-9449-B462-CE80654AB131}">
      <dgm:prSet/>
      <dgm:spPr/>
      <dgm:t>
        <a:bodyPr/>
        <a:lstStyle/>
        <a:p>
          <a:endParaRPr lang="en-US" sz="1600"/>
        </a:p>
      </dgm:t>
    </dgm:pt>
    <dgm:pt modelId="{E4651C31-BB80-A847-9705-FA5CB942293B}" type="sibTrans" cxnId="{840C2CF4-E265-9449-B462-CE80654AB131}">
      <dgm:prSet/>
      <dgm:spPr/>
      <dgm:t>
        <a:bodyPr/>
        <a:lstStyle/>
        <a:p>
          <a:endParaRPr lang="en-US" sz="1600"/>
        </a:p>
      </dgm:t>
    </dgm:pt>
    <dgm:pt modelId="{63FEFB60-0C4E-924E-A5FC-6E1F0930E111}">
      <dgm:prSet custT="1"/>
      <dgm:spPr>
        <a:solidFill>
          <a:schemeClr val="accent1"/>
        </a:solidFill>
      </dgm:spPr>
      <dgm:t>
        <a:bodyPr/>
        <a:lstStyle/>
        <a:p>
          <a:pPr rtl="0"/>
          <a:r>
            <a:rPr lang="en-US" sz="1600" dirty="0" smtClean="0"/>
            <a:t>Model Validation</a:t>
          </a:r>
        </a:p>
        <a:p>
          <a:pPr rtl="0"/>
          <a:r>
            <a:rPr lang="en-US" sz="1100" i="1" dirty="0" smtClean="0">
              <a:solidFill>
                <a:schemeClr val="bg1"/>
              </a:solidFill>
              <a:latin typeface="+mn-lt"/>
            </a:rPr>
            <a:t>1-2 week(s)</a:t>
          </a:r>
          <a:endParaRPr lang="en-US" sz="1100" i="1" dirty="0"/>
        </a:p>
      </dgm:t>
    </dgm:pt>
    <dgm:pt modelId="{3A464375-EE08-F74F-A1BA-03FB3DD6E50E}" type="sibTrans" cxnId="{7ABEFE04-5680-194D-BB08-6AF047DE7B10}">
      <dgm:prSet/>
      <dgm:spPr/>
      <dgm:t>
        <a:bodyPr/>
        <a:lstStyle/>
        <a:p>
          <a:endParaRPr lang="en-US" sz="1600"/>
        </a:p>
      </dgm:t>
    </dgm:pt>
    <dgm:pt modelId="{2C19315F-C59B-2344-A622-485D1E21C657}" type="parTrans" cxnId="{7ABEFE04-5680-194D-BB08-6AF047DE7B10}">
      <dgm:prSet/>
      <dgm:spPr/>
      <dgm:t>
        <a:bodyPr/>
        <a:lstStyle/>
        <a:p>
          <a:endParaRPr lang="en-US" sz="1600"/>
        </a:p>
      </dgm:t>
    </dgm:pt>
    <dgm:pt modelId="{D7B68844-D048-8844-9148-AA9EDC64FB41}" type="pres">
      <dgm:prSet presAssocID="{2A3D079F-6823-6B4A-BBC1-88F844EC66F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F6BEF5-7011-854D-A399-CC7491A8AF9F}" type="pres">
      <dgm:prSet presAssocID="{63FEFB60-0C4E-924E-A5FC-6E1F0930E111}" presName="parTxOnly" presStyleLbl="node1" presStyleIdx="0" presStyleCnt="3" custScaleX="33526" custLinFactX="-9928" custLinFactNeighborX="-100000" custLinFactNeighborY="-617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05F97F-D871-4C43-94C0-C9A33FC52A2F}" type="pres">
      <dgm:prSet presAssocID="{3A464375-EE08-F74F-A1BA-03FB3DD6E50E}" presName="parTxOnlySpace" presStyleCnt="0"/>
      <dgm:spPr/>
    </dgm:pt>
    <dgm:pt modelId="{8C2DC1C2-0489-234B-9A20-3E4479F48FF8}" type="pres">
      <dgm:prSet presAssocID="{AED278D4-4A6B-5B4F-8444-DE6EDFE6CBFD}" presName="parTxOnly" presStyleLbl="node1" presStyleIdx="1" presStyleCnt="3" custScaleX="33526" custLinFactNeighborX="-9247" custLinFactNeighborY="-617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0ECB4-41E7-074D-8AC1-44A45088CF09}" type="pres">
      <dgm:prSet presAssocID="{4A1DAD09-C5F9-BB43-AE24-656AA5B3EFA3}" presName="parTxOnlySpace" presStyleCnt="0"/>
      <dgm:spPr/>
    </dgm:pt>
    <dgm:pt modelId="{0B5416AB-306E-AA46-AB00-C5436B85466A}" type="pres">
      <dgm:prSet presAssocID="{58045A3C-56E8-FF48-817C-6519F2C427B5}" presName="parTxOnly" presStyleLbl="node1" presStyleIdx="2" presStyleCnt="3" custScaleX="33526" custLinFactNeighborX="8130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B99134-3DB1-4345-9180-624B67C0F977}" type="presOf" srcId="{63FEFB60-0C4E-924E-A5FC-6E1F0930E111}" destId="{87F6BEF5-7011-854D-A399-CC7491A8AF9F}" srcOrd="0" destOrd="0" presId="urn:microsoft.com/office/officeart/2005/8/layout/chevron1"/>
    <dgm:cxn modelId="{D5C13B8E-A911-C644-8472-D38144B9FDB7}" srcId="{2A3D079F-6823-6B4A-BBC1-88F844EC66FC}" destId="{AED278D4-4A6B-5B4F-8444-DE6EDFE6CBFD}" srcOrd="1" destOrd="0" parTransId="{C9967109-9193-9344-A6C3-AADFB9D1636B}" sibTransId="{4A1DAD09-C5F9-BB43-AE24-656AA5B3EFA3}"/>
    <dgm:cxn modelId="{840C2CF4-E265-9449-B462-CE80654AB131}" srcId="{2A3D079F-6823-6B4A-BBC1-88F844EC66FC}" destId="{58045A3C-56E8-FF48-817C-6519F2C427B5}" srcOrd="2" destOrd="0" parTransId="{EBE6CF68-28C4-E949-BB3C-F5DF0457F076}" sibTransId="{E4651C31-BB80-A847-9705-FA5CB942293B}"/>
    <dgm:cxn modelId="{7BC7F098-D596-4A69-9C22-697B085F79A4}" type="presOf" srcId="{AED278D4-4A6B-5B4F-8444-DE6EDFE6CBFD}" destId="{8C2DC1C2-0489-234B-9A20-3E4479F48FF8}" srcOrd="0" destOrd="0" presId="urn:microsoft.com/office/officeart/2005/8/layout/chevron1"/>
    <dgm:cxn modelId="{7ABEFE04-5680-194D-BB08-6AF047DE7B10}" srcId="{2A3D079F-6823-6B4A-BBC1-88F844EC66FC}" destId="{63FEFB60-0C4E-924E-A5FC-6E1F0930E111}" srcOrd="0" destOrd="0" parTransId="{2C19315F-C59B-2344-A622-485D1E21C657}" sibTransId="{3A464375-EE08-F74F-A1BA-03FB3DD6E50E}"/>
    <dgm:cxn modelId="{030955A0-1200-4548-A9D2-4340BFC8A2E2}" type="presOf" srcId="{2A3D079F-6823-6B4A-BBC1-88F844EC66FC}" destId="{D7B68844-D048-8844-9148-AA9EDC64FB41}" srcOrd="0" destOrd="0" presId="urn:microsoft.com/office/officeart/2005/8/layout/chevron1"/>
    <dgm:cxn modelId="{1EE80317-D9C6-49DD-8335-95C201037AF5}" type="presOf" srcId="{58045A3C-56E8-FF48-817C-6519F2C427B5}" destId="{0B5416AB-306E-AA46-AB00-C5436B85466A}" srcOrd="0" destOrd="0" presId="urn:microsoft.com/office/officeart/2005/8/layout/chevron1"/>
    <dgm:cxn modelId="{2D882DEA-1BA5-41F3-928C-930B92F4A7F1}" type="presParOf" srcId="{D7B68844-D048-8844-9148-AA9EDC64FB41}" destId="{87F6BEF5-7011-854D-A399-CC7491A8AF9F}" srcOrd="0" destOrd="0" presId="urn:microsoft.com/office/officeart/2005/8/layout/chevron1"/>
    <dgm:cxn modelId="{2677C5A5-D51B-4077-8DC3-304D14155ADF}" type="presParOf" srcId="{D7B68844-D048-8844-9148-AA9EDC64FB41}" destId="{6705F97F-D871-4C43-94C0-C9A33FC52A2F}" srcOrd="1" destOrd="0" presId="urn:microsoft.com/office/officeart/2005/8/layout/chevron1"/>
    <dgm:cxn modelId="{0C8DC2D6-37DA-4C67-BF4A-63CD5D6D3338}" type="presParOf" srcId="{D7B68844-D048-8844-9148-AA9EDC64FB41}" destId="{8C2DC1C2-0489-234B-9A20-3E4479F48FF8}" srcOrd="2" destOrd="0" presId="urn:microsoft.com/office/officeart/2005/8/layout/chevron1"/>
    <dgm:cxn modelId="{E4832F8B-D365-4088-B5F4-758C383E5642}" type="presParOf" srcId="{D7B68844-D048-8844-9148-AA9EDC64FB41}" destId="{5570ECB4-41E7-074D-8AC1-44A45088CF09}" srcOrd="3" destOrd="0" presId="urn:microsoft.com/office/officeart/2005/8/layout/chevron1"/>
    <dgm:cxn modelId="{CFDD27EF-054A-4C13-9068-36CD5BCF05BB}" type="presParOf" srcId="{D7B68844-D048-8844-9148-AA9EDC64FB41}" destId="{0B5416AB-306E-AA46-AB00-C5436B85466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A3D079F-6823-6B4A-BBC1-88F844EC66F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278D4-4A6B-5B4F-8444-DE6EDFE6CBFD}">
      <dgm:prSet custT="1"/>
      <dgm:spPr/>
      <dgm:t>
        <a:bodyPr/>
        <a:lstStyle/>
        <a:p>
          <a:pPr rtl="0"/>
          <a:r>
            <a:rPr lang="en-US" sz="1200" dirty="0" smtClean="0"/>
            <a:t>Data Profiling and Exploratory Analysis</a:t>
          </a:r>
        </a:p>
        <a:p>
          <a:pPr rtl="0"/>
          <a:r>
            <a:rPr lang="en-US" sz="1100" i="1" dirty="0" smtClean="0">
              <a:solidFill>
                <a:schemeClr val="bg1"/>
              </a:solidFill>
              <a:latin typeface="+mn-lt"/>
            </a:rPr>
            <a:t>3-6 weeks</a:t>
          </a:r>
          <a:endParaRPr lang="en-US" sz="1100" dirty="0"/>
        </a:p>
      </dgm:t>
    </dgm:pt>
    <dgm:pt modelId="{C9967109-9193-9344-A6C3-AADFB9D1636B}" type="parTrans" cxnId="{D5C13B8E-A911-C644-8472-D38144B9FDB7}">
      <dgm:prSet/>
      <dgm:spPr/>
      <dgm:t>
        <a:bodyPr/>
        <a:lstStyle/>
        <a:p>
          <a:endParaRPr lang="en-US" sz="1600"/>
        </a:p>
      </dgm:t>
    </dgm:pt>
    <dgm:pt modelId="{4A1DAD09-C5F9-BB43-AE24-656AA5B3EFA3}" type="sibTrans" cxnId="{D5C13B8E-A911-C644-8472-D38144B9FDB7}">
      <dgm:prSet/>
      <dgm:spPr/>
      <dgm:t>
        <a:bodyPr/>
        <a:lstStyle/>
        <a:p>
          <a:endParaRPr lang="en-US" sz="1600"/>
        </a:p>
      </dgm:t>
    </dgm:pt>
    <dgm:pt modelId="{58045A3C-56E8-FF48-817C-6519F2C427B5}">
      <dgm:prSet custT="1"/>
      <dgm:spPr/>
      <dgm:t>
        <a:bodyPr/>
        <a:lstStyle/>
        <a:p>
          <a:pPr rtl="0"/>
          <a:r>
            <a:rPr lang="en-US" sz="1400" dirty="0" smtClean="0"/>
            <a:t>Analytics Modeling</a:t>
          </a:r>
        </a:p>
        <a:p>
          <a:pPr rtl="0"/>
          <a:r>
            <a:rPr lang="en-US" sz="1100" i="1" dirty="0" smtClean="0">
              <a:solidFill>
                <a:schemeClr val="bg1"/>
              </a:solidFill>
              <a:latin typeface="+mn-lt"/>
            </a:rPr>
            <a:t>3-6 weeks</a:t>
          </a:r>
          <a:endParaRPr lang="en-US" sz="1100" dirty="0"/>
        </a:p>
      </dgm:t>
    </dgm:pt>
    <dgm:pt modelId="{EBE6CF68-28C4-E949-BB3C-F5DF0457F076}" type="parTrans" cxnId="{840C2CF4-E265-9449-B462-CE80654AB131}">
      <dgm:prSet/>
      <dgm:spPr/>
      <dgm:t>
        <a:bodyPr/>
        <a:lstStyle/>
        <a:p>
          <a:endParaRPr lang="en-US" sz="1600"/>
        </a:p>
      </dgm:t>
    </dgm:pt>
    <dgm:pt modelId="{E4651C31-BB80-A847-9705-FA5CB942293B}" type="sibTrans" cxnId="{840C2CF4-E265-9449-B462-CE80654AB131}">
      <dgm:prSet/>
      <dgm:spPr/>
      <dgm:t>
        <a:bodyPr/>
        <a:lstStyle/>
        <a:p>
          <a:endParaRPr lang="en-US" sz="1600"/>
        </a:p>
      </dgm:t>
    </dgm:pt>
    <dgm:pt modelId="{63FEFB60-0C4E-924E-A5FC-6E1F0930E111}">
      <dgm:prSet custT="1"/>
      <dgm:spPr/>
      <dgm:t>
        <a:bodyPr/>
        <a:lstStyle/>
        <a:p>
          <a:pPr rtl="0"/>
          <a:r>
            <a:rPr lang="en-US" sz="1400" dirty="0" smtClean="0"/>
            <a:t>Project Kick-off</a:t>
          </a:r>
        </a:p>
        <a:p>
          <a:pPr rtl="0"/>
          <a:r>
            <a:rPr lang="en-US" sz="1100" i="1" dirty="0" smtClean="0">
              <a:solidFill>
                <a:schemeClr val="bg1"/>
              </a:solidFill>
              <a:latin typeface="+mn-lt"/>
            </a:rPr>
            <a:t>1-2 week(s)</a:t>
          </a:r>
          <a:endParaRPr lang="en-US" sz="1100" i="1" dirty="0"/>
        </a:p>
      </dgm:t>
    </dgm:pt>
    <dgm:pt modelId="{3A464375-EE08-F74F-A1BA-03FB3DD6E50E}" type="sibTrans" cxnId="{7ABEFE04-5680-194D-BB08-6AF047DE7B10}">
      <dgm:prSet/>
      <dgm:spPr/>
      <dgm:t>
        <a:bodyPr/>
        <a:lstStyle/>
        <a:p>
          <a:endParaRPr lang="en-US" sz="1600"/>
        </a:p>
      </dgm:t>
    </dgm:pt>
    <dgm:pt modelId="{2C19315F-C59B-2344-A622-485D1E21C657}" type="parTrans" cxnId="{7ABEFE04-5680-194D-BB08-6AF047DE7B10}">
      <dgm:prSet/>
      <dgm:spPr/>
      <dgm:t>
        <a:bodyPr/>
        <a:lstStyle/>
        <a:p>
          <a:endParaRPr lang="en-US" sz="1600"/>
        </a:p>
      </dgm:t>
    </dgm:pt>
    <dgm:pt modelId="{D7B68844-D048-8844-9148-AA9EDC64FB41}" type="pres">
      <dgm:prSet presAssocID="{2A3D079F-6823-6B4A-BBC1-88F844EC66F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F6BEF5-7011-854D-A399-CC7491A8AF9F}" type="pres">
      <dgm:prSet presAssocID="{63FEFB60-0C4E-924E-A5FC-6E1F0930E111}" presName="parTxOnly" presStyleLbl="node1" presStyleIdx="0" presStyleCnt="3" custScaleX="33526" custLinFactX="-9928" custLinFactNeighborX="-100000" custLinFactNeighborY="-617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05F97F-D871-4C43-94C0-C9A33FC52A2F}" type="pres">
      <dgm:prSet presAssocID="{3A464375-EE08-F74F-A1BA-03FB3DD6E50E}" presName="parTxOnlySpace" presStyleCnt="0"/>
      <dgm:spPr/>
    </dgm:pt>
    <dgm:pt modelId="{8C2DC1C2-0489-234B-9A20-3E4479F48FF8}" type="pres">
      <dgm:prSet presAssocID="{AED278D4-4A6B-5B4F-8444-DE6EDFE6CBFD}" presName="parTxOnly" presStyleLbl="node1" presStyleIdx="1" presStyleCnt="3" custScaleX="33526" custLinFactNeighborX="-9247" custLinFactNeighborY="-617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0ECB4-41E7-074D-8AC1-44A45088CF09}" type="pres">
      <dgm:prSet presAssocID="{4A1DAD09-C5F9-BB43-AE24-656AA5B3EFA3}" presName="parTxOnlySpace" presStyleCnt="0"/>
      <dgm:spPr/>
    </dgm:pt>
    <dgm:pt modelId="{0B5416AB-306E-AA46-AB00-C5436B85466A}" type="pres">
      <dgm:prSet presAssocID="{58045A3C-56E8-FF48-817C-6519F2C427B5}" presName="parTxOnly" presStyleLbl="node1" presStyleIdx="2" presStyleCnt="3" custScaleX="33526" custLinFactNeighborX="8130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C13B8E-A911-C644-8472-D38144B9FDB7}" srcId="{2A3D079F-6823-6B4A-BBC1-88F844EC66FC}" destId="{AED278D4-4A6B-5B4F-8444-DE6EDFE6CBFD}" srcOrd="1" destOrd="0" parTransId="{C9967109-9193-9344-A6C3-AADFB9D1636B}" sibTransId="{4A1DAD09-C5F9-BB43-AE24-656AA5B3EFA3}"/>
    <dgm:cxn modelId="{FA269220-655C-4A98-AD48-0D2B815651CD}" type="presOf" srcId="{AED278D4-4A6B-5B4F-8444-DE6EDFE6CBFD}" destId="{8C2DC1C2-0489-234B-9A20-3E4479F48FF8}" srcOrd="0" destOrd="0" presId="urn:microsoft.com/office/officeart/2005/8/layout/chevron1"/>
    <dgm:cxn modelId="{840C2CF4-E265-9449-B462-CE80654AB131}" srcId="{2A3D079F-6823-6B4A-BBC1-88F844EC66FC}" destId="{58045A3C-56E8-FF48-817C-6519F2C427B5}" srcOrd="2" destOrd="0" parTransId="{EBE6CF68-28C4-E949-BB3C-F5DF0457F076}" sibTransId="{E4651C31-BB80-A847-9705-FA5CB942293B}"/>
    <dgm:cxn modelId="{7ABEFE04-5680-194D-BB08-6AF047DE7B10}" srcId="{2A3D079F-6823-6B4A-BBC1-88F844EC66FC}" destId="{63FEFB60-0C4E-924E-A5FC-6E1F0930E111}" srcOrd="0" destOrd="0" parTransId="{2C19315F-C59B-2344-A622-485D1E21C657}" sibTransId="{3A464375-EE08-F74F-A1BA-03FB3DD6E50E}"/>
    <dgm:cxn modelId="{D889B379-7702-4ADD-8EA5-27950A27EC3F}" type="presOf" srcId="{63FEFB60-0C4E-924E-A5FC-6E1F0930E111}" destId="{87F6BEF5-7011-854D-A399-CC7491A8AF9F}" srcOrd="0" destOrd="0" presId="urn:microsoft.com/office/officeart/2005/8/layout/chevron1"/>
    <dgm:cxn modelId="{7C02A333-0DCF-4E84-B592-BEBF28BBAB6F}" type="presOf" srcId="{58045A3C-56E8-FF48-817C-6519F2C427B5}" destId="{0B5416AB-306E-AA46-AB00-C5436B85466A}" srcOrd="0" destOrd="0" presId="urn:microsoft.com/office/officeart/2005/8/layout/chevron1"/>
    <dgm:cxn modelId="{CCF77A61-7ED6-4E4F-A326-595CF2D204A8}" type="presOf" srcId="{2A3D079F-6823-6B4A-BBC1-88F844EC66FC}" destId="{D7B68844-D048-8844-9148-AA9EDC64FB41}" srcOrd="0" destOrd="0" presId="urn:microsoft.com/office/officeart/2005/8/layout/chevron1"/>
    <dgm:cxn modelId="{0A6116F1-C70C-47B4-ACF7-4CFE19114655}" type="presParOf" srcId="{D7B68844-D048-8844-9148-AA9EDC64FB41}" destId="{87F6BEF5-7011-854D-A399-CC7491A8AF9F}" srcOrd="0" destOrd="0" presId="urn:microsoft.com/office/officeart/2005/8/layout/chevron1"/>
    <dgm:cxn modelId="{DC5C9288-BDA5-44C8-9BA3-1213FDC5676C}" type="presParOf" srcId="{D7B68844-D048-8844-9148-AA9EDC64FB41}" destId="{6705F97F-D871-4C43-94C0-C9A33FC52A2F}" srcOrd="1" destOrd="0" presId="urn:microsoft.com/office/officeart/2005/8/layout/chevron1"/>
    <dgm:cxn modelId="{318B7B89-D1F2-452A-AEF2-DF26F22B8B5D}" type="presParOf" srcId="{D7B68844-D048-8844-9148-AA9EDC64FB41}" destId="{8C2DC1C2-0489-234B-9A20-3E4479F48FF8}" srcOrd="2" destOrd="0" presId="urn:microsoft.com/office/officeart/2005/8/layout/chevron1"/>
    <dgm:cxn modelId="{71885A69-0918-4FFB-837F-C2C56E72AA87}" type="presParOf" srcId="{D7B68844-D048-8844-9148-AA9EDC64FB41}" destId="{5570ECB4-41E7-074D-8AC1-44A45088CF09}" srcOrd="3" destOrd="0" presId="urn:microsoft.com/office/officeart/2005/8/layout/chevron1"/>
    <dgm:cxn modelId="{8B830FA1-BC2B-4BEB-89CB-08D1BEDB14D3}" type="presParOf" srcId="{D7B68844-D048-8844-9148-AA9EDC64FB41}" destId="{0B5416AB-306E-AA46-AB00-C5436B85466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3D079F-6823-6B4A-BBC1-88F844EC66FC}" type="doc">
      <dgm:prSet loTypeId="urn:microsoft.com/office/officeart/2005/8/layout/chevron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D278D4-4A6B-5B4F-8444-DE6EDFE6CBFD}">
      <dgm:prSet custT="1"/>
      <dgm:spPr/>
      <dgm:t>
        <a:bodyPr/>
        <a:lstStyle/>
        <a:p>
          <a:pPr rtl="0"/>
          <a:r>
            <a:rPr lang="en-US" sz="1400" dirty="0" smtClean="0"/>
            <a:t>Model Publishing</a:t>
          </a:r>
        </a:p>
        <a:p>
          <a:pPr rtl="0"/>
          <a:r>
            <a:rPr lang="en-US" sz="1100" i="1" dirty="0" smtClean="0">
              <a:solidFill>
                <a:schemeClr val="bg1"/>
              </a:solidFill>
              <a:latin typeface="+mn-lt"/>
            </a:rPr>
            <a:t>2-8 weeks</a:t>
          </a:r>
          <a:endParaRPr lang="en-US" sz="1100" dirty="0"/>
        </a:p>
      </dgm:t>
    </dgm:pt>
    <dgm:pt modelId="{C9967109-9193-9344-A6C3-AADFB9D1636B}" type="parTrans" cxnId="{D5C13B8E-A911-C644-8472-D38144B9FDB7}">
      <dgm:prSet/>
      <dgm:spPr/>
      <dgm:t>
        <a:bodyPr/>
        <a:lstStyle/>
        <a:p>
          <a:endParaRPr lang="en-US" sz="1600"/>
        </a:p>
      </dgm:t>
    </dgm:pt>
    <dgm:pt modelId="{4A1DAD09-C5F9-BB43-AE24-656AA5B3EFA3}" type="sibTrans" cxnId="{D5C13B8E-A911-C644-8472-D38144B9FDB7}">
      <dgm:prSet/>
      <dgm:spPr/>
      <dgm:t>
        <a:bodyPr/>
        <a:lstStyle/>
        <a:p>
          <a:endParaRPr lang="en-US" sz="1600"/>
        </a:p>
      </dgm:t>
    </dgm:pt>
    <dgm:pt modelId="{58045A3C-56E8-FF48-817C-6519F2C427B5}">
      <dgm:prSet custT="1"/>
      <dgm:spPr/>
      <dgm:t>
        <a:bodyPr/>
        <a:lstStyle/>
        <a:p>
          <a:pPr rtl="0"/>
          <a:r>
            <a:rPr lang="en-US" sz="1400" dirty="0" smtClean="0"/>
            <a:t>Reporting</a:t>
          </a:r>
        </a:p>
        <a:p>
          <a:pPr rtl="0"/>
          <a:r>
            <a:rPr lang="en-US" sz="1100" i="1" dirty="0" smtClean="0">
              <a:solidFill>
                <a:schemeClr val="bg1"/>
              </a:solidFill>
              <a:latin typeface="+mn-lt"/>
            </a:rPr>
            <a:t>1 week</a:t>
          </a:r>
          <a:endParaRPr lang="en-US" sz="1100" dirty="0"/>
        </a:p>
      </dgm:t>
    </dgm:pt>
    <dgm:pt modelId="{EBE6CF68-28C4-E949-BB3C-F5DF0457F076}" type="parTrans" cxnId="{840C2CF4-E265-9449-B462-CE80654AB131}">
      <dgm:prSet/>
      <dgm:spPr/>
      <dgm:t>
        <a:bodyPr/>
        <a:lstStyle/>
        <a:p>
          <a:endParaRPr lang="en-US" sz="1600"/>
        </a:p>
      </dgm:t>
    </dgm:pt>
    <dgm:pt modelId="{E4651C31-BB80-A847-9705-FA5CB942293B}" type="sibTrans" cxnId="{840C2CF4-E265-9449-B462-CE80654AB131}">
      <dgm:prSet/>
      <dgm:spPr/>
      <dgm:t>
        <a:bodyPr/>
        <a:lstStyle/>
        <a:p>
          <a:endParaRPr lang="en-US" sz="1600"/>
        </a:p>
      </dgm:t>
    </dgm:pt>
    <dgm:pt modelId="{63FEFB60-0C4E-924E-A5FC-6E1F0930E111}">
      <dgm:prSet custT="1"/>
      <dgm:spPr/>
      <dgm:t>
        <a:bodyPr/>
        <a:lstStyle/>
        <a:p>
          <a:pPr rtl="0"/>
          <a:r>
            <a:rPr lang="en-US" sz="1400" dirty="0" smtClean="0"/>
            <a:t>Model Validation</a:t>
          </a:r>
        </a:p>
        <a:p>
          <a:pPr rtl="0"/>
          <a:r>
            <a:rPr lang="en-US" sz="1100" i="1" dirty="0" smtClean="0">
              <a:solidFill>
                <a:schemeClr val="bg1"/>
              </a:solidFill>
              <a:latin typeface="+mn-lt"/>
            </a:rPr>
            <a:t>1-2 week(s)</a:t>
          </a:r>
          <a:endParaRPr lang="en-US" sz="1100" i="1" dirty="0"/>
        </a:p>
      </dgm:t>
    </dgm:pt>
    <dgm:pt modelId="{3A464375-EE08-F74F-A1BA-03FB3DD6E50E}" type="sibTrans" cxnId="{7ABEFE04-5680-194D-BB08-6AF047DE7B10}">
      <dgm:prSet/>
      <dgm:spPr/>
      <dgm:t>
        <a:bodyPr/>
        <a:lstStyle/>
        <a:p>
          <a:endParaRPr lang="en-US" sz="1600"/>
        </a:p>
      </dgm:t>
    </dgm:pt>
    <dgm:pt modelId="{2C19315F-C59B-2344-A622-485D1E21C657}" type="parTrans" cxnId="{7ABEFE04-5680-194D-BB08-6AF047DE7B10}">
      <dgm:prSet/>
      <dgm:spPr/>
      <dgm:t>
        <a:bodyPr/>
        <a:lstStyle/>
        <a:p>
          <a:endParaRPr lang="en-US" sz="1600"/>
        </a:p>
      </dgm:t>
    </dgm:pt>
    <dgm:pt modelId="{D7B68844-D048-8844-9148-AA9EDC64FB41}" type="pres">
      <dgm:prSet presAssocID="{2A3D079F-6823-6B4A-BBC1-88F844EC66F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7F6BEF5-7011-854D-A399-CC7491A8AF9F}" type="pres">
      <dgm:prSet presAssocID="{63FEFB60-0C4E-924E-A5FC-6E1F0930E111}" presName="parTxOnly" presStyleLbl="node1" presStyleIdx="0" presStyleCnt="3" custScaleX="33526" custLinFactX="-9928" custLinFactNeighborX="-100000" custLinFactNeighborY="-617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05F97F-D871-4C43-94C0-C9A33FC52A2F}" type="pres">
      <dgm:prSet presAssocID="{3A464375-EE08-F74F-A1BA-03FB3DD6E50E}" presName="parTxOnlySpace" presStyleCnt="0"/>
      <dgm:spPr/>
    </dgm:pt>
    <dgm:pt modelId="{8C2DC1C2-0489-234B-9A20-3E4479F48FF8}" type="pres">
      <dgm:prSet presAssocID="{AED278D4-4A6B-5B4F-8444-DE6EDFE6CBFD}" presName="parTxOnly" presStyleLbl="node1" presStyleIdx="1" presStyleCnt="3" custScaleX="33526" custLinFactNeighborX="-9247" custLinFactNeighborY="-617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70ECB4-41E7-074D-8AC1-44A45088CF09}" type="pres">
      <dgm:prSet presAssocID="{4A1DAD09-C5F9-BB43-AE24-656AA5B3EFA3}" presName="parTxOnlySpace" presStyleCnt="0"/>
      <dgm:spPr/>
    </dgm:pt>
    <dgm:pt modelId="{0B5416AB-306E-AA46-AB00-C5436B85466A}" type="pres">
      <dgm:prSet presAssocID="{58045A3C-56E8-FF48-817C-6519F2C427B5}" presName="parTxOnly" presStyleLbl="node1" presStyleIdx="2" presStyleCnt="3" custScaleX="33526" custLinFactNeighborX="8130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0C2CF4-E265-9449-B462-CE80654AB131}" srcId="{2A3D079F-6823-6B4A-BBC1-88F844EC66FC}" destId="{58045A3C-56E8-FF48-817C-6519F2C427B5}" srcOrd="2" destOrd="0" parTransId="{EBE6CF68-28C4-E949-BB3C-F5DF0457F076}" sibTransId="{E4651C31-BB80-A847-9705-FA5CB942293B}"/>
    <dgm:cxn modelId="{7ABEFE04-5680-194D-BB08-6AF047DE7B10}" srcId="{2A3D079F-6823-6B4A-BBC1-88F844EC66FC}" destId="{63FEFB60-0C4E-924E-A5FC-6E1F0930E111}" srcOrd="0" destOrd="0" parTransId="{2C19315F-C59B-2344-A622-485D1E21C657}" sibTransId="{3A464375-EE08-F74F-A1BA-03FB3DD6E50E}"/>
    <dgm:cxn modelId="{56E503E7-68BE-48EA-BEE7-76E162D93387}" type="presOf" srcId="{AED278D4-4A6B-5B4F-8444-DE6EDFE6CBFD}" destId="{8C2DC1C2-0489-234B-9A20-3E4479F48FF8}" srcOrd="0" destOrd="0" presId="urn:microsoft.com/office/officeart/2005/8/layout/chevron1"/>
    <dgm:cxn modelId="{D5C13B8E-A911-C644-8472-D38144B9FDB7}" srcId="{2A3D079F-6823-6B4A-BBC1-88F844EC66FC}" destId="{AED278D4-4A6B-5B4F-8444-DE6EDFE6CBFD}" srcOrd="1" destOrd="0" parTransId="{C9967109-9193-9344-A6C3-AADFB9D1636B}" sibTransId="{4A1DAD09-C5F9-BB43-AE24-656AA5B3EFA3}"/>
    <dgm:cxn modelId="{3E6226AF-8FF3-4C0C-8AAB-D13BF95B1604}" type="presOf" srcId="{58045A3C-56E8-FF48-817C-6519F2C427B5}" destId="{0B5416AB-306E-AA46-AB00-C5436B85466A}" srcOrd="0" destOrd="0" presId="urn:microsoft.com/office/officeart/2005/8/layout/chevron1"/>
    <dgm:cxn modelId="{CC772494-D93E-4F17-983B-5E06FD5E080E}" type="presOf" srcId="{2A3D079F-6823-6B4A-BBC1-88F844EC66FC}" destId="{D7B68844-D048-8844-9148-AA9EDC64FB41}" srcOrd="0" destOrd="0" presId="urn:microsoft.com/office/officeart/2005/8/layout/chevron1"/>
    <dgm:cxn modelId="{BE2FC6FD-9D95-4DD5-A837-5E48411E2516}" type="presOf" srcId="{63FEFB60-0C4E-924E-A5FC-6E1F0930E111}" destId="{87F6BEF5-7011-854D-A399-CC7491A8AF9F}" srcOrd="0" destOrd="0" presId="urn:microsoft.com/office/officeart/2005/8/layout/chevron1"/>
    <dgm:cxn modelId="{139CDDFE-15CE-4D34-B59A-35FDB5DED299}" type="presParOf" srcId="{D7B68844-D048-8844-9148-AA9EDC64FB41}" destId="{87F6BEF5-7011-854D-A399-CC7491A8AF9F}" srcOrd="0" destOrd="0" presId="urn:microsoft.com/office/officeart/2005/8/layout/chevron1"/>
    <dgm:cxn modelId="{C8EFC683-4CD2-45C2-BE6E-1877AB943547}" type="presParOf" srcId="{D7B68844-D048-8844-9148-AA9EDC64FB41}" destId="{6705F97F-D871-4C43-94C0-C9A33FC52A2F}" srcOrd="1" destOrd="0" presId="urn:microsoft.com/office/officeart/2005/8/layout/chevron1"/>
    <dgm:cxn modelId="{E560BB7E-35BB-46AF-9A00-AF17D2AA7BFD}" type="presParOf" srcId="{D7B68844-D048-8844-9148-AA9EDC64FB41}" destId="{8C2DC1C2-0489-234B-9A20-3E4479F48FF8}" srcOrd="2" destOrd="0" presId="urn:microsoft.com/office/officeart/2005/8/layout/chevron1"/>
    <dgm:cxn modelId="{810D67B7-6F2D-49B1-8159-5C3C0C17DF25}" type="presParOf" srcId="{D7B68844-D048-8844-9148-AA9EDC64FB41}" destId="{5570ECB4-41E7-074D-8AC1-44A45088CF09}" srcOrd="3" destOrd="0" presId="urn:microsoft.com/office/officeart/2005/8/layout/chevron1"/>
    <dgm:cxn modelId="{3E93125E-3367-479C-AE57-EF207D4689EA}" type="presParOf" srcId="{D7B68844-D048-8844-9148-AA9EDC64FB41}" destId="{0B5416AB-306E-AA46-AB00-C5436B85466A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1F8A8B9-A36E-464C-AAFB-C59257236D49}" type="doc">
      <dgm:prSet loTypeId="urn:microsoft.com/office/officeart/2005/8/layout/pyramid3" loCatId="" qsTypeId="urn:microsoft.com/office/officeart/2005/8/quickstyle/simple4" qsCatId="simple" csTypeId="urn:microsoft.com/office/officeart/2005/8/colors/accent1_2" csCatId="accent1" phldr="1"/>
      <dgm:spPr/>
    </dgm:pt>
    <dgm:pt modelId="{054E2CED-7E5D-1A47-9EC4-8F5C5056248C}">
      <dgm:prSet phldrT="[Text]" custT="1"/>
      <dgm:spPr/>
      <dgm:t>
        <a:bodyPr/>
        <a:lstStyle/>
        <a:p>
          <a:r>
            <a:rPr lang="en-US" sz="1600"/>
            <a:t>AddCart</a:t>
          </a:r>
        </a:p>
      </dgm:t>
    </dgm:pt>
    <dgm:pt modelId="{B1CACF0A-06A3-D442-A07E-07A24C8A7B21}" type="parTrans" cxnId="{96AA9E18-7F0E-FB4C-B301-46C1CF581B45}">
      <dgm:prSet/>
      <dgm:spPr/>
      <dgm:t>
        <a:bodyPr/>
        <a:lstStyle/>
        <a:p>
          <a:endParaRPr lang="en-US"/>
        </a:p>
      </dgm:t>
    </dgm:pt>
    <dgm:pt modelId="{42B89CF8-ACB1-9843-9A49-64CF2906DE6F}" type="sibTrans" cxnId="{96AA9E18-7F0E-FB4C-B301-46C1CF581B45}">
      <dgm:prSet/>
      <dgm:spPr/>
      <dgm:t>
        <a:bodyPr/>
        <a:lstStyle/>
        <a:p>
          <a:endParaRPr lang="en-US"/>
        </a:p>
      </dgm:t>
    </dgm:pt>
    <dgm:pt modelId="{04203028-7F44-8148-8093-E6639E1BA8E5}">
      <dgm:prSet phldrT="[Text]" custT="1"/>
      <dgm:spPr/>
      <dgm:t>
        <a:bodyPr/>
        <a:lstStyle/>
        <a:p>
          <a:r>
            <a:rPr lang="en-US" sz="1600"/>
            <a:t>Buy</a:t>
          </a:r>
        </a:p>
      </dgm:t>
    </dgm:pt>
    <dgm:pt modelId="{F62A166F-A0B8-7D4B-9CDD-029E3285591C}" type="parTrans" cxnId="{9C450B40-6187-3740-88B9-F08437CEE072}">
      <dgm:prSet/>
      <dgm:spPr/>
      <dgm:t>
        <a:bodyPr/>
        <a:lstStyle/>
        <a:p>
          <a:endParaRPr lang="en-US"/>
        </a:p>
      </dgm:t>
    </dgm:pt>
    <dgm:pt modelId="{64C4371C-D40C-B441-A21F-2D9737AF66B2}" type="sibTrans" cxnId="{9C450B40-6187-3740-88B9-F08437CEE072}">
      <dgm:prSet/>
      <dgm:spPr/>
      <dgm:t>
        <a:bodyPr/>
        <a:lstStyle/>
        <a:p>
          <a:endParaRPr lang="en-US"/>
        </a:p>
      </dgm:t>
    </dgm:pt>
    <dgm:pt modelId="{C7F6457C-6CFE-7F49-861D-857C709518E1}">
      <dgm:prSet phldrT="[Text]" custT="1"/>
      <dgm:spPr/>
      <dgm:t>
        <a:bodyPr/>
        <a:lstStyle/>
        <a:p>
          <a:r>
            <a:rPr lang="en-US" sz="1600"/>
            <a:t>Browse</a:t>
          </a:r>
        </a:p>
      </dgm:t>
    </dgm:pt>
    <dgm:pt modelId="{5AA70041-0A3C-5846-BA7B-1201F5149FF2}" type="parTrans" cxnId="{20F8CF18-6E2A-2045-AB11-A03FFE7A6033}">
      <dgm:prSet/>
      <dgm:spPr/>
      <dgm:t>
        <a:bodyPr/>
        <a:lstStyle/>
        <a:p>
          <a:endParaRPr lang="en-US"/>
        </a:p>
      </dgm:t>
    </dgm:pt>
    <dgm:pt modelId="{58C2D083-F8A6-294D-AC63-FDC4DD991E9C}" type="sibTrans" cxnId="{20F8CF18-6E2A-2045-AB11-A03FFE7A6033}">
      <dgm:prSet/>
      <dgm:spPr/>
      <dgm:t>
        <a:bodyPr/>
        <a:lstStyle/>
        <a:p>
          <a:endParaRPr lang="en-US"/>
        </a:p>
      </dgm:t>
    </dgm:pt>
    <dgm:pt modelId="{0FD3283F-65E3-8D48-B5B5-72BB76612B0F}" type="pres">
      <dgm:prSet presAssocID="{51F8A8B9-A36E-464C-AAFB-C59257236D49}" presName="Name0" presStyleCnt="0">
        <dgm:presLayoutVars>
          <dgm:dir/>
          <dgm:animLvl val="lvl"/>
          <dgm:resizeHandles val="exact"/>
        </dgm:presLayoutVars>
      </dgm:prSet>
      <dgm:spPr/>
    </dgm:pt>
    <dgm:pt modelId="{8EFE365E-0E01-E148-9699-73BD6741B444}" type="pres">
      <dgm:prSet presAssocID="{C7F6457C-6CFE-7F49-861D-857C709518E1}" presName="Name8" presStyleCnt="0"/>
      <dgm:spPr/>
    </dgm:pt>
    <dgm:pt modelId="{D2BFC76C-98B3-7542-8A73-7EC239E8B62B}" type="pres">
      <dgm:prSet presAssocID="{C7F6457C-6CFE-7F49-861D-857C709518E1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CC497E-45D6-2347-8C1E-F73836358AB5}" type="pres">
      <dgm:prSet presAssocID="{C7F6457C-6CFE-7F49-861D-857C709518E1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F098E-D4DD-3D40-87A3-E80832F77491}" type="pres">
      <dgm:prSet presAssocID="{054E2CED-7E5D-1A47-9EC4-8F5C5056248C}" presName="Name8" presStyleCnt="0"/>
      <dgm:spPr/>
    </dgm:pt>
    <dgm:pt modelId="{B3DDDC64-D69F-5C45-A3ED-DB7C0893333D}" type="pres">
      <dgm:prSet presAssocID="{054E2CED-7E5D-1A47-9EC4-8F5C5056248C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A2DFEE-9D2F-2A40-84FB-2F78A92FE6AF}" type="pres">
      <dgm:prSet presAssocID="{054E2CED-7E5D-1A47-9EC4-8F5C5056248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ADFD23-974D-0E44-B9D9-BD2E76426FB1}" type="pres">
      <dgm:prSet presAssocID="{04203028-7F44-8148-8093-E6639E1BA8E5}" presName="Name8" presStyleCnt="0"/>
      <dgm:spPr/>
    </dgm:pt>
    <dgm:pt modelId="{E8054107-AD1C-A846-B72B-EB72CA5DDC48}" type="pres">
      <dgm:prSet presAssocID="{04203028-7F44-8148-8093-E6639E1BA8E5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8EBC03-AC23-E74C-88BD-FFF54A4D8F23}" type="pres">
      <dgm:prSet presAssocID="{04203028-7F44-8148-8093-E6639E1BA8E5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F8CF18-6E2A-2045-AB11-A03FFE7A6033}" srcId="{51F8A8B9-A36E-464C-AAFB-C59257236D49}" destId="{C7F6457C-6CFE-7F49-861D-857C709518E1}" srcOrd="0" destOrd="0" parTransId="{5AA70041-0A3C-5846-BA7B-1201F5149FF2}" sibTransId="{58C2D083-F8A6-294D-AC63-FDC4DD991E9C}"/>
    <dgm:cxn modelId="{96AA9E18-7F0E-FB4C-B301-46C1CF581B45}" srcId="{51F8A8B9-A36E-464C-AAFB-C59257236D49}" destId="{054E2CED-7E5D-1A47-9EC4-8F5C5056248C}" srcOrd="1" destOrd="0" parTransId="{B1CACF0A-06A3-D442-A07E-07A24C8A7B21}" sibTransId="{42B89CF8-ACB1-9843-9A49-64CF2906DE6F}"/>
    <dgm:cxn modelId="{38A9E5C4-D16F-4B2B-8F45-EB8EB742E87C}" type="presOf" srcId="{054E2CED-7E5D-1A47-9EC4-8F5C5056248C}" destId="{B3DDDC64-D69F-5C45-A3ED-DB7C0893333D}" srcOrd="0" destOrd="0" presId="urn:microsoft.com/office/officeart/2005/8/layout/pyramid3"/>
    <dgm:cxn modelId="{9C450B40-6187-3740-88B9-F08437CEE072}" srcId="{51F8A8B9-A36E-464C-AAFB-C59257236D49}" destId="{04203028-7F44-8148-8093-E6639E1BA8E5}" srcOrd="2" destOrd="0" parTransId="{F62A166F-A0B8-7D4B-9CDD-029E3285591C}" sibTransId="{64C4371C-D40C-B441-A21F-2D9737AF66B2}"/>
    <dgm:cxn modelId="{5699F4C2-71BC-416E-B894-FBDA6C0F3E07}" type="presOf" srcId="{054E2CED-7E5D-1A47-9EC4-8F5C5056248C}" destId="{C8A2DFEE-9D2F-2A40-84FB-2F78A92FE6AF}" srcOrd="1" destOrd="0" presId="urn:microsoft.com/office/officeart/2005/8/layout/pyramid3"/>
    <dgm:cxn modelId="{7A2A1E77-964B-40F5-AAD9-A7BC7DFAAEE6}" type="presOf" srcId="{C7F6457C-6CFE-7F49-861D-857C709518E1}" destId="{D2BFC76C-98B3-7542-8A73-7EC239E8B62B}" srcOrd="0" destOrd="0" presId="urn:microsoft.com/office/officeart/2005/8/layout/pyramid3"/>
    <dgm:cxn modelId="{E17EE5C3-88C1-4B11-9A14-40A47D6490A3}" type="presOf" srcId="{51F8A8B9-A36E-464C-AAFB-C59257236D49}" destId="{0FD3283F-65E3-8D48-B5B5-72BB76612B0F}" srcOrd="0" destOrd="0" presId="urn:microsoft.com/office/officeart/2005/8/layout/pyramid3"/>
    <dgm:cxn modelId="{C7A06BD1-7BA3-4FEB-8482-7EC134DA40BA}" type="presOf" srcId="{04203028-7F44-8148-8093-E6639E1BA8E5}" destId="{E8054107-AD1C-A846-B72B-EB72CA5DDC48}" srcOrd="0" destOrd="0" presId="urn:microsoft.com/office/officeart/2005/8/layout/pyramid3"/>
    <dgm:cxn modelId="{24D5037B-0469-420E-A06C-F823B85C1BBE}" type="presOf" srcId="{C7F6457C-6CFE-7F49-861D-857C709518E1}" destId="{0ACC497E-45D6-2347-8C1E-F73836358AB5}" srcOrd="1" destOrd="0" presId="urn:microsoft.com/office/officeart/2005/8/layout/pyramid3"/>
    <dgm:cxn modelId="{D14700B3-6AF9-430F-9B1F-2108DA4C8D0B}" type="presOf" srcId="{04203028-7F44-8148-8093-E6639E1BA8E5}" destId="{278EBC03-AC23-E74C-88BD-FFF54A4D8F23}" srcOrd="1" destOrd="0" presId="urn:microsoft.com/office/officeart/2005/8/layout/pyramid3"/>
    <dgm:cxn modelId="{476533C8-28EB-46A8-97B4-5514444D17EF}" type="presParOf" srcId="{0FD3283F-65E3-8D48-B5B5-72BB76612B0F}" destId="{8EFE365E-0E01-E148-9699-73BD6741B444}" srcOrd="0" destOrd="0" presId="urn:microsoft.com/office/officeart/2005/8/layout/pyramid3"/>
    <dgm:cxn modelId="{7B150F59-FF62-46D7-A14B-91147B89D49E}" type="presParOf" srcId="{8EFE365E-0E01-E148-9699-73BD6741B444}" destId="{D2BFC76C-98B3-7542-8A73-7EC239E8B62B}" srcOrd="0" destOrd="0" presId="urn:microsoft.com/office/officeart/2005/8/layout/pyramid3"/>
    <dgm:cxn modelId="{9E12ADD7-FE53-4324-A71B-66C5B2244E55}" type="presParOf" srcId="{8EFE365E-0E01-E148-9699-73BD6741B444}" destId="{0ACC497E-45D6-2347-8C1E-F73836358AB5}" srcOrd="1" destOrd="0" presId="urn:microsoft.com/office/officeart/2005/8/layout/pyramid3"/>
    <dgm:cxn modelId="{AB9626D4-BA51-463A-8B9C-214294D7A280}" type="presParOf" srcId="{0FD3283F-65E3-8D48-B5B5-72BB76612B0F}" destId="{F76F098E-D4DD-3D40-87A3-E80832F77491}" srcOrd="1" destOrd="0" presId="urn:microsoft.com/office/officeart/2005/8/layout/pyramid3"/>
    <dgm:cxn modelId="{5D35401E-2E33-4EA4-96C2-5162D138EA32}" type="presParOf" srcId="{F76F098E-D4DD-3D40-87A3-E80832F77491}" destId="{B3DDDC64-D69F-5C45-A3ED-DB7C0893333D}" srcOrd="0" destOrd="0" presId="urn:microsoft.com/office/officeart/2005/8/layout/pyramid3"/>
    <dgm:cxn modelId="{FF96BDD2-1A6A-480F-A2C0-E4A03EC36710}" type="presParOf" srcId="{F76F098E-D4DD-3D40-87A3-E80832F77491}" destId="{C8A2DFEE-9D2F-2A40-84FB-2F78A92FE6AF}" srcOrd="1" destOrd="0" presId="urn:microsoft.com/office/officeart/2005/8/layout/pyramid3"/>
    <dgm:cxn modelId="{997EC3C0-EDB3-4FA6-A1A8-9F05DC58D67A}" type="presParOf" srcId="{0FD3283F-65E3-8D48-B5B5-72BB76612B0F}" destId="{D9ADFD23-974D-0E44-B9D9-BD2E76426FB1}" srcOrd="2" destOrd="0" presId="urn:microsoft.com/office/officeart/2005/8/layout/pyramid3"/>
    <dgm:cxn modelId="{185A31D1-2328-4BD0-ABF8-2B906CE27AB5}" type="presParOf" srcId="{D9ADFD23-974D-0E44-B9D9-BD2E76426FB1}" destId="{E8054107-AD1C-A846-B72B-EB72CA5DDC48}" srcOrd="0" destOrd="0" presId="urn:microsoft.com/office/officeart/2005/8/layout/pyramid3"/>
    <dgm:cxn modelId="{9E0D2085-DFAB-4D4B-A9C5-D83DC32B5CDC}" type="presParOf" srcId="{D9ADFD23-974D-0E44-B9D9-BD2E76426FB1}" destId="{278EBC03-AC23-E74C-88BD-FFF54A4D8F23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94B9FDC-6644-4BEA-AF9D-1DBEBE4B69A3}" type="doc">
      <dgm:prSet loTypeId="urn:microsoft.com/office/officeart/2005/8/layout/lProcess2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00B6F3-C9B1-43F8-A482-BACCD51C57FC}">
      <dgm:prSet phldrT="[Text]" custT="1">
        <dgm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dgm:style>
      </dgm:prSet>
      <dgm:spPr>
        <a:ln w="19050">
          <a:solidFill>
            <a:schemeClr val="tx1"/>
          </a:solidFill>
        </a:ln>
      </dgm:spPr>
      <dgm:t>
        <a:bodyPr/>
        <a:lstStyle/>
        <a:p>
          <a:r>
            <a:rPr lang="en-US" sz="2400" b="1" dirty="0" smtClean="0">
              <a:solidFill>
                <a:schemeClr val="tx1"/>
              </a:solidFill>
            </a:rPr>
            <a:t>Platform Support </a:t>
          </a:r>
          <a:endParaRPr lang="en-US" sz="2400" dirty="0">
            <a:solidFill>
              <a:schemeClr val="tx1"/>
            </a:solidFill>
          </a:endParaRPr>
        </a:p>
      </dgm:t>
    </dgm:pt>
    <dgm:pt modelId="{B4743A6F-7C6D-4668-A261-D26EA7450B10}" type="parTrans" cxnId="{5D83D373-7482-40BB-ADC7-53DFA39DEA12}">
      <dgm:prSet/>
      <dgm:spPr/>
      <dgm:t>
        <a:bodyPr/>
        <a:lstStyle/>
        <a:p>
          <a:endParaRPr lang="en-US"/>
        </a:p>
      </dgm:t>
    </dgm:pt>
    <dgm:pt modelId="{00262D5D-B417-46B2-B95E-C0A538BFC13A}" type="sibTrans" cxnId="{5D83D373-7482-40BB-ADC7-53DFA39DEA12}">
      <dgm:prSet/>
      <dgm:spPr/>
      <dgm:t>
        <a:bodyPr/>
        <a:lstStyle/>
        <a:p>
          <a:endParaRPr lang="en-US"/>
        </a:p>
      </dgm:t>
    </dgm:pt>
    <dgm:pt modelId="{E39824AF-4B93-487D-8119-9CDD42134644}">
      <dgm:prSet phldrT="[Text]" custT="1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000" dirty="0" smtClean="0"/>
            <a:t>Administration, monitoring and support of the Hadoop Platform and Services</a:t>
          </a:r>
          <a:endParaRPr lang="en-US" sz="1800" dirty="0"/>
        </a:p>
      </dgm:t>
    </dgm:pt>
    <dgm:pt modelId="{E8169AFE-25B7-42FA-B6D1-9023020A89F2}" type="parTrans" cxnId="{8406CF95-ACF9-4922-A6C1-FFB05BE9B566}">
      <dgm:prSet/>
      <dgm:spPr/>
      <dgm:t>
        <a:bodyPr/>
        <a:lstStyle/>
        <a:p>
          <a:endParaRPr lang="en-US"/>
        </a:p>
      </dgm:t>
    </dgm:pt>
    <dgm:pt modelId="{0FC3FBBE-50D2-47F5-8762-B4B07A9D311E}" type="sibTrans" cxnId="{8406CF95-ACF9-4922-A6C1-FFB05BE9B566}">
      <dgm:prSet/>
      <dgm:spPr/>
      <dgm:t>
        <a:bodyPr/>
        <a:lstStyle/>
        <a:p>
          <a:endParaRPr lang="en-US"/>
        </a:p>
      </dgm:t>
    </dgm:pt>
    <dgm:pt modelId="{41943686-21F9-43CD-9121-11F90E28F235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>
        <a:ln>
          <a:solidFill>
            <a:schemeClr val="tx1"/>
          </a:solidFill>
        </a:ln>
      </dgm:spPr>
      <dgm:t>
        <a:bodyPr/>
        <a:lstStyle/>
        <a:p>
          <a:r>
            <a:rPr lang="en-US" sz="2400" b="1" dirty="0" smtClean="0"/>
            <a:t>Application Support</a:t>
          </a:r>
          <a:endParaRPr lang="en-US" sz="2400" dirty="0"/>
        </a:p>
      </dgm:t>
    </dgm:pt>
    <dgm:pt modelId="{4BC6B2D5-5EEB-4526-9ACE-7A210D40C628}" type="parTrans" cxnId="{47494E8E-5804-4AE8-BBD1-36D115E2BB17}">
      <dgm:prSet/>
      <dgm:spPr/>
      <dgm:t>
        <a:bodyPr/>
        <a:lstStyle/>
        <a:p>
          <a:endParaRPr lang="en-US"/>
        </a:p>
      </dgm:t>
    </dgm:pt>
    <dgm:pt modelId="{1396A700-CF93-4B5B-8BA5-37AEF28E7EAC}" type="sibTrans" cxnId="{47494E8E-5804-4AE8-BBD1-36D115E2BB17}">
      <dgm:prSet/>
      <dgm:spPr/>
      <dgm:t>
        <a:bodyPr/>
        <a:lstStyle/>
        <a:p>
          <a:endParaRPr lang="en-US"/>
        </a:p>
      </dgm:t>
    </dgm:pt>
    <dgm:pt modelId="{1313FD11-A934-4455-81FC-248F75EF7650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Job monitoring, enhancements and ongoing application support for Think Big-developed and/or customer-developed Hadoop applications  </a:t>
          </a:r>
          <a:endParaRPr lang="en-US" dirty="0"/>
        </a:p>
      </dgm:t>
    </dgm:pt>
    <dgm:pt modelId="{D6525F8D-DE65-47B3-84CF-9B4F2FF12F4D}" type="parTrans" cxnId="{2BFB606A-5E70-4C6B-99DB-B0C8F2AF00D2}">
      <dgm:prSet/>
      <dgm:spPr/>
      <dgm:t>
        <a:bodyPr/>
        <a:lstStyle/>
        <a:p>
          <a:endParaRPr lang="en-US"/>
        </a:p>
      </dgm:t>
    </dgm:pt>
    <dgm:pt modelId="{7B7423C3-9FBB-4EC5-A861-952010517BB9}" type="sibTrans" cxnId="{2BFB606A-5E70-4C6B-99DB-B0C8F2AF00D2}">
      <dgm:prSet/>
      <dgm:spPr/>
      <dgm:t>
        <a:bodyPr/>
        <a:lstStyle/>
        <a:p>
          <a:endParaRPr lang="en-US"/>
        </a:p>
      </dgm:t>
    </dgm:pt>
    <dgm:pt modelId="{82B07977-5A56-4861-AFC5-28AC7F6FDBA6}">
      <dgm:prSet phldrT="[Text]" custT="1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2400" b="1" dirty="0" smtClean="0"/>
            <a:t>Staff Augmentation</a:t>
          </a:r>
          <a:endParaRPr lang="en-US" sz="2400" dirty="0"/>
        </a:p>
      </dgm:t>
    </dgm:pt>
    <dgm:pt modelId="{C9A120AA-5ED8-41C7-B3F3-F1769443F252}" type="parTrans" cxnId="{F97BDD60-1133-46E7-AD2F-E1C8259ECC4F}">
      <dgm:prSet/>
      <dgm:spPr/>
      <dgm:t>
        <a:bodyPr/>
        <a:lstStyle/>
        <a:p>
          <a:endParaRPr lang="en-US"/>
        </a:p>
      </dgm:t>
    </dgm:pt>
    <dgm:pt modelId="{79A53296-C96B-4868-A4CC-F7397D45594E}" type="sibTrans" cxnId="{F97BDD60-1133-46E7-AD2F-E1C8259ECC4F}">
      <dgm:prSet/>
      <dgm:spPr/>
      <dgm:t>
        <a:bodyPr/>
        <a:lstStyle/>
        <a:p>
          <a:endParaRPr lang="en-US"/>
        </a:p>
      </dgm:t>
    </dgm:pt>
    <dgm:pt modelId="{79D53866-B1B2-4DC4-B1F8-5A6551DD9CE7}">
      <dgm:prSet phldrT="[Text]">
        <dgm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FTE’s dedicated to support customer teams</a:t>
          </a:r>
          <a:endParaRPr lang="en-US" dirty="0"/>
        </a:p>
      </dgm:t>
    </dgm:pt>
    <dgm:pt modelId="{62165034-D179-4940-8A32-5B1929CA7F40}" type="parTrans" cxnId="{55165982-7FD9-4409-833A-075428A3C5EE}">
      <dgm:prSet/>
      <dgm:spPr/>
      <dgm:t>
        <a:bodyPr/>
        <a:lstStyle/>
        <a:p>
          <a:endParaRPr lang="en-US"/>
        </a:p>
      </dgm:t>
    </dgm:pt>
    <dgm:pt modelId="{C550679F-E8D8-488A-B614-E4C080241614}" type="sibTrans" cxnId="{55165982-7FD9-4409-833A-075428A3C5EE}">
      <dgm:prSet/>
      <dgm:spPr/>
      <dgm:t>
        <a:bodyPr/>
        <a:lstStyle/>
        <a:p>
          <a:endParaRPr lang="en-US"/>
        </a:p>
      </dgm:t>
    </dgm:pt>
    <dgm:pt modelId="{E1350A7D-4C48-4AA0-B867-157CA7E4E231}" type="pres">
      <dgm:prSet presAssocID="{194B9FDC-6644-4BEA-AF9D-1DBEBE4B69A3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A3F8A91-5F8A-42C8-97D9-76343AB8947D}" type="pres">
      <dgm:prSet presAssocID="{F200B6F3-C9B1-43F8-A482-BACCD51C57FC}" presName="compNode" presStyleCnt="0"/>
      <dgm:spPr/>
      <dgm:t>
        <a:bodyPr/>
        <a:lstStyle/>
        <a:p>
          <a:endParaRPr lang="en-US"/>
        </a:p>
      </dgm:t>
    </dgm:pt>
    <dgm:pt modelId="{936B6236-D582-4FBA-A534-5644E6FC1CE4}" type="pres">
      <dgm:prSet presAssocID="{F200B6F3-C9B1-43F8-A482-BACCD51C57FC}" presName="aNode" presStyleLbl="bgShp" presStyleIdx="0" presStyleCnt="3"/>
      <dgm:spPr/>
      <dgm:t>
        <a:bodyPr/>
        <a:lstStyle/>
        <a:p>
          <a:endParaRPr lang="en-US"/>
        </a:p>
      </dgm:t>
    </dgm:pt>
    <dgm:pt modelId="{9835EE5D-1A6F-451C-9781-51693F4AC91A}" type="pres">
      <dgm:prSet presAssocID="{F200B6F3-C9B1-43F8-A482-BACCD51C57FC}" presName="textNode" presStyleLbl="bgShp" presStyleIdx="0" presStyleCnt="3"/>
      <dgm:spPr/>
      <dgm:t>
        <a:bodyPr/>
        <a:lstStyle/>
        <a:p>
          <a:endParaRPr lang="en-US"/>
        </a:p>
      </dgm:t>
    </dgm:pt>
    <dgm:pt modelId="{EAFE0EA6-596B-4FF7-B4DD-51263108C632}" type="pres">
      <dgm:prSet presAssocID="{F200B6F3-C9B1-43F8-A482-BACCD51C57FC}" presName="compChildNode" presStyleCnt="0"/>
      <dgm:spPr/>
      <dgm:t>
        <a:bodyPr/>
        <a:lstStyle/>
        <a:p>
          <a:endParaRPr lang="en-US"/>
        </a:p>
      </dgm:t>
    </dgm:pt>
    <dgm:pt modelId="{3E5E55AE-7638-401C-AFEA-55BE1972B981}" type="pres">
      <dgm:prSet presAssocID="{F200B6F3-C9B1-43F8-A482-BACCD51C57FC}" presName="theInnerList" presStyleCnt="0"/>
      <dgm:spPr/>
      <dgm:t>
        <a:bodyPr/>
        <a:lstStyle/>
        <a:p>
          <a:endParaRPr lang="en-US"/>
        </a:p>
      </dgm:t>
    </dgm:pt>
    <dgm:pt modelId="{05D3A823-106E-429C-9E6D-7BA0D0D8B459}" type="pres">
      <dgm:prSet presAssocID="{E39824AF-4B93-487D-8119-9CDD42134644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1679E20-CF38-4DE6-8CB1-D4A15BC15F53}" type="pres">
      <dgm:prSet presAssocID="{F200B6F3-C9B1-43F8-A482-BACCD51C57FC}" presName="aSpace" presStyleCnt="0"/>
      <dgm:spPr/>
      <dgm:t>
        <a:bodyPr/>
        <a:lstStyle/>
        <a:p>
          <a:endParaRPr lang="en-US"/>
        </a:p>
      </dgm:t>
    </dgm:pt>
    <dgm:pt modelId="{8AE3DAB2-1C86-4538-8147-35C300EC1637}" type="pres">
      <dgm:prSet presAssocID="{41943686-21F9-43CD-9121-11F90E28F235}" presName="compNode" presStyleCnt="0"/>
      <dgm:spPr/>
      <dgm:t>
        <a:bodyPr/>
        <a:lstStyle/>
        <a:p>
          <a:endParaRPr lang="en-US"/>
        </a:p>
      </dgm:t>
    </dgm:pt>
    <dgm:pt modelId="{71D18525-FBEF-4C1D-BC8B-9ABF4A84BBAF}" type="pres">
      <dgm:prSet presAssocID="{41943686-21F9-43CD-9121-11F90E28F235}" presName="aNode" presStyleLbl="bgShp" presStyleIdx="1" presStyleCnt="3"/>
      <dgm:spPr/>
      <dgm:t>
        <a:bodyPr/>
        <a:lstStyle/>
        <a:p>
          <a:endParaRPr lang="en-US"/>
        </a:p>
      </dgm:t>
    </dgm:pt>
    <dgm:pt modelId="{31D2D314-D548-45EA-86B4-2C0EF32DBFAB}" type="pres">
      <dgm:prSet presAssocID="{41943686-21F9-43CD-9121-11F90E28F235}" presName="textNode" presStyleLbl="bgShp" presStyleIdx="1" presStyleCnt="3"/>
      <dgm:spPr/>
      <dgm:t>
        <a:bodyPr/>
        <a:lstStyle/>
        <a:p>
          <a:endParaRPr lang="en-US"/>
        </a:p>
      </dgm:t>
    </dgm:pt>
    <dgm:pt modelId="{00878081-DBCC-48DC-9FE7-8356F37F313B}" type="pres">
      <dgm:prSet presAssocID="{41943686-21F9-43CD-9121-11F90E28F235}" presName="compChildNode" presStyleCnt="0"/>
      <dgm:spPr/>
      <dgm:t>
        <a:bodyPr/>
        <a:lstStyle/>
        <a:p>
          <a:endParaRPr lang="en-US"/>
        </a:p>
      </dgm:t>
    </dgm:pt>
    <dgm:pt modelId="{560BA90E-900B-4609-ABB7-9CDAE056D87C}" type="pres">
      <dgm:prSet presAssocID="{41943686-21F9-43CD-9121-11F90E28F235}" presName="theInnerList" presStyleCnt="0"/>
      <dgm:spPr/>
      <dgm:t>
        <a:bodyPr/>
        <a:lstStyle/>
        <a:p>
          <a:endParaRPr lang="en-US"/>
        </a:p>
      </dgm:t>
    </dgm:pt>
    <dgm:pt modelId="{3A0B7825-D3A1-4D97-B6F5-A8011F46AE7A}" type="pres">
      <dgm:prSet presAssocID="{1313FD11-A934-4455-81FC-248F75EF7650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10ACE6-652C-4E4B-A12A-35F267D67A92}" type="pres">
      <dgm:prSet presAssocID="{41943686-21F9-43CD-9121-11F90E28F235}" presName="aSpace" presStyleCnt="0"/>
      <dgm:spPr/>
      <dgm:t>
        <a:bodyPr/>
        <a:lstStyle/>
        <a:p>
          <a:endParaRPr lang="en-US"/>
        </a:p>
      </dgm:t>
    </dgm:pt>
    <dgm:pt modelId="{FEE6E871-E971-43AC-8FF6-E02D6A8A7F09}" type="pres">
      <dgm:prSet presAssocID="{82B07977-5A56-4861-AFC5-28AC7F6FDBA6}" presName="compNode" presStyleCnt="0"/>
      <dgm:spPr/>
      <dgm:t>
        <a:bodyPr/>
        <a:lstStyle/>
        <a:p>
          <a:endParaRPr lang="en-US"/>
        </a:p>
      </dgm:t>
    </dgm:pt>
    <dgm:pt modelId="{99848320-0D52-4338-A61F-488E311CC481}" type="pres">
      <dgm:prSet presAssocID="{82B07977-5A56-4861-AFC5-28AC7F6FDBA6}" presName="aNode" presStyleLbl="bgShp" presStyleIdx="2" presStyleCnt="3"/>
      <dgm:spPr/>
      <dgm:t>
        <a:bodyPr/>
        <a:lstStyle/>
        <a:p>
          <a:endParaRPr lang="en-US"/>
        </a:p>
      </dgm:t>
    </dgm:pt>
    <dgm:pt modelId="{011B1A03-516C-4EE8-A8DF-E1AFB4AB9901}" type="pres">
      <dgm:prSet presAssocID="{82B07977-5A56-4861-AFC5-28AC7F6FDBA6}" presName="textNode" presStyleLbl="bgShp" presStyleIdx="2" presStyleCnt="3"/>
      <dgm:spPr/>
      <dgm:t>
        <a:bodyPr/>
        <a:lstStyle/>
        <a:p>
          <a:endParaRPr lang="en-US"/>
        </a:p>
      </dgm:t>
    </dgm:pt>
    <dgm:pt modelId="{6D8E4419-6BD1-4998-B55C-CD0F118D993A}" type="pres">
      <dgm:prSet presAssocID="{82B07977-5A56-4861-AFC5-28AC7F6FDBA6}" presName="compChildNode" presStyleCnt="0"/>
      <dgm:spPr/>
      <dgm:t>
        <a:bodyPr/>
        <a:lstStyle/>
        <a:p>
          <a:endParaRPr lang="en-US"/>
        </a:p>
      </dgm:t>
    </dgm:pt>
    <dgm:pt modelId="{3C922C10-973B-468A-A707-406C4EE097AE}" type="pres">
      <dgm:prSet presAssocID="{82B07977-5A56-4861-AFC5-28AC7F6FDBA6}" presName="theInnerList" presStyleCnt="0"/>
      <dgm:spPr/>
      <dgm:t>
        <a:bodyPr/>
        <a:lstStyle/>
        <a:p>
          <a:endParaRPr lang="en-US"/>
        </a:p>
      </dgm:t>
    </dgm:pt>
    <dgm:pt modelId="{30FFBF52-B612-40FF-9640-C41BC402742C}" type="pres">
      <dgm:prSet presAssocID="{79D53866-B1B2-4DC4-B1F8-5A6551DD9CE7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7BDD60-1133-46E7-AD2F-E1C8259ECC4F}" srcId="{194B9FDC-6644-4BEA-AF9D-1DBEBE4B69A3}" destId="{82B07977-5A56-4861-AFC5-28AC7F6FDBA6}" srcOrd="2" destOrd="0" parTransId="{C9A120AA-5ED8-41C7-B3F3-F1769443F252}" sibTransId="{79A53296-C96B-4868-A4CC-F7397D45594E}"/>
    <dgm:cxn modelId="{55165982-7FD9-4409-833A-075428A3C5EE}" srcId="{82B07977-5A56-4861-AFC5-28AC7F6FDBA6}" destId="{79D53866-B1B2-4DC4-B1F8-5A6551DD9CE7}" srcOrd="0" destOrd="0" parTransId="{62165034-D179-4940-8A32-5B1929CA7F40}" sibTransId="{C550679F-E8D8-488A-B614-E4C080241614}"/>
    <dgm:cxn modelId="{5698BE50-8A41-4CCE-926B-E0D9A218BCA6}" type="presOf" srcId="{79D53866-B1B2-4DC4-B1F8-5A6551DD9CE7}" destId="{30FFBF52-B612-40FF-9640-C41BC402742C}" srcOrd="0" destOrd="0" presId="urn:microsoft.com/office/officeart/2005/8/layout/lProcess2"/>
    <dgm:cxn modelId="{47494E8E-5804-4AE8-BBD1-36D115E2BB17}" srcId="{194B9FDC-6644-4BEA-AF9D-1DBEBE4B69A3}" destId="{41943686-21F9-43CD-9121-11F90E28F235}" srcOrd="1" destOrd="0" parTransId="{4BC6B2D5-5EEB-4526-9ACE-7A210D40C628}" sibTransId="{1396A700-CF93-4B5B-8BA5-37AEF28E7EAC}"/>
    <dgm:cxn modelId="{14471F23-A8D4-4F28-9900-A77972A0235A}" type="presOf" srcId="{F200B6F3-C9B1-43F8-A482-BACCD51C57FC}" destId="{936B6236-D582-4FBA-A534-5644E6FC1CE4}" srcOrd="0" destOrd="0" presId="urn:microsoft.com/office/officeart/2005/8/layout/lProcess2"/>
    <dgm:cxn modelId="{ADC0FBB7-A631-4517-8110-403BE6696431}" type="presOf" srcId="{41943686-21F9-43CD-9121-11F90E28F235}" destId="{31D2D314-D548-45EA-86B4-2C0EF32DBFAB}" srcOrd="1" destOrd="0" presId="urn:microsoft.com/office/officeart/2005/8/layout/lProcess2"/>
    <dgm:cxn modelId="{2BFB606A-5E70-4C6B-99DB-B0C8F2AF00D2}" srcId="{41943686-21F9-43CD-9121-11F90E28F235}" destId="{1313FD11-A934-4455-81FC-248F75EF7650}" srcOrd="0" destOrd="0" parTransId="{D6525F8D-DE65-47B3-84CF-9B4F2FF12F4D}" sibTransId="{7B7423C3-9FBB-4EC5-A861-952010517BB9}"/>
    <dgm:cxn modelId="{D4C26AA4-1C90-4D95-8427-18C93C01B957}" type="presOf" srcId="{1313FD11-A934-4455-81FC-248F75EF7650}" destId="{3A0B7825-D3A1-4D97-B6F5-A8011F46AE7A}" srcOrd="0" destOrd="0" presId="urn:microsoft.com/office/officeart/2005/8/layout/lProcess2"/>
    <dgm:cxn modelId="{676AB8BE-4002-4B36-B8A2-0F99C075DBF9}" type="presOf" srcId="{82B07977-5A56-4861-AFC5-28AC7F6FDBA6}" destId="{99848320-0D52-4338-A61F-488E311CC481}" srcOrd="0" destOrd="0" presId="urn:microsoft.com/office/officeart/2005/8/layout/lProcess2"/>
    <dgm:cxn modelId="{CCAB3CEA-B615-41FB-9497-954E55BF7922}" type="presOf" srcId="{F200B6F3-C9B1-43F8-A482-BACCD51C57FC}" destId="{9835EE5D-1A6F-451C-9781-51693F4AC91A}" srcOrd="1" destOrd="0" presId="urn:microsoft.com/office/officeart/2005/8/layout/lProcess2"/>
    <dgm:cxn modelId="{CCE6955C-0E86-4FF9-99F9-DA89EB54FA09}" type="presOf" srcId="{194B9FDC-6644-4BEA-AF9D-1DBEBE4B69A3}" destId="{E1350A7D-4C48-4AA0-B867-157CA7E4E231}" srcOrd="0" destOrd="0" presId="urn:microsoft.com/office/officeart/2005/8/layout/lProcess2"/>
    <dgm:cxn modelId="{1C22ECCA-DFBD-4F49-AD5D-4E37A72F7064}" type="presOf" srcId="{E39824AF-4B93-487D-8119-9CDD42134644}" destId="{05D3A823-106E-429C-9E6D-7BA0D0D8B459}" srcOrd="0" destOrd="0" presId="urn:microsoft.com/office/officeart/2005/8/layout/lProcess2"/>
    <dgm:cxn modelId="{EE2B5121-9302-4396-ABEE-12D61BD5335B}" type="presOf" srcId="{82B07977-5A56-4861-AFC5-28AC7F6FDBA6}" destId="{011B1A03-516C-4EE8-A8DF-E1AFB4AB9901}" srcOrd="1" destOrd="0" presId="urn:microsoft.com/office/officeart/2005/8/layout/lProcess2"/>
    <dgm:cxn modelId="{5D83D373-7482-40BB-ADC7-53DFA39DEA12}" srcId="{194B9FDC-6644-4BEA-AF9D-1DBEBE4B69A3}" destId="{F200B6F3-C9B1-43F8-A482-BACCD51C57FC}" srcOrd="0" destOrd="0" parTransId="{B4743A6F-7C6D-4668-A261-D26EA7450B10}" sibTransId="{00262D5D-B417-46B2-B95E-C0A538BFC13A}"/>
    <dgm:cxn modelId="{8406CF95-ACF9-4922-A6C1-FFB05BE9B566}" srcId="{F200B6F3-C9B1-43F8-A482-BACCD51C57FC}" destId="{E39824AF-4B93-487D-8119-9CDD42134644}" srcOrd="0" destOrd="0" parTransId="{E8169AFE-25B7-42FA-B6D1-9023020A89F2}" sibTransId="{0FC3FBBE-50D2-47F5-8762-B4B07A9D311E}"/>
    <dgm:cxn modelId="{E68704BA-2A0D-4A44-AA48-140CA843B920}" type="presOf" srcId="{41943686-21F9-43CD-9121-11F90E28F235}" destId="{71D18525-FBEF-4C1D-BC8B-9ABF4A84BBAF}" srcOrd="0" destOrd="0" presId="urn:microsoft.com/office/officeart/2005/8/layout/lProcess2"/>
    <dgm:cxn modelId="{78AAA8A2-1FB7-4CCE-ABB3-9CA4077EDCA3}" type="presParOf" srcId="{E1350A7D-4C48-4AA0-B867-157CA7E4E231}" destId="{6A3F8A91-5F8A-42C8-97D9-76343AB8947D}" srcOrd="0" destOrd="0" presId="urn:microsoft.com/office/officeart/2005/8/layout/lProcess2"/>
    <dgm:cxn modelId="{627D5C7E-C187-488B-A7C3-6A68FA3BF5C2}" type="presParOf" srcId="{6A3F8A91-5F8A-42C8-97D9-76343AB8947D}" destId="{936B6236-D582-4FBA-A534-5644E6FC1CE4}" srcOrd="0" destOrd="0" presId="urn:microsoft.com/office/officeart/2005/8/layout/lProcess2"/>
    <dgm:cxn modelId="{1EE31205-322D-49D1-AB53-1303488F4945}" type="presParOf" srcId="{6A3F8A91-5F8A-42C8-97D9-76343AB8947D}" destId="{9835EE5D-1A6F-451C-9781-51693F4AC91A}" srcOrd="1" destOrd="0" presId="urn:microsoft.com/office/officeart/2005/8/layout/lProcess2"/>
    <dgm:cxn modelId="{BD7DBF2B-77A0-4890-A334-BAD5968D5534}" type="presParOf" srcId="{6A3F8A91-5F8A-42C8-97D9-76343AB8947D}" destId="{EAFE0EA6-596B-4FF7-B4DD-51263108C632}" srcOrd="2" destOrd="0" presId="urn:microsoft.com/office/officeart/2005/8/layout/lProcess2"/>
    <dgm:cxn modelId="{8F7E56F4-E567-4FF7-98B8-326CE89C0015}" type="presParOf" srcId="{EAFE0EA6-596B-4FF7-B4DD-51263108C632}" destId="{3E5E55AE-7638-401C-AFEA-55BE1972B981}" srcOrd="0" destOrd="0" presId="urn:microsoft.com/office/officeart/2005/8/layout/lProcess2"/>
    <dgm:cxn modelId="{CE8A177F-CDE4-4DEA-8214-622281778929}" type="presParOf" srcId="{3E5E55AE-7638-401C-AFEA-55BE1972B981}" destId="{05D3A823-106E-429C-9E6D-7BA0D0D8B459}" srcOrd="0" destOrd="0" presId="urn:microsoft.com/office/officeart/2005/8/layout/lProcess2"/>
    <dgm:cxn modelId="{767CDEF8-91F5-4DAC-A4A5-6819B65AFD40}" type="presParOf" srcId="{E1350A7D-4C48-4AA0-B867-157CA7E4E231}" destId="{F1679E20-CF38-4DE6-8CB1-D4A15BC15F53}" srcOrd="1" destOrd="0" presId="urn:microsoft.com/office/officeart/2005/8/layout/lProcess2"/>
    <dgm:cxn modelId="{FF6FC2AF-96E1-4CF2-89A6-BF2FA8BC1E7C}" type="presParOf" srcId="{E1350A7D-4C48-4AA0-B867-157CA7E4E231}" destId="{8AE3DAB2-1C86-4538-8147-35C300EC1637}" srcOrd="2" destOrd="0" presId="urn:microsoft.com/office/officeart/2005/8/layout/lProcess2"/>
    <dgm:cxn modelId="{D45A02EC-2348-4C59-B120-850B2816D691}" type="presParOf" srcId="{8AE3DAB2-1C86-4538-8147-35C300EC1637}" destId="{71D18525-FBEF-4C1D-BC8B-9ABF4A84BBAF}" srcOrd="0" destOrd="0" presId="urn:microsoft.com/office/officeart/2005/8/layout/lProcess2"/>
    <dgm:cxn modelId="{75565C43-B2A5-43EC-9609-4874DEEB0E09}" type="presParOf" srcId="{8AE3DAB2-1C86-4538-8147-35C300EC1637}" destId="{31D2D314-D548-45EA-86B4-2C0EF32DBFAB}" srcOrd="1" destOrd="0" presId="urn:microsoft.com/office/officeart/2005/8/layout/lProcess2"/>
    <dgm:cxn modelId="{CAAA195C-D0D9-48F6-950F-2A53D13AFE2C}" type="presParOf" srcId="{8AE3DAB2-1C86-4538-8147-35C300EC1637}" destId="{00878081-DBCC-48DC-9FE7-8356F37F313B}" srcOrd="2" destOrd="0" presId="urn:microsoft.com/office/officeart/2005/8/layout/lProcess2"/>
    <dgm:cxn modelId="{C567BE09-6B63-446F-BB28-9EFE16DACF4F}" type="presParOf" srcId="{00878081-DBCC-48DC-9FE7-8356F37F313B}" destId="{560BA90E-900B-4609-ABB7-9CDAE056D87C}" srcOrd="0" destOrd="0" presId="urn:microsoft.com/office/officeart/2005/8/layout/lProcess2"/>
    <dgm:cxn modelId="{A64B1EBE-9EBA-4644-BE43-1A87B7C74818}" type="presParOf" srcId="{560BA90E-900B-4609-ABB7-9CDAE056D87C}" destId="{3A0B7825-D3A1-4D97-B6F5-A8011F46AE7A}" srcOrd="0" destOrd="0" presId="urn:microsoft.com/office/officeart/2005/8/layout/lProcess2"/>
    <dgm:cxn modelId="{55C8A5B3-279B-41CA-8BD5-D705937A3F51}" type="presParOf" srcId="{E1350A7D-4C48-4AA0-B867-157CA7E4E231}" destId="{F410ACE6-652C-4E4B-A12A-35F267D67A92}" srcOrd="3" destOrd="0" presId="urn:microsoft.com/office/officeart/2005/8/layout/lProcess2"/>
    <dgm:cxn modelId="{0B8BABA9-4A43-4516-91AD-CE5724BB3520}" type="presParOf" srcId="{E1350A7D-4C48-4AA0-B867-157CA7E4E231}" destId="{FEE6E871-E971-43AC-8FF6-E02D6A8A7F09}" srcOrd="4" destOrd="0" presId="urn:microsoft.com/office/officeart/2005/8/layout/lProcess2"/>
    <dgm:cxn modelId="{754A673E-CD65-41FA-B61F-1DB67A7085D6}" type="presParOf" srcId="{FEE6E871-E971-43AC-8FF6-E02D6A8A7F09}" destId="{99848320-0D52-4338-A61F-488E311CC481}" srcOrd="0" destOrd="0" presId="urn:microsoft.com/office/officeart/2005/8/layout/lProcess2"/>
    <dgm:cxn modelId="{B28DBB02-0C6C-4151-8563-D0326B7A9388}" type="presParOf" srcId="{FEE6E871-E971-43AC-8FF6-E02D6A8A7F09}" destId="{011B1A03-516C-4EE8-A8DF-E1AFB4AB9901}" srcOrd="1" destOrd="0" presId="urn:microsoft.com/office/officeart/2005/8/layout/lProcess2"/>
    <dgm:cxn modelId="{089469F3-F185-4980-A137-44220796D742}" type="presParOf" srcId="{FEE6E871-E971-43AC-8FF6-E02D6A8A7F09}" destId="{6D8E4419-6BD1-4998-B55C-CD0F118D993A}" srcOrd="2" destOrd="0" presId="urn:microsoft.com/office/officeart/2005/8/layout/lProcess2"/>
    <dgm:cxn modelId="{88A70D0F-00E1-4C28-AAB1-E5B4191C936F}" type="presParOf" srcId="{6D8E4419-6BD1-4998-B55C-CD0F118D993A}" destId="{3C922C10-973B-468A-A707-406C4EE097AE}" srcOrd="0" destOrd="0" presId="urn:microsoft.com/office/officeart/2005/8/layout/lProcess2"/>
    <dgm:cxn modelId="{801978D7-FB0A-4940-9981-FC85E19B165A}" type="presParOf" srcId="{3C922C10-973B-468A-A707-406C4EE097AE}" destId="{30FFBF52-B612-40FF-9640-C41BC402742C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FDB74E7-AF2F-7941-9D0A-7FF5025035BD}" type="doc">
      <dgm:prSet loTypeId="urn:microsoft.com/office/officeart/2005/8/layout/lProcess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AAFF5AE-E699-C241-8C70-5C5CA1662BF0}">
      <dgm:prSet phldrT="[Text]" custT="1"/>
      <dgm:spPr/>
      <dgm:t>
        <a:bodyPr/>
        <a:lstStyle/>
        <a:p>
          <a:r>
            <a:rPr lang="en-US" sz="2400" dirty="0" smtClean="0">
              <a:latin typeface="Century Gothic" pitchFamily="34" charset="0"/>
            </a:rPr>
            <a:t>Clients and Prospects</a:t>
          </a:r>
          <a:endParaRPr lang="en-US" sz="2400" dirty="0">
            <a:latin typeface="Century Gothic" pitchFamily="34" charset="0"/>
          </a:endParaRPr>
        </a:p>
      </dgm:t>
    </dgm:pt>
    <dgm:pt modelId="{E84194C9-AE4E-C14B-ABC2-89D8EE157EA0}" type="parTrans" cxnId="{FE0B2D77-DE7E-3E4A-A9ED-434DA21FB03E}">
      <dgm:prSet/>
      <dgm:spPr/>
      <dgm:t>
        <a:bodyPr/>
        <a:lstStyle/>
        <a:p>
          <a:endParaRPr lang="en-US"/>
        </a:p>
      </dgm:t>
    </dgm:pt>
    <dgm:pt modelId="{3BE2EBA4-4B42-354C-8738-AEEB5CE03F4E}" type="sibTrans" cxnId="{FE0B2D77-DE7E-3E4A-A9ED-434DA21FB03E}">
      <dgm:prSet/>
      <dgm:spPr/>
      <dgm:t>
        <a:bodyPr/>
        <a:lstStyle/>
        <a:p>
          <a:endParaRPr lang="en-US"/>
        </a:p>
      </dgm:t>
    </dgm:pt>
    <dgm:pt modelId="{A1DCF468-F9F0-2F4C-A29E-B56542168508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Classroom Training</a:t>
          </a:r>
          <a:endParaRPr lang="en-US" dirty="0">
            <a:solidFill>
              <a:schemeClr val="tx1"/>
            </a:solidFill>
          </a:endParaRPr>
        </a:p>
      </dgm:t>
    </dgm:pt>
    <dgm:pt modelId="{D23140D5-DE7B-E846-A6F8-EABA98B3D4F8}" type="parTrans" cxnId="{0961F5EE-CA47-D542-AF39-8174ABD0298F}">
      <dgm:prSet/>
      <dgm:spPr/>
      <dgm:t>
        <a:bodyPr/>
        <a:lstStyle/>
        <a:p>
          <a:endParaRPr lang="en-US"/>
        </a:p>
      </dgm:t>
    </dgm:pt>
    <dgm:pt modelId="{2239DA14-0958-F542-8799-00107ABD9963}" type="sibTrans" cxnId="{0961F5EE-CA47-D542-AF39-8174ABD0298F}">
      <dgm:prSet/>
      <dgm:spPr/>
      <dgm:t>
        <a:bodyPr/>
        <a:lstStyle/>
        <a:p>
          <a:endParaRPr lang="en-US"/>
        </a:p>
      </dgm:t>
    </dgm:pt>
    <dgm:pt modelId="{2F9223A5-8C54-3745-A52A-039CC70A9122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Workshops &amp; Mentoring</a:t>
          </a:r>
          <a:endParaRPr lang="en-US" dirty="0">
            <a:solidFill>
              <a:schemeClr val="tx1"/>
            </a:solidFill>
          </a:endParaRPr>
        </a:p>
      </dgm:t>
    </dgm:pt>
    <dgm:pt modelId="{18A541F6-C68A-AB47-B96C-E87A16EF161D}" type="parTrans" cxnId="{BF18B9F2-1953-AE49-B058-4888CB253983}">
      <dgm:prSet/>
      <dgm:spPr/>
      <dgm:t>
        <a:bodyPr/>
        <a:lstStyle/>
        <a:p>
          <a:endParaRPr lang="en-US"/>
        </a:p>
      </dgm:t>
    </dgm:pt>
    <dgm:pt modelId="{4361CB9D-8C05-9A49-9D9D-D0126A2436D0}" type="sibTrans" cxnId="{BF18B9F2-1953-AE49-B058-4888CB253983}">
      <dgm:prSet/>
      <dgm:spPr/>
      <dgm:t>
        <a:bodyPr/>
        <a:lstStyle/>
        <a:p>
          <a:endParaRPr lang="en-US"/>
        </a:p>
      </dgm:t>
    </dgm:pt>
    <dgm:pt modelId="{38A167FE-087D-F341-8553-AB424BCED83B}">
      <dgm:prSet phldrT="[Text]" custT="1"/>
      <dgm:spPr/>
      <dgm:t>
        <a:bodyPr/>
        <a:lstStyle/>
        <a:p>
          <a:r>
            <a:rPr lang="en-US" sz="2400" dirty="0" smtClean="0">
              <a:latin typeface="Century Gothic" pitchFamily="34" charset="0"/>
            </a:rPr>
            <a:t>Employees</a:t>
          </a:r>
          <a:endParaRPr lang="en-US" sz="2400" dirty="0">
            <a:latin typeface="Century Gothic" pitchFamily="34" charset="0"/>
          </a:endParaRPr>
        </a:p>
      </dgm:t>
    </dgm:pt>
    <dgm:pt modelId="{8DDC5DC2-D7CA-C043-A074-77C235A5DB4F}" type="parTrans" cxnId="{8D6ED3C2-01FE-A34A-AEB8-061C0891B142}">
      <dgm:prSet/>
      <dgm:spPr/>
      <dgm:t>
        <a:bodyPr/>
        <a:lstStyle/>
        <a:p>
          <a:endParaRPr lang="en-US"/>
        </a:p>
      </dgm:t>
    </dgm:pt>
    <dgm:pt modelId="{6272FAB3-4CC7-2C4F-8B64-AB6D880438CC}" type="sibTrans" cxnId="{8D6ED3C2-01FE-A34A-AEB8-061C0891B142}">
      <dgm:prSet/>
      <dgm:spPr/>
      <dgm:t>
        <a:bodyPr/>
        <a:lstStyle/>
        <a:p>
          <a:endParaRPr lang="en-US"/>
        </a:p>
      </dgm:t>
    </dgm:pt>
    <dgm:pt modelId="{11FBC69B-12E0-A34A-9A02-55EF4094BA98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New Hire </a:t>
          </a:r>
          <a:r>
            <a:rPr lang="en-US" dirty="0" err="1" smtClean="0">
              <a:solidFill>
                <a:schemeClr val="tx1"/>
              </a:solidFill>
            </a:rPr>
            <a:t>Bootcamp</a:t>
          </a:r>
          <a:endParaRPr lang="en-US" dirty="0">
            <a:solidFill>
              <a:schemeClr val="tx1"/>
            </a:solidFill>
          </a:endParaRPr>
        </a:p>
      </dgm:t>
    </dgm:pt>
    <dgm:pt modelId="{8E55C4B5-3159-C64D-AA65-6A4A5155DAEF}" type="parTrans" cxnId="{A4506BCA-78A2-774A-B7F2-D95934067DAC}">
      <dgm:prSet/>
      <dgm:spPr/>
      <dgm:t>
        <a:bodyPr/>
        <a:lstStyle/>
        <a:p>
          <a:endParaRPr lang="en-US"/>
        </a:p>
      </dgm:t>
    </dgm:pt>
    <dgm:pt modelId="{5B38049B-620E-984F-8292-CA167FE61803}" type="sibTrans" cxnId="{A4506BCA-78A2-774A-B7F2-D95934067DAC}">
      <dgm:prSet/>
      <dgm:spPr/>
      <dgm:t>
        <a:bodyPr/>
        <a:lstStyle/>
        <a:p>
          <a:endParaRPr lang="en-US"/>
        </a:p>
      </dgm:t>
    </dgm:pt>
    <dgm:pt modelId="{4A17BF02-54DD-A441-A33E-1FAF3DF4B63D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Coaching and Support for Speaking and PR Opportunities</a:t>
          </a:r>
          <a:endParaRPr lang="en-US" dirty="0">
            <a:solidFill>
              <a:schemeClr val="tx1"/>
            </a:solidFill>
          </a:endParaRPr>
        </a:p>
      </dgm:t>
    </dgm:pt>
    <dgm:pt modelId="{E1C80669-D50A-1D47-9EA6-D8195EDD09F8}" type="parTrans" cxnId="{D3021EDC-7897-4542-AF13-37C138DA8BD4}">
      <dgm:prSet/>
      <dgm:spPr/>
      <dgm:t>
        <a:bodyPr/>
        <a:lstStyle/>
        <a:p>
          <a:endParaRPr lang="en-US"/>
        </a:p>
      </dgm:t>
    </dgm:pt>
    <dgm:pt modelId="{0C62E383-87D7-474B-82B0-BB1D26B45B32}" type="sibTrans" cxnId="{D3021EDC-7897-4542-AF13-37C138DA8BD4}">
      <dgm:prSet/>
      <dgm:spPr/>
      <dgm:t>
        <a:bodyPr/>
        <a:lstStyle/>
        <a:p>
          <a:endParaRPr lang="en-US"/>
        </a:p>
      </dgm:t>
    </dgm:pt>
    <dgm:pt modelId="{94E8F650-DAA0-7D4C-A424-03E36A7A5F55}">
      <dgm:prSet phldrT="[Text]" custT="1"/>
      <dgm:spPr/>
      <dgm:t>
        <a:bodyPr/>
        <a:lstStyle/>
        <a:p>
          <a:r>
            <a:rPr lang="en-US" sz="2400" dirty="0" smtClean="0">
              <a:latin typeface="Century Gothic" pitchFamily="34" charset="0"/>
            </a:rPr>
            <a:t>Public and Partners</a:t>
          </a:r>
        </a:p>
      </dgm:t>
    </dgm:pt>
    <dgm:pt modelId="{774464B7-B120-EF42-AB32-C95554CB946E}" type="parTrans" cxnId="{2FB6A077-D6E3-FA42-8070-9B8EE6C97FFD}">
      <dgm:prSet/>
      <dgm:spPr/>
      <dgm:t>
        <a:bodyPr/>
        <a:lstStyle/>
        <a:p>
          <a:endParaRPr lang="en-US"/>
        </a:p>
      </dgm:t>
    </dgm:pt>
    <dgm:pt modelId="{139A7815-3A86-9349-B2A0-B81F904D9288}" type="sibTrans" cxnId="{2FB6A077-D6E3-FA42-8070-9B8EE6C97FFD}">
      <dgm:prSet/>
      <dgm:spPr/>
      <dgm:t>
        <a:bodyPr/>
        <a:lstStyle/>
        <a:p>
          <a:endParaRPr lang="en-US"/>
        </a:p>
      </dgm:t>
    </dgm:pt>
    <dgm:pt modelId="{DBD86202-F27B-F341-9EDE-A65286F60E5B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Classroom Training</a:t>
          </a:r>
          <a:endParaRPr lang="en-US" dirty="0">
            <a:solidFill>
              <a:schemeClr val="tx1"/>
            </a:solidFill>
          </a:endParaRPr>
        </a:p>
      </dgm:t>
    </dgm:pt>
    <dgm:pt modelId="{05B06246-E96F-BC4F-B91F-3BDD5CD64BAD}" type="parTrans" cxnId="{44097D71-E608-A641-8D83-7E36B4EA8F67}">
      <dgm:prSet/>
      <dgm:spPr/>
      <dgm:t>
        <a:bodyPr/>
        <a:lstStyle/>
        <a:p>
          <a:endParaRPr lang="en-US"/>
        </a:p>
      </dgm:t>
    </dgm:pt>
    <dgm:pt modelId="{7690D0A2-F4E8-8640-9F79-20C11ACE3A69}" type="sibTrans" cxnId="{44097D71-E608-A641-8D83-7E36B4EA8F67}">
      <dgm:prSet/>
      <dgm:spPr/>
      <dgm:t>
        <a:bodyPr/>
        <a:lstStyle/>
        <a:p>
          <a:endParaRPr lang="en-US"/>
        </a:p>
      </dgm:t>
    </dgm:pt>
    <dgm:pt modelId="{AB1C6F3C-FD32-A740-97FC-52541EBF3FE0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Conferences, </a:t>
          </a:r>
          <a:r>
            <a:rPr lang="en-US" dirty="0" err="1" smtClean="0">
              <a:solidFill>
                <a:schemeClr val="tx1"/>
              </a:solidFill>
            </a:rPr>
            <a:t>Meetups</a:t>
          </a:r>
          <a:r>
            <a:rPr lang="en-US" dirty="0" smtClean="0">
              <a:solidFill>
                <a:schemeClr val="tx1"/>
              </a:solidFill>
            </a:rPr>
            <a:t>, Webinars</a:t>
          </a:r>
          <a:endParaRPr lang="en-US" dirty="0">
            <a:solidFill>
              <a:schemeClr val="tx1"/>
            </a:solidFill>
          </a:endParaRPr>
        </a:p>
      </dgm:t>
    </dgm:pt>
    <dgm:pt modelId="{A5C31F7A-E245-504A-9108-197DA41D36E0}" type="parTrans" cxnId="{E7AC9402-3859-9346-84B4-54D0A0695C12}">
      <dgm:prSet/>
      <dgm:spPr/>
      <dgm:t>
        <a:bodyPr/>
        <a:lstStyle/>
        <a:p>
          <a:endParaRPr lang="en-US"/>
        </a:p>
      </dgm:t>
    </dgm:pt>
    <dgm:pt modelId="{1EA29F6E-149C-6646-8DF6-C3C94720C91C}" type="sibTrans" cxnId="{E7AC9402-3859-9346-84B4-54D0A0695C12}">
      <dgm:prSet/>
      <dgm:spPr/>
      <dgm:t>
        <a:bodyPr/>
        <a:lstStyle/>
        <a:p>
          <a:endParaRPr lang="en-US"/>
        </a:p>
      </dgm:t>
    </dgm:pt>
    <dgm:pt modelId="{0EF828ED-589D-CF44-957A-44FE7FA01399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Custom Classes &amp; Programs</a:t>
          </a:r>
          <a:endParaRPr lang="en-US" dirty="0">
            <a:solidFill>
              <a:schemeClr val="tx1"/>
            </a:solidFill>
          </a:endParaRPr>
        </a:p>
      </dgm:t>
    </dgm:pt>
    <dgm:pt modelId="{6FE31D61-F097-634B-B028-6C8F4F67C2C0}" type="parTrans" cxnId="{C3537846-5DE5-604A-9604-380A0BD2B7BE}">
      <dgm:prSet/>
      <dgm:spPr/>
      <dgm:t>
        <a:bodyPr/>
        <a:lstStyle/>
        <a:p>
          <a:endParaRPr lang="en-US"/>
        </a:p>
      </dgm:t>
    </dgm:pt>
    <dgm:pt modelId="{EFE7B7DB-B83F-CB41-9A3D-7839B69F5A8F}" type="sibTrans" cxnId="{C3537846-5DE5-604A-9604-380A0BD2B7BE}">
      <dgm:prSet/>
      <dgm:spPr/>
      <dgm:t>
        <a:bodyPr/>
        <a:lstStyle/>
        <a:p>
          <a:endParaRPr lang="en-US"/>
        </a:p>
      </dgm:t>
    </dgm:pt>
    <dgm:pt modelId="{FAB10F6F-028B-0D44-ADD0-9A4B994C98AF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Curated Self-Study Resources</a:t>
          </a:r>
          <a:endParaRPr lang="en-US" dirty="0">
            <a:solidFill>
              <a:schemeClr val="tx1"/>
            </a:solidFill>
          </a:endParaRPr>
        </a:p>
      </dgm:t>
    </dgm:pt>
    <dgm:pt modelId="{909091FC-D3C6-CB46-85DF-CE9C2585AE2C}" type="parTrans" cxnId="{9D123B6C-AF9C-844B-A491-70BF3A34BFD6}">
      <dgm:prSet/>
      <dgm:spPr/>
      <dgm:t>
        <a:bodyPr/>
        <a:lstStyle/>
        <a:p>
          <a:endParaRPr lang="en-US"/>
        </a:p>
      </dgm:t>
    </dgm:pt>
    <dgm:pt modelId="{7408228A-8952-7B42-814F-FF8BD471EC4C}" type="sibTrans" cxnId="{9D123B6C-AF9C-844B-A491-70BF3A34BFD6}">
      <dgm:prSet/>
      <dgm:spPr/>
      <dgm:t>
        <a:bodyPr/>
        <a:lstStyle/>
        <a:p>
          <a:endParaRPr lang="en-US"/>
        </a:p>
      </dgm:t>
    </dgm:pt>
    <dgm:pt modelId="{A8E17778-BF70-3144-82D5-33037CC98BFD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Recruiting Events</a:t>
          </a:r>
          <a:endParaRPr lang="en-US" dirty="0">
            <a:solidFill>
              <a:schemeClr val="tx1"/>
            </a:solidFill>
          </a:endParaRPr>
        </a:p>
      </dgm:t>
    </dgm:pt>
    <dgm:pt modelId="{FE38930D-A962-C947-8C0C-7A70BDCE718D}" type="parTrans" cxnId="{BBE8B3B2-3607-B247-8F22-88838B830492}">
      <dgm:prSet/>
      <dgm:spPr/>
      <dgm:t>
        <a:bodyPr/>
        <a:lstStyle/>
        <a:p>
          <a:endParaRPr lang="en-US"/>
        </a:p>
      </dgm:t>
    </dgm:pt>
    <dgm:pt modelId="{3D8CDFB3-D5EC-8440-A20F-059D34514982}" type="sibTrans" cxnId="{BBE8B3B2-3607-B247-8F22-88838B830492}">
      <dgm:prSet/>
      <dgm:spPr/>
      <dgm:t>
        <a:bodyPr/>
        <a:lstStyle/>
        <a:p>
          <a:endParaRPr lang="en-US"/>
        </a:p>
      </dgm:t>
    </dgm:pt>
    <dgm:pt modelId="{36B034EC-AF98-5848-A8A2-9CB4DCDE38AE}" type="pres">
      <dgm:prSet presAssocID="{7FDB74E7-AF2F-7941-9D0A-7FF5025035BD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44FF76B-7C79-4245-85AF-EF229142A27F}" type="pres">
      <dgm:prSet presAssocID="{5AAFF5AE-E699-C241-8C70-5C5CA1662BF0}" presName="compNode" presStyleCnt="0"/>
      <dgm:spPr/>
      <dgm:t>
        <a:bodyPr/>
        <a:lstStyle/>
        <a:p>
          <a:endParaRPr lang="en-US"/>
        </a:p>
      </dgm:t>
    </dgm:pt>
    <dgm:pt modelId="{761C7058-4824-764E-B17D-F7198B2D54E9}" type="pres">
      <dgm:prSet presAssocID="{5AAFF5AE-E699-C241-8C70-5C5CA1662BF0}" presName="aNode" presStyleLbl="bgShp" presStyleIdx="0" presStyleCnt="3"/>
      <dgm:spPr/>
      <dgm:t>
        <a:bodyPr/>
        <a:lstStyle/>
        <a:p>
          <a:endParaRPr lang="en-US"/>
        </a:p>
      </dgm:t>
    </dgm:pt>
    <dgm:pt modelId="{CB06F7FD-ED26-204B-B423-E91D0845815C}" type="pres">
      <dgm:prSet presAssocID="{5AAFF5AE-E699-C241-8C70-5C5CA1662BF0}" presName="textNode" presStyleLbl="bgShp" presStyleIdx="0" presStyleCnt="3"/>
      <dgm:spPr/>
      <dgm:t>
        <a:bodyPr/>
        <a:lstStyle/>
        <a:p>
          <a:endParaRPr lang="en-US"/>
        </a:p>
      </dgm:t>
    </dgm:pt>
    <dgm:pt modelId="{64017CC2-9CD9-A847-B7DB-209E46997D44}" type="pres">
      <dgm:prSet presAssocID="{5AAFF5AE-E699-C241-8C70-5C5CA1662BF0}" presName="compChildNode" presStyleCnt="0"/>
      <dgm:spPr/>
      <dgm:t>
        <a:bodyPr/>
        <a:lstStyle/>
        <a:p>
          <a:endParaRPr lang="en-US"/>
        </a:p>
      </dgm:t>
    </dgm:pt>
    <dgm:pt modelId="{C3D0967E-0F0C-C945-A190-1068082A69D1}" type="pres">
      <dgm:prSet presAssocID="{5AAFF5AE-E699-C241-8C70-5C5CA1662BF0}" presName="theInnerList" presStyleCnt="0"/>
      <dgm:spPr/>
      <dgm:t>
        <a:bodyPr/>
        <a:lstStyle/>
        <a:p>
          <a:endParaRPr lang="en-US"/>
        </a:p>
      </dgm:t>
    </dgm:pt>
    <dgm:pt modelId="{1112052D-BDC1-9147-85AF-E748E3CDDA69}" type="pres">
      <dgm:prSet presAssocID="{A1DCF468-F9F0-2F4C-A29E-B56542168508}" presName="child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E14376-63D1-7E4B-A55B-339306A4099D}" type="pres">
      <dgm:prSet presAssocID="{A1DCF468-F9F0-2F4C-A29E-B56542168508}" presName="aSpace2" presStyleCnt="0"/>
      <dgm:spPr/>
      <dgm:t>
        <a:bodyPr/>
        <a:lstStyle/>
        <a:p>
          <a:endParaRPr lang="en-US"/>
        </a:p>
      </dgm:t>
    </dgm:pt>
    <dgm:pt modelId="{40204D4F-0854-4A4C-B2F7-E63BCFCBAD55}" type="pres">
      <dgm:prSet presAssocID="{0EF828ED-589D-CF44-957A-44FE7FA01399}" presName="child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9E99AF-295D-4845-B69A-9611C33C55A5}" type="pres">
      <dgm:prSet presAssocID="{0EF828ED-589D-CF44-957A-44FE7FA01399}" presName="aSpace2" presStyleCnt="0"/>
      <dgm:spPr/>
      <dgm:t>
        <a:bodyPr/>
        <a:lstStyle/>
        <a:p>
          <a:endParaRPr lang="en-US"/>
        </a:p>
      </dgm:t>
    </dgm:pt>
    <dgm:pt modelId="{4CA15CAC-EAC1-5C47-BA10-8C64631C3E0E}" type="pres">
      <dgm:prSet presAssocID="{2F9223A5-8C54-3745-A52A-039CC70A9122}" presName="childNode" presStyleLbl="node1" presStyleIdx="2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E8264B-76B2-B247-911E-4A852E637008}" type="pres">
      <dgm:prSet presAssocID="{5AAFF5AE-E699-C241-8C70-5C5CA1662BF0}" presName="aSpace" presStyleCnt="0"/>
      <dgm:spPr/>
      <dgm:t>
        <a:bodyPr/>
        <a:lstStyle/>
        <a:p>
          <a:endParaRPr lang="en-US"/>
        </a:p>
      </dgm:t>
    </dgm:pt>
    <dgm:pt modelId="{4AD7F7A1-483F-B740-ADA9-09C533A786AB}" type="pres">
      <dgm:prSet presAssocID="{38A167FE-087D-F341-8553-AB424BCED83B}" presName="compNode" presStyleCnt="0"/>
      <dgm:spPr/>
      <dgm:t>
        <a:bodyPr/>
        <a:lstStyle/>
        <a:p>
          <a:endParaRPr lang="en-US"/>
        </a:p>
      </dgm:t>
    </dgm:pt>
    <dgm:pt modelId="{A07DC6DF-F8A8-EF48-B050-3A5B46013065}" type="pres">
      <dgm:prSet presAssocID="{38A167FE-087D-F341-8553-AB424BCED83B}" presName="aNode" presStyleLbl="bgShp" presStyleIdx="1" presStyleCnt="3"/>
      <dgm:spPr/>
      <dgm:t>
        <a:bodyPr/>
        <a:lstStyle/>
        <a:p>
          <a:endParaRPr lang="en-US"/>
        </a:p>
      </dgm:t>
    </dgm:pt>
    <dgm:pt modelId="{894DB6D2-5B81-864C-AA6C-EEB328D8C0A2}" type="pres">
      <dgm:prSet presAssocID="{38A167FE-087D-F341-8553-AB424BCED83B}" presName="textNode" presStyleLbl="bgShp" presStyleIdx="1" presStyleCnt="3"/>
      <dgm:spPr/>
      <dgm:t>
        <a:bodyPr/>
        <a:lstStyle/>
        <a:p>
          <a:endParaRPr lang="en-US"/>
        </a:p>
      </dgm:t>
    </dgm:pt>
    <dgm:pt modelId="{3C659190-BCC8-1046-BDE9-5F0E688A2F8F}" type="pres">
      <dgm:prSet presAssocID="{38A167FE-087D-F341-8553-AB424BCED83B}" presName="compChildNode" presStyleCnt="0"/>
      <dgm:spPr/>
      <dgm:t>
        <a:bodyPr/>
        <a:lstStyle/>
        <a:p>
          <a:endParaRPr lang="en-US"/>
        </a:p>
      </dgm:t>
    </dgm:pt>
    <dgm:pt modelId="{0B14D871-8BB8-A64C-94C8-45F680B890BC}" type="pres">
      <dgm:prSet presAssocID="{38A167FE-087D-F341-8553-AB424BCED83B}" presName="theInnerList" presStyleCnt="0"/>
      <dgm:spPr/>
      <dgm:t>
        <a:bodyPr/>
        <a:lstStyle/>
        <a:p>
          <a:endParaRPr lang="en-US"/>
        </a:p>
      </dgm:t>
    </dgm:pt>
    <dgm:pt modelId="{37BDFEAB-82B0-5843-9E89-DF78F1C522CF}" type="pres">
      <dgm:prSet presAssocID="{11FBC69B-12E0-A34A-9A02-55EF4094BA98}" presName="child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EDE2EC-0CA7-084B-9F91-3AC24DA167D7}" type="pres">
      <dgm:prSet presAssocID="{11FBC69B-12E0-A34A-9A02-55EF4094BA98}" presName="aSpace2" presStyleCnt="0"/>
      <dgm:spPr/>
      <dgm:t>
        <a:bodyPr/>
        <a:lstStyle/>
        <a:p>
          <a:endParaRPr lang="en-US"/>
        </a:p>
      </dgm:t>
    </dgm:pt>
    <dgm:pt modelId="{44C48772-AB5E-4A45-AD5B-BDB60219EEC7}" type="pres">
      <dgm:prSet presAssocID="{FAB10F6F-028B-0D44-ADD0-9A4B994C98AF}" presName="child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E34311-4D88-E64C-991E-DE0716D9C8BE}" type="pres">
      <dgm:prSet presAssocID="{FAB10F6F-028B-0D44-ADD0-9A4B994C98AF}" presName="aSpace2" presStyleCnt="0"/>
      <dgm:spPr/>
      <dgm:t>
        <a:bodyPr/>
        <a:lstStyle/>
        <a:p>
          <a:endParaRPr lang="en-US"/>
        </a:p>
      </dgm:t>
    </dgm:pt>
    <dgm:pt modelId="{6C84EF32-D5E2-5944-8A96-19EF81476D17}" type="pres">
      <dgm:prSet presAssocID="{4A17BF02-54DD-A441-A33E-1FAF3DF4B63D}" presName="child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3C68E7-51AE-CD4F-B282-E40E64FA94CB}" type="pres">
      <dgm:prSet presAssocID="{38A167FE-087D-F341-8553-AB424BCED83B}" presName="aSpace" presStyleCnt="0"/>
      <dgm:spPr/>
      <dgm:t>
        <a:bodyPr/>
        <a:lstStyle/>
        <a:p>
          <a:endParaRPr lang="en-US"/>
        </a:p>
      </dgm:t>
    </dgm:pt>
    <dgm:pt modelId="{92025566-2180-BF49-BF63-DF07A0D263EF}" type="pres">
      <dgm:prSet presAssocID="{94E8F650-DAA0-7D4C-A424-03E36A7A5F55}" presName="compNode" presStyleCnt="0"/>
      <dgm:spPr/>
      <dgm:t>
        <a:bodyPr/>
        <a:lstStyle/>
        <a:p>
          <a:endParaRPr lang="en-US"/>
        </a:p>
      </dgm:t>
    </dgm:pt>
    <dgm:pt modelId="{6D8E5D3A-C174-7643-B60D-6089D31276D6}" type="pres">
      <dgm:prSet presAssocID="{94E8F650-DAA0-7D4C-A424-03E36A7A5F55}" presName="aNode" presStyleLbl="bgShp" presStyleIdx="2" presStyleCnt="3"/>
      <dgm:spPr/>
      <dgm:t>
        <a:bodyPr/>
        <a:lstStyle/>
        <a:p>
          <a:endParaRPr lang="en-US"/>
        </a:p>
      </dgm:t>
    </dgm:pt>
    <dgm:pt modelId="{A64B7CBA-CE69-C948-86F7-C28FB20A1135}" type="pres">
      <dgm:prSet presAssocID="{94E8F650-DAA0-7D4C-A424-03E36A7A5F55}" presName="textNode" presStyleLbl="bgShp" presStyleIdx="2" presStyleCnt="3"/>
      <dgm:spPr/>
      <dgm:t>
        <a:bodyPr/>
        <a:lstStyle/>
        <a:p>
          <a:endParaRPr lang="en-US"/>
        </a:p>
      </dgm:t>
    </dgm:pt>
    <dgm:pt modelId="{63A82BC5-52A2-5D45-B402-604F7B30C324}" type="pres">
      <dgm:prSet presAssocID="{94E8F650-DAA0-7D4C-A424-03E36A7A5F55}" presName="compChildNode" presStyleCnt="0"/>
      <dgm:spPr/>
      <dgm:t>
        <a:bodyPr/>
        <a:lstStyle/>
        <a:p>
          <a:endParaRPr lang="en-US"/>
        </a:p>
      </dgm:t>
    </dgm:pt>
    <dgm:pt modelId="{FC0D8D68-7713-5F43-9FF3-FDB6B79448DD}" type="pres">
      <dgm:prSet presAssocID="{94E8F650-DAA0-7D4C-A424-03E36A7A5F55}" presName="theInnerList" presStyleCnt="0"/>
      <dgm:spPr/>
      <dgm:t>
        <a:bodyPr/>
        <a:lstStyle/>
        <a:p>
          <a:endParaRPr lang="en-US"/>
        </a:p>
      </dgm:t>
    </dgm:pt>
    <dgm:pt modelId="{A3CCDDB9-BFA8-D840-BCB5-24BE164B4745}" type="pres">
      <dgm:prSet presAssocID="{DBD86202-F27B-F341-9EDE-A65286F60E5B}" presName="child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DB05BA-FBC7-F649-A307-098631AA8CEE}" type="pres">
      <dgm:prSet presAssocID="{DBD86202-F27B-F341-9EDE-A65286F60E5B}" presName="aSpace2" presStyleCnt="0"/>
      <dgm:spPr/>
      <dgm:t>
        <a:bodyPr/>
        <a:lstStyle/>
        <a:p>
          <a:endParaRPr lang="en-US"/>
        </a:p>
      </dgm:t>
    </dgm:pt>
    <dgm:pt modelId="{D40B89F4-E49E-2740-94B8-AE499EB606C2}" type="pres">
      <dgm:prSet presAssocID="{AB1C6F3C-FD32-A740-97FC-52541EBF3FE0}" presName="child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D5ED69-EF85-B749-8C29-771A112F1703}" type="pres">
      <dgm:prSet presAssocID="{AB1C6F3C-FD32-A740-97FC-52541EBF3FE0}" presName="aSpace2" presStyleCnt="0"/>
      <dgm:spPr/>
      <dgm:t>
        <a:bodyPr/>
        <a:lstStyle/>
        <a:p>
          <a:endParaRPr lang="en-US"/>
        </a:p>
      </dgm:t>
    </dgm:pt>
    <dgm:pt modelId="{8ECD5347-90E6-334B-B332-2972882F22C0}" type="pres">
      <dgm:prSet presAssocID="{A8E17778-BF70-3144-82D5-33037CC98BFD}" presName="child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506BCA-78A2-774A-B7F2-D95934067DAC}" srcId="{38A167FE-087D-F341-8553-AB424BCED83B}" destId="{11FBC69B-12E0-A34A-9A02-55EF4094BA98}" srcOrd="0" destOrd="0" parTransId="{8E55C4B5-3159-C64D-AA65-6A4A5155DAEF}" sibTransId="{5B38049B-620E-984F-8292-CA167FE61803}"/>
    <dgm:cxn modelId="{8190FF08-B74E-4578-9B12-D00D5D6B8368}" type="presOf" srcId="{7FDB74E7-AF2F-7941-9D0A-7FF5025035BD}" destId="{36B034EC-AF98-5848-A8A2-9CB4DCDE38AE}" srcOrd="0" destOrd="0" presId="urn:microsoft.com/office/officeart/2005/8/layout/lProcess2"/>
    <dgm:cxn modelId="{C92603AF-0FFE-4FC7-AB0D-D95B08747FD2}" type="presOf" srcId="{2F9223A5-8C54-3745-A52A-039CC70A9122}" destId="{4CA15CAC-EAC1-5C47-BA10-8C64631C3E0E}" srcOrd="0" destOrd="0" presId="urn:microsoft.com/office/officeart/2005/8/layout/lProcess2"/>
    <dgm:cxn modelId="{09CAFE67-3F08-449C-8B11-D72954B28A54}" type="presOf" srcId="{A8E17778-BF70-3144-82D5-33037CC98BFD}" destId="{8ECD5347-90E6-334B-B332-2972882F22C0}" srcOrd="0" destOrd="0" presId="urn:microsoft.com/office/officeart/2005/8/layout/lProcess2"/>
    <dgm:cxn modelId="{5D55707F-2619-467A-8305-BDD6811785DA}" type="presOf" srcId="{94E8F650-DAA0-7D4C-A424-03E36A7A5F55}" destId="{6D8E5D3A-C174-7643-B60D-6089D31276D6}" srcOrd="0" destOrd="0" presId="urn:microsoft.com/office/officeart/2005/8/layout/lProcess2"/>
    <dgm:cxn modelId="{0961F5EE-CA47-D542-AF39-8174ABD0298F}" srcId="{5AAFF5AE-E699-C241-8C70-5C5CA1662BF0}" destId="{A1DCF468-F9F0-2F4C-A29E-B56542168508}" srcOrd="0" destOrd="0" parTransId="{D23140D5-DE7B-E846-A6F8-EABA98B3D4F8}" sibTransId="{2239DA14-0958-F542-8799-00107ABD9963}"/>
    <dgm:cxn modelId="{44097D71-E608-A641-8D83-7E36B4EA8F67}" srcId="{94E8F650-DAA0-7D4C-A424-03E36A7A5F55}" destId="{DBD86202-F27B-F341-9EDE-A65286F60E5B}" srcOrd="0" destOrd="0" parTransId="{05B06246-E96F-BC4F-B91F-3BDD5CD64BAD}" sibTransId="{7690D0A2-F4E8-8640-9F79-20C11ACE3A69}"/>
    <dgm:cxn modelId="{9D123B6C-AF9C-844B-A491-70BF3A34BFD6}" srcId="{38A167FE-087D-F341-8553-AB424BCED83B}" destId="{FAB10F6F-028B-0D44-ADD0-9A4B994C98AF}" srcOrd="1" destOrd="0" parTransId="{909091FC-D3C6-CB46-85DF-CE9C2585AE2C}" sibTransId="{7408228A-8952-7B42-814F-FF8BD471EC4C}"/>
    <dgm:cxn modelId="{7B8BCE0C-0119-4465-806D-86290D7835E3}" type="presOf" srcId="{38A167FE-087D-F341-8553-AB424BCED83B}" destId="{894DB6D2-5B81-864C-AA6C-EEB328D8C0A2}" srcOrd="1" destOrd="0" presId="urn:microsoft.com/office/officeart/2005/8/layout/lProcess2"/>
    <dgm:cxn modelId="{D8EA8184-593D-4877-BD4F-076532E9F29C}" type="presOf" srcId="{DBD86202-F27B-F341-9EDE-A65286F60E5B}" destId="{A3CCDDB9-BFA8-D840-BCB5-24BE164B4745}" srcOrd="0" destOrd="0" presId="urn:microsoft.com/office/officeart/2005/8/layout/lProcess2"/>
    <dgm:cxn modelId="{8D6ED3C2-01FE-A34A-AEB8-061C0891B142}" srcId="{7FDB74E7-AF2F-7941-9D0A-7FF5025035BD}" destId="{38A167FE-087D-F341-8553-AB424BCED83B}" srcOrd="1" destOrd="0" parTransId="{8DDC5DC2-D7CA-C043-A074-77C235A5DB4F}" sibTransId="{6272FAB3-4CC7-2C4F-8B64-AB6D880438CC}"/>
    <dgm:cxn modelId="{1197C4AB-67A6-481B-8183-FA1D359F7BAF}" type="presOf" srcId="{0EF828ED-589D-CF44-957A-44FE7FA01399}" destId="{40204D4F-0854-4A4C-B2F7-E63BCFCBAD55}" srcOrd="0" destOrd="0" presId="urn:microsoft.com/office/officeart/2005/8/layout/lProcess2"/>
    <dgm:cxn modelId="{4E427A01-4F04-404F-87AB-E82BEE976598}" type="presOf" srcId="{5AAFF5AE-E699-C241-8C70-5C5CA1662BF0}" destId="{761C7058-4824-764E-B17D-F7198B2D54E9}" srcOrd="0" destOrd="0" presId="urn:microsoft.com/office/officeart/2005/8/layout/lProcess2"/>
    <dgm:cxn modelId="{C3537846-5DE5-604A-9604-380A0BD2B7BE}" srcId="{5AAFF5AE-E699-C241-8C70-5C5CA1662BF0}" destId="{0EF828ED-589D-CF44-957A-44FE7FA01399}" srcOrd="1" destOrd="0" parTransId="{6FE31D61-F097-634B-B028-6C8F4F67C2C0}" sibTransId="{EFE7B7DB-B83F-CB41-9A3D-7839B69F5A8F}"/>
    <dgm:cxn modelId="{BBE8B3B2-3607-B247-8F22-88838B830492}" srcId="{94E8F650-DAA0-7D4C-A424-03E36A7A5F55}" destId="{A8E17778-BF70-3144-82D5-33037CC98BFD}" srcOrd="2" destOrd="0" parTransId="{FE38930D-A962-C947-8C0C-7A70BDCE718D}" sibTransId="{3D8CDFB3-D5EC-8440-A20F-059D34514982}"/>
    <dgm:cxn modelId="{40929654-FA8E-48C3-9003-C877095B9E19}" type="presOf" srcId="{A1DCF468-F9F0-2F4C-A29E-B56542168508}" destId="{1112052D-BDC1-9147-85AF-E748E3CDDA69}" srcOrd="0" destOrd="0" presId="urn:microsoft.com/office/officeart/2005/8/layout/lProcess2"/>
    <dgm:cxn modelId="{BF18B9F2-1953-AE49-B058-4888CB253983}" srcId="{5AAFF5AE-E699-C241-8C70-5C5CA1662BF0}" destId="{2F9223A5-8C54-3745-A52A-039CC70A9122}" srcOrd="2" destOrd="0" parTransId="{18A541F6-C68A-AB47-B96C-E87A16EF161D}" sibTransId="{4361CB9D-8C05-9A49-9D9D-D0126A2436D0}"/>
    <dgm:cxn modelId="{B947EB06-6675-40D7-9E4C-C2A698B8673B}" type="presOf" srcId="{5AAFF5AE-E699-C241-8C70-5C5CA1662BF0}" destId="{CB06F7FD-ED26-204B-B423-E91D0845815C}" srcOrd="1" destOrd="0" presId="urn:microsoft.com/office/officeart/2005/8/layout/lProcess2"/>
    <dgm:cxn modelId="{717F2902-A894-402E-A15F-02B5738362A9}" type="presOf" srcId="{AB1C6F3C-FD32-A740-97FC-52541EBF3FE0}" destId="{D40B89F4-E49E-2740-94B8-AE499EB606C2}" srcOrd="0" destOrd="0" presId="urn:microsoft.com/office/officeart/2005/8/layout/lProcess2"/>
    <dgm:cxn modelId="{80EEC955-C63F-4C4C-B98A-00771EBBBF4F}" type="presOf" srcId="{38A167FE-087D-F341-8553-AB424BCED83B}" destId="{A07DC6DF-F8A8-EF48-B050-3A5B46013065}" srcOrd="0" destOrd="0" presId="urn:microsoft.com/office/officeart/2005/8/layout/lProcess2"/>
    <dgm:cxn modelId="{18CAE037-CB66-4B64-B69D-08822C6D76E2}" type="presOf" srcId="{4A17BF02-54DD-A441-A33E-1FAF3DF4B63D}" destId="{6C84EF32-D5E2-5944-8A96-19EF81476D17}" srcOrd="0" destOrd="0" presId="urn:microsoft.com/office/officeart/2005/8/layout/lProcess2"/>
    <dgm:cxn modelId="{E7AC9402-3859-9346-84B4-54D0A0695C12}" srcId="{94E8F650-DAA0-7D4C-A424-03E36A7A5F55}" destId="{AB1C6F3C-FD32-A740-97FC-52541EBF3FE0}" srcOrd="1" destOrd="0" parTransId="{A5C31F7A-E245-504A-9108-197DA41D36E0}" sibTransId="{1EA29F6E-149C-6646-8DF6-C3C94720C91C}"/>
    <dgm:cxn modelId="{2FB6A077-D6E3-FA42-8070-9B8EE6C97FFD}" srcId="{7FDB74E7-AF2F-7941-9D0A-7FF5025035BD}" destId="{94E8F650-DAA0-7D4C-A424-03E36A7A5F55}" srcOrd="2" destOrd="0" parTransId="{774464B7-B120-EF42-AB32-C95554CB946E}" sibTransId="{139A7815-3A86-9349-B2A0-B81F904D9288}"/>
    <dgm:cxn modelId="{E5B463DB-B9E3-44E2-B02E-477E776A73F4}" type="presOf" srcId="{94E8F650-DAA0-7D4C-A424-03E36A7A5F55}" destId="{A64B7CBA-CE69-C948-86F7-C28FB20A1135}" srcOrd="1" destOrd="0" presId="urn:microsoft.com/office/officeart/2005/8/layout/lProcess2"/>
    <dgm:cxn modelId="{D3021EDC-7897-4542-AF13-37C138DA8BD4}" srcId="{38A167FE-087D-F341-8553-AB424BCED83B}" destId="{4A17BF02-54DD-A441-A33E-1FAF3DF4B63D}" srcOrd="2" destOrd="0" parTransId="{E1C80669-D50A-1D47-9EA6-D8195EDD09F8}" sibTransId="{0C62E383-87D7-474B-82B0-BB1D26B45B32}"/>
    <dgm:cxn modelId="{FE0B2D77-DE7E-3E4A-A9ED-434DA21FB03E}" srcId="{7FDB74E7-AF2F-7941-9D0A-7FF5025035BD}" destId="{5AAFF5AE-E699-C241-8C70-5C5CA1662BF0}" srcOrd="0" destOrd="0" parTransId="{E84194C9-AE4E-C14B-ABC2-89D8EE157EA0}" sibTransId="{3BE2EBA4-4B42-354C-8738-AEEB5CE03F4E}"/>
    <dgm:cxn modelId="{170CCE84-EE4E-43EA-8630-F95F458F22D2}" type="presOf" srcId="{11FBC69B-12E0-A34A-9A02-55EF4094BA98}" destId="{37BDFEAB-82B0-5843-9E89-DF78F1C522CF}" srcOrd="0" destOrd="0" presId="urn:microsoft.com/office/officeart/2005/8/layout/lProcess2"/>
    <dgm:cxn modelId="{9D5047EE-5180-457D-A57F-02C1F96E5F01}" type="presOf" srcId="{FAB10F6F-028B-0D44-ADD0-9A4B994C98AF}" destId="{44C48772-AB5E-4A45-AD5B-BDB60219EEC7}" srcOrd="0" destOrd="0" presId="urn:microsoft.com/office/officeart/2005/8/layout/lProcess2"/>
    <dgm:cxn modelId="{E1153A4D-0732-486D-BC2D-FE35B5CE5C02}" type="presParOf" srcId="{36B034EC-AF98-5848-A8A2-9CB4DCDE38AE}" destId="{B44FF76B-7C79-4245-85AF-EF229142A27F}" srcOrd="0" destOrd="0" presId="urn:microsoft.com/office/officeart/2005/8/layout/lProcess2"/>
    <dgm:cxn modelId="{FC479D98-A88F-4C7D-B9EA-D95CCF194137}" type="presParOf" srcId="{B44FF76B-7C79-4245-85AF-EF229142A27F}" destId="{761C7058-4824-764E-B17D-F7198B2D54E9}" srcOrd="0" destOrd="0" presId="urn:microsoft.com/office/officeart/2005/8/layout/lProcess2"/>
    <dgm:cxn modelId="{2AD8A742-60D8-4982-B1FA-694C793885A2}" type="presParOf" srcId="{B44FF76B-7C79-4245-85AF-EF229142A27F}" destId="{CB06F7FD-ED26-204B-B423-E91D0845815C}" srcOrd="1" destOrd="0" presId="urn:microsoft.com/office/officeart/2005/8/layout/lProcess2"/>
    <dgm:cxn modelId="{3C458940-1BAA-46BC-81FA-004CBA45E7CB}" type="presParOf" srcId="{B44FF76B-7C79-4245-85AF-EF229142A27F}" destId="{64017CC2-9CD9-A847-B7DB-209E46997D44}" srcOrd="2" destOrd="0" presId="urn:microsoft.com/office/officeart/2005/8/layout/lProcess2"/>
    <dgm:cxn modelId="{56783F4F-0E0F-4159-BE96-2A90B32E3731}" type="presParOf" srcId="{64017CC2-9CD9-A847-B7DB-209E46997D44}" destId="{C3D0967E-0F0C-C945-A190-1068082A69D1}" srcOrd="0" destOrd="0" presId="urn:microsoft.com/office/officeart/2005/8/layout/lProcess2"/>
    <dgm:cxn modelId="{58559024-1CB8-4CA5-A7A9-C7E5604BEB4D}" type="presParOf" srcId="{C3D0967E-0F0C-C945-A190-1068082A69D1}" destId="{1112052D-BDC1-9147-85AF-E748E3CDDA69}" srcOrd="0" destOrd="0" presId="urn:microsoft.com/office/officeart/2005/8/layout/lProcess2"/>
    <dgm:cxn modelId="{4D0492D1-7DC2-41F8-8142-4391DB91A36D}" type="presParOf" srcId="{C3D0967E-0F0C-C945-A190-1068082A69D1}" destId="{27E14376-63D1-7E4B-A55B-339306A4099D}" srcOrd="1" destOrd="0" presId="urn:microsoft.com/office/officeart/2005/8/layout/lProcess2"/>
    <dgm:cxn modelId="{FCC1E11D-37DB-4C8C-B52B-CB3FAF3AAF39}" type="presParOf" srcId="{C3D0967E-0F0C-C945-A190-1068082A69D1}" destId="{40204D4F-0854-4A4C-B2F7-E63BCFCBAD55}" srcOrd="2" destOrd="0" presId="urn:microsoft.com/office/officeart/2005/8/layout/lProcess2"/>
    <dgm:cxn modelId="{A693E3E5-73F2-49AE-8ABD-DDF4DB967BED}" type="presParOf" srcId="{C3D0967E-0F0C-C945-A190-1068082A69D1}" destId="{CC9E99AF-295D-4845-B69A-9611C33C55A5}" srcOrd="3" destOrd="0" presId="urn:microsoft.com/office/officeart/2005/8/layout/lProcess2"/>
    <dgm:cxn modelId="{C1E372B5-AF9D-4C8B-A99E-63B62276A5B5}" type="presParOf" srcId="{C3D0967E-0F0C-C945-A190-1068082A69D1}" destId="{4CA15CAC-EAC1-5C47-BA10-8C64631C3E0E}" srcOrd="4" destOrd="0" presId="urn:microsoft.com/office/officeart/2005/8/layout/lProcess2"/>
    <dgm:cxn modelId="{4FFC0DA5-2B8A-4D06-B350-D95BA2BAF971}" type="presParOf" srcId="{36B034EC-AF98-5848-A8A2-9CB4DCDE38AE}" destId="{CDE8264B-76B2-B247-911E-4A852E637008}" srcOrd="1" destOrd="0" presId="urn:microsoft.com/office/officeart/2005/8/layout/lProcess2"/>
    <dgm:cxn modelId="{E740D8D1-DA64-4561-B859-C3BA6DBDD590}" type="presParOf" srcId="{36B034EC-AF98-5848-A8A2-9CB4DCDE38AE}" destId="{4AD7F7A1-483F-B740-ADA9-09C533A786AB}" srcOrd="2" destOrd="0" presId="urn:microsoft.com/office/officeart/2005/8/layout/lProcess2"/>
    <dgm:cxn modelId="{1DBA8012-0663-4400-A68C-7920B859C418}" type="presParOf" srcId="{4AD7F7A1-483F-B740-ADA9-09C533A786AB}" destId="{A07DC6DF-F8A8-EF48-B050-3A5B46013065}" srcOrd="0" destOrd="0" presId="urn:microsoft.com/office/officeart/2005/8/layout/lProcess2"/>
    <dgm:cxn modelId="{D7F70077-8DDC-4F4C-9325-8D2CCD8D7C54}" type="presParOf" srcId="{4AD7F7A1-483F-B740-ADA9-09C533A786AB}" destId="{894DB6D2-5B81-864C-AA6C-EEB328D8C0A2}" srcOrd="1" destOrd="0" presId="urn:microsoft.com/office/officeart/2005/8/layout/lProcess2"/>
    <dgm:cxn modelId="{FCF88F2B-087C-4553-88D6-123268DB2348}" type="presParOf" srcId="{4AD7F7A1-483F-B740-ADA9-09C533A786AB}" destId="{3C659190-BCC8-1046-BDE9-5F0E688A2F8F}" srcOrd="2" destOrd="0" presId="urn:microsoft.com/office/officeart/2005/8/layout/lProcess2"/>
    <dgm:cxn modelId="{135F85BC-006A-4294-8A43-39F35E6DE8D6}" type="presParOf" srcId="{3C659190-BCC8-1046-BDE9-5F0E688A2F8F}" destId="{0B14D871-8BB8-A64C-94C8-45F680B890BC}" srcOrd="0" destOrd="0" presId="urn:microsoft.com/office/officeart/2005/8/layout/lProcess2"/>
    <dgm:cxn modelId="{6E7B264D-120B-4715-9D08-20D122F883D8}" type="presParOf" srcId="{0B14D871-8BB8-A64C-94C8-45F680B890BC}" destId="{37BDFEAB-82B0-5843-9E89-DF78F1C522CF}" srcOrd="0" destOrd="0" presId="urn:microsoft.com/office/officeart/2005/8/layout/lProcess2"/>
    <dgm:cxn modelId="{D7218CDF-B389-4F29-8DF2-4AA590E308C1}" type="presParOf" srcId="{0B14D871-8BB8-A64C-94C8-45F680B890BC}" destId="{61EDE2EC-0CA7-084B-9F91-3AC24DA167D7}" srcOrd="1" destOrd="0" presId="urn:microsoft.com/office/officeart/2005/8/layout/lProcess2"/>
    <dgm:cxn modelId="{9BCE793B-9245-4EC7-978D-CD1268ABC067}" type="presParOf" srcId="{0B14D871-8BB8-A64C-94C8-45F680B890BC}" destId="{44C48772-AB5E-4A45-AD5B-BDB60219EEC7}" srcOrd="2" destOrd="0" presId="urn:microsoft.com/office/officeart/2005/8/layout/lProcess2"/>
    <dgm:cxn modelId="{6B2761B8-7F64-42CE-A59C-1A3A7A054111}" type="presParOf" srcId="{0B14D871-8BB8-A64C-94C8-45F680B890BC}" destId="{C8E34311-4D88-E64C-991E-DE0716D9C8BE}" srcOrd="3" destOrd="0" presId="urn:microsoft.com/office/officeart/2005/8/layout/lProcess2"/>
    <dgm:cxn modelId="{2AD4B06B-EC1E-46FD-9839-730736B4A21B}" type="presParOf" srcId="{0B14D871-8BB8-A64C-94C8-45F680B890BC}" destId="{6C84EF32-D5E2-5944-8A96-19EF81476D17}" srcOrd="4" destOrd="0" presId="urn:microsoft.com/office/officeart/2005/8/layout/lProcess2"/>
    <dgm:cxn modelId="{9A32A608-494E-4AF2-9132-65A7E0AB6937}" type="presParOf" srcId="{36B034EC-AF98-5848-A8A2-9CB4DCDE38AE}" destId="{163C68E7-51AE-CD4F-B282-E40E64FA94CB}" srcOrd="3" destOrd="0" presId="urn:microsoft.com/office/officeart/2005/8/layout/lProcess2"/>
    <dgm:cxn modelId="{635C3941-2A78-4E98-983E-009F32589CAB}" type="presParOf" srcId="{36B034EC-AF98-5848-A8A2-9CB4DCDE38AE}" destId="{92025566-2180-BF49-BF63-DF07A0D263EF}" srcOrd="4" destOrd="0" presId="urn:microsoft.com/office/officeart/2005/8/layout/lProcess2"/>
    <dgm:cxn modelId="{7817B77A-0FFA-4651-B5FB-DABF8AB5456C}" type="presParOf" srcId="{92025566-2180-BF49-BF63-DF07A0D263EF}" destId="{6D8E5D3A-C174-7643-B60D-6089D31276D6}" srcOrd="0" destOrd="0" presId="urn:microsoft.com/office/officeart/2005/8/layout/lProcess2"/>
    <dgm:cxn modelId="{B35D5446-4DC7-4F0D-9B32-7C7A1A6E9400}" type="presParOf" srcId="{92025566-2180-BF49-BF63-DF07A0D263EF}" destId="{A64B7CBA-CE69-C948-86F7-C28FB20A1135}" srcOrd="1" destOrd="0" presId="urn:microsoft.com/office/officeart/2005/8/layout/lProcess2"/>
    <dgm:cxn modelId="{C942E40B-4F58-4196-8D0A-5CB3F1D4F614}" type="presParOf" srcId="{92025566-2180-BF49-BF63-DF07A0D263EF}" destId="{63A82BC5-52A2-5D45-B402-604F7B30C324}" srcOrd="2" destOrd="0" presId="urn:microsoft.com/office/officeart/2005/8/layout/lProcess2"/>
    <dgm:cxn modelId="{4324ACB8-E2F1-4F32-B62B-9F101D065A65}" type="presParOf" srcId="{63A82BC5-52A2-5D45-B402-604F7B30C324}" destId="{FC0D8D68-7713-5F43-9FF3-FDB6B79448DD}" srcOrd="0" destOrd="0" presId="urn:microsoft.com/office/officeart/2005/8/layout/lProcess2"/>
    <dgm:cxn modelId="{738C6BE2-4923-42B4-9B5C-546AD4413EEF}" type="presParOf" srcId="{FC0D8D68-7713-5F43-9FF3-FDB6B79448DD}" destId="{A3CCDDB9-BFA8-D840-BCB5-24BE164B4745}" srcOrd="0" destOrd="0" presId="urn:microsoft.com/office/officeart/2005/8/layout/lProcess2"/>
    <dgm:cxn modelId="{05464FCE-564B-4857-BFF3-A922647D8ACC}" type="presParOf" srcId="{FC0D8D68-7713-5F43-9FF3-FDB6B79448DD}" destId="{4CDB05BA-FBC7-F649-A307-098631AA8CEE}" srcOrd="1" destOrd="0" presId="urn:microsoft.com/office/officeart/2005/8/layout/lProcess2"/>
    <dgm:cxn modelId="{76ED8549-6A8F-4324-A2E4-08D0903396A8}" type="presParOf" srcId="{FC0D8D68-7713-5F43-9FF3-FDB6B79448DD}" destId="{D40B89F4-E49E-2740-94B8-AE499EB606C2}" srcOrd="2" destOrd="0" presId="urn:microsoft.com/office/officeart/2005/8/layout/lProcess2"/>
    <dgm:cxn modelId="{84F5F8B0-6C14-47E6-AEDB-9011F60E98AC}" type="presParOf" srcId="{FC0D8D68-7713-5F43-9FF3-FDB6B79448DD}" destId="{41D5ED69-EF85-B749-8C29-771A112F1703}" srcOrd="3" destOrd="0" presId="urn:microsoft.com/office/officeart/2005/8/layout/lProcess2"/>
    <dgm:cxn modelId="{C0EECE47-DCE0-44E1-82E4-85FD1167C4C1}" type="presParOf" srcId="{FC0D8D68-7713-5F43-9FF3-FDB6B79448DD}" destId="{8ECD5347-90E6-334B-B332-2972882F22C0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6BEF5-7011-854D-A399-CC7491A8AF9F}">
      <dsp:nvSpPr>
        <dsp:cNvPr id="0" name=""/>
        <dsp:cNvSpPr/>
      </dsp:nvSpPr>
      <dsp:spPr>
        <a:xfrm>
          <a:off x="3755" y="0"/>
          <a:ext cx="2186369" cy="68580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Discovery</a:t>
          </a:r>
          <a:endParaRPr lang="en-US" sz="1200" kern="1200" dirty="0"/>
        </a:p>
      </dsp:txBody>
      <dsp:txXfrm>
        <a:off x="346655" y="0"/>
        <a:ext cx="1500569" cy="685800"/>
      </dsp:txXfrm>
    </dsp:sp>
    <dsp:sp modelId="{8C2DC1C2-0489-234B-9A20-3E4479F48FF8}">
      <dsp:nvSpPr>
        <dsp:cNvPr id="0" name=""/>
        <dsp:cNvSpPr/>
      </dsp:nvSpPr>
      <dsp:spPr>
        <a:xfrm>
          <a:off x="1971488" y="0"/>
          <a:ext cx="2186369" cy="68580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Architecture Definition</a:t>
          </a:r>
          <a:endParaRPr lang="en-US" sz="1200" kern="1200" dirty="0"/>
        </a:p>
      </dsp:txBody>
      <dsp:txXfrm>
        <a:off x="2314388" y="0"/>
        <a:ext cx="1500569" cy="685800"/>
      </dsp:txXfrm>
    </dsp:sp>
    <dsp:sp modelId="{0B5416AB-306E-AA46-AB00-C5436B85466A}">
      <dsp:nvSpPr>
        <dsp:cNvPr id="0" name=""/>
        <dsp:cNvSpPr/>
      </dsp:nvSpPr>
      <dsp:spPr>
        <a:xfrm>
          <a:off x="3939220" y="0"/>
          <a:ext cx="2186369" cy="68580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Readiness Analysis</a:t>
          </a:r>
          <a:endParaRPr lang="en-US" sz="1200" kern="1200" dirty="0"/>
        </a:p>
      </dsp:txBody>
      <dsp:txXfrm>
        <a:off x="4282120" y="0"/>
        <a:ext cx="1500569" cy="685800"/>
      </dsp:txXfrm>
    </dsp:sp>
    <dsp:sp modelId="{4E8FADB5-5E05-624F-AB99-3A6D1E094E13}">
      <dsp:nvSpPr>
        <dsp:cNvPr id="0" name=""/>
        <dsp:cNvSpPr/>
      </dsp:nvSpPr>
      <dsp:spPr>
        <a:xfrm>
          <a:off x="5906952" y="0"/>
          <a:ext cx="2186369" cy="68580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Roadmap &amp; Recommendations</a:t>
          </a:r>
          <a:endParaRPr lang="en-US" sz="1200" kern="1200" dirty="0"/>
        </a:p>
      </dsp:txBody>
      <dsp:txXfrm>
        <a:off x="6249852" y="0"/>
        <a:ext cx="1500569" cy="6858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6BEF5-7011-854D-A399-CC7491A8AF9F}">
      <dsp:nvSpPr>
        <dsp:cNvPr id="0" name=""/>
        <dsp:cNvSpPr/>
      </dsp:nvSpPr>
      <dsp:spPr>
        <a:xfrm>
          <a:off x="0" y="0"/>
          <a:ext cx="2366181" cy="68580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Design</a:t>
          </a:r>
          <a:endParaRPr lang="en-US" sz="1200" kern="1200" dirty="0"/>
        </a:p>
      </dsp:txBody>
      <dsp:txXfrm>
        <a:off x="342900" y="0"/>
        <a:ext cx="1680381" cy="685800"/>
      </dsp:txXfrm>
    </dsp:sp>
    <dsp:sp modelId="{8C2DC1C2-0489-234B-9A20-3E4479F48FF8}">
      <dsp:nvSpPr>
        <dsp:cNvPr id="0" name=""/>
        <dsp:cNvSpPr/>
      </dsp:nvSpPr>
      <dsp:spPr>
        <a:xfrm>
          <a:off x="2133627" y="0"/>
          <a:ext cx="2366181" cy="68580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Build &amp; Test</a:t>
          </a:r>
          <a:endParaRPr lang="en-US" sz="1200" kern="1200" dirty="0"/>
        </a:p>
      </dsp:txBody>
      <dsp:txXfrm>
        <a:off x="2476527" y="0"/>
        <a:ext cx="1680381" cy="685800"/>
      </dsp:txXfrm>
    </dsp:sp>
    <dsp:sp modelId="{0B5416AB-306E-AA46-AB00-C5436B85466A}">
      <dsp:nvSpPr>
        <dsp:cNvPr id="0" name=""/>
        <dsp:cNvSpPr/>
      </dsp:nvSpPr>
      <dsp:spPr>
        <a:xfrm>
          <a:off x="4263190" y="0"/>
          <a:ext cx="2366181" cy="68580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Integrate &amp;  Tune</a:t>
          </a:r>
          <a:endParaRPr lang="en-US" sz="1200" kern="1200" dirty="0"/>
        </a:p>
      </dsp:txBody>
      <dsp:txXfrm>
        <a:off x="4606090" y="0"/>
        <a:ext cx="1680381" cy="685800"/>
      </dsp:txXfrm>
    </dsp:sp>
    <dsp:sp modelId="{4E8FADB5-5E05-624F-AB99-3A6D1E094E13}">
      <dsp:nvSpPr>
        <dsp:cNvPr id="0" name=""/>
        <dsp:cNvSpPr/>
      </dsp:nvSpPr>
      <dsp:spPr>
        <a:xfrm>
          <a:off x="6392753" y="0"/>
          <a:ext cx="2366181" cy="68580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Assess, Mentor &amp; Plan</a:t>
          </a:r>
          <a:endParaRPr lang="en-US" sz="1200" kern="1200" dirty="0"/>
        </a:p>
      </dsp:txBody>
      <dsp:txXfrm>
        <a:off x="6735653" y="0"/>
        <a:ext cx="1680381" cy="6858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6BEF5-7011-854D-A399-CC7491A8AF9F}">
      <dsp:nvSpPr>
        <dsp:cNvPr id="0" name=""/>
        <dsp:cNvSpPr/>
      </dsp:nvSpPr>
      <dsp:spPr>
        <a:xfrm>
          <a:off x="0" y="0"/>
          <a:ext cx="2763019" cy="97951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Project Kick-off</a:t>
          </a:r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i="1" kern="1200" dirty="0" smtClean="0">
              <a:solidFill>
                <a:schemeClr val="bg1"/>
              </a:solidFill>
              <a:latin typeface="+mn-lt"/>
            </a:rPr>
            <a:t>1-2 week(s)</a:t>
          </a:r>
          <a:endParaRPr lang="en-US" sz="1100" i="1" kern="1200" dirty="0"/>
        </a:p>
      </dsp:txBody>
      <dsp:txXfrm>
        <a:off x="489760" y="0"/>
        <a:ext cx="1783500" cy="979519"/>
      </dsp:txXfrm>
    </dsp:sp>
    <dsp:sp modelId="{8C2DC1C2-0489-234B-9A20-3E4479F48FF8}">
      <dsp:nvSpPr>
        <dsp:cNvPr id="0" name=""/>
        <dsp:cNvSpPr/>
      </dsp:nvSpPr>
      <dsp:spPr>
        <a:xfrm>
          <a:off x="2667021" y="0"/>
          <a:ext cx="2763019" cy="97951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Data Profiling and Exploratory Analysis</a:t>
          </a:r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i="1" kern="1200" dirty="0" smtClean="0">
              <a:solidFill>
                <a:schemeClr val="bg1"/>
              </a:solidFill>
              <a:latin typeface="+mn-lt"/>
            </a:rPr>
            <a:t>3-6 weeks</a:t>
          </a:r>
          <a:endParaRPr lang="en-US" sz="1100" kern="1200" dirty="0"/>
        </a:p>
      </dsp:txBody>
      <dsp:txXfrm>
        <a:off x="3156781" y="0"/>
        <a:ext cx="1783500" cy="979519"/>
      </dsp:txXfrm>
    </dsp:sp>
    <dsp:sp modelId="{0B5416AB-306E-AA46-AB00-C5436B85466A}">
      <dsp:nvSpPr>
        <dsp:cNvPr id="0" name=""/>
        <dsp:cNvSpPr/>
      </dsp:nvSpPr>
      <dsp:spPr>
        <a:xfrm>
          <a:off x="5352199" y="0"/>
          <a:ext cx="2763019" cy="97951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Analytics Modeling</a:t>
          </a:r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i="1" kern="1200" dirty="0" smtClean="0">
              <a:solidFill>
                <a:schemeClr val="bg1"/>
              </a:solidFill>
              <a:latin typeface="+mn-lt"/>
            </a:rPr>
            <a:t>3-6 weeks</a:t>
          </a:r>
          <a:endParaRPr lang="en-US" sz="1100" kern="1200" dirty="0"/>
        </a:p>
      </dsp:txBody>
      <dsp:txXfrm>
        <a:off x="5841959" y="0"/>
        <a:ext cx="1783500" cy="9795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6BEF5-7011-854D-A399-CC7491A8AF9F}">
      <dsp:nvSpPr>
        <dsp:cNvPr id="0" name=""/>
        <dsp:cNvSpPr/>
      </dsp:nvSpPr>
      <dsp:spPr>
        <a:xfrm>
          <a:off x="0" y="0"/>
          <a:ext cx="2763019" cy="978673"/>
        </a:xfrm>
        <a:prstGeom prst="chevron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Model Validation</a:t>
          </a:r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i="1" kern="1200" dirty="0" smtClean="0">
              <a:solidFill>
                <a:schemeClr val="bg1"/>
              </a:solidFill>
              <a:latin typeface="+mn-lt"/>
            </a:rPr>
            <a:t>1-2 week(s)</a:t>
          </a:r>
          <a:endParaRPr lang="en-US" sz="1100" i="1" kern="1200" dirty="0"/>
        </a:p>
      </dsp:txBody>
      <dsp:txXfrm>
        <a:off x="489337" y="0"/>
        <a:ext cx="1784346" cy="978673"/>
      </dsp:txXfrm>
    </dsp:sp>
    <dsp:sp modelId="{8C2DC1C2-0489-234B-9A20-3E4479F48FF8}">
      <dsp:nvSpPr>
        <dsp:cNvPr id="0" name=""/>
        <dsp:cNvSpPr/>
      </dsp:nvSpPr>
      <dsp:spPr>
        <a:xfrm>
          <a:off x="2667021" y="0"/>
          <a:ext cx="2763019" cy="978673"/>
        </a:xfrm>
        <a:prstGeom prst="chevron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Model Publishing</a:t>
          </a:r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i="1" kern="1200" dirty="0" smtClean="0">
              <a:solidFill>
                <a:schemeClr val="bg1"/>
              </a:solidFill>
              <a:latin typeface="+mn-lt"/>
            </a:rPr>
            <a:t>2-8 weeks</a:t>
          </a:r>
          <a:endParaRPr lang="en-US" sz="1100" kern="1200" dirty="0"/>
        </a:p>
      </dsp:txBody>
      <dsp:txXfrm>
        <a:off x="3156358" y="0"/>
        <a:ext cx="1784346" cy="978673"/>
      </dsp:txXfrm>
    </dsp:sp>
    <dsp:sp modelId="{0B5416AB-306E-AA46-AB00-C5436B85466A}">
      <dsp:nvSpPr>
        <dsp:cNvPr id="0" name=""/>
        <dsp:cNvSpPr/>
      </dsp:nvSpPr>
      <dsp:spPr>
        <a:xfrm>
          <a:off x="5352199" y="0"/>
          <a:ext cx="2763019" cy="978673"/>
        </a:xfrm>
        <a:prstGeom prst="chevron">
          <a:avLst/>
        </a:prstGeom>
        <a:solidFill>
          <a:schemeClr val="accent1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Reporting</a:t>
          </a:r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i="1" kern="1200" dirty="0" smtClean="0">
              <a:solidFill>
                <a:schemeClr val="bg1"/>
              </a:solidFill>
              <a:latin typeface="+mn-lt"/>
            </a:rPr>
            <a:t>1 week</a:t>
          </a:r>
          <a:endParaRPr lang="en-US" sz="1100" kern="1200" dirty="0"/>
        </a:p>
      </dsp:txBody>
      <dsp:txXfrm>
        <a:off x="5841536" y="0"/>
        <a:ext cx="1784346" cy="9786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6BEF5-7011-854D-A399-CC7491A8AF9F}">
      <dsp:nvSpPr>
        <dsp:cNvPr id="0" name=""/>
        <dsp:cNvSpPr/>
      </dsp:nvSpPr>
      <dsp:spPr>
        <a:xfrm>
          <a:off x="0" y="0"/>
          <a:ext cx="2763019" cy="5611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Project Kick-off</a:t>
          </a: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i="1" kern="1200" dirty="0" smtClean="0">
              <a:solidFill>
                <a:schemeClr val="bg1"/>
              </a:solidFill>
              <a:latin typeface="+mn-lt"/>
            </a:rPr>
            <a:t>1-2 week(s)</a:t>
          </a:r>
          <a:endParaRPr lang="en-US" sz="1100" i="1" kern="1200" dirty="0"/>
        </a:p>
      </dsp:txBody>
      <dsp:txXfrm>
        <a:off x="280589" y="0"/>
        <a:ext cx="2201841" cy="561178"/>
      </dsp:txXfrm>
    </dsp:sp>
    <dsp:sp modelId="{8C2DC1C2-0489-234B-9A20-3E4479F48FF8}">
      <dsp:nvSpPr>
        <dsp:cNvPr id="0" name=""/>
        <dsp:cNvSpPr/>
      </dsp:nvSpPr>
      <dsp:spPr>
        <a:xfrm>
          <a:off x="2667021" y="0"/>
          <a:ext cx="2763019" cy="5611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Data Profiling and Exploratory Analysis</a:t>
          </a:r>
        </a:p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i="1" kern="1200" dirty="0" smtClean="0">
              <a:solidFill>
                <a:schemeClr val="bg1"/>
              </a:solidFill>
              <a:latin typeface="+mn-lt"/>
            </a:rPr>
            <a:t>3-6 weeks</a:t>
          </a:r>
          <a:endParaRPr lang="en-US" sz="1100" kern="1200" dirty="0"/>
        </a:p>
      </dsp:txBody>
      <dsp:txXfrm>
        <a:off x="2947610" y="0"/>
        <a:ext cx="2201841" cy="561178"/>
      </dsp:txXfrm>
    </dsp:sp>
    <dsp:sp modelId="{0B5416AB-306E-AA46-AB00-C5436B85466A}">
      <dsp:nvSpPr>
        <dsp:cNvPr id="0" name=""/>
        <dsp:cNvSpPr/>
      </dsp:nvSpPr>
      <dsp:spPr>
        <a:xfrm>
          <a:off x="5352199" y="0"/>
          <a:ext cx="2763019" cy="5611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Analytics Modeling</a:t>
          </a: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i="1" kern="1200" dirty="0" smtClean="0">
              <a:solidFill>
                <a:schemeClr val="bg1"/>
              </a:solidFill>
              <a:latin typeface="+mn-lt"/>
            </a:rPr>
            <a:t>3-6 weeks</a:t>
          </a:r>
          <a:endParaRPr lang="en-US" sz="1100" kern="1200" dirty="0"/>
        </a:p>
      </dsp:txBody>
      <dsp:txXfrm>
        <a:off x="5632788" y="0"/>
        <a:ext cx="2201841" cy="5611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F6BEF5-7011-854D-A399-CC7491A8AF9F}">
      <dsp:nvSpPr>
        <dsp:cNvPr id="0" name=""/>
        <dsp:cNvSpPr/>
      </dsp:nvSpPr>
      <dsp:spPr>
        <a:xfrm>
          <a:off x="0" y="0"/>
          <a:ext cx="2763019" cy="5611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Model Validation</a:t>
          </a: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i="1" kern="1200" dirty="0" smtClean="0">
              <a:solidFill>
                <a:schemeClr val="bg1"/>
              </a:solidFill>
              <a:latin typeface="+mn-lt"/>
            </a:rPr>
            <a:t>1-2 week(s)</a:t>
          </a:r>
          <a:endParaRPr lang="en-US" sz="1100" i="1" kern="1200" dirty="0"/>
        </a:p>
      </dsp:txBody>
      <dsp:txXfrm>
        <a:off x="280589" y="0"/>
        <a:ext cx="2201841" cy="561178"/>
      </dsp:txXfrm>
    </dsp:sp>
    <dsp:sp modelId="{8C2DC1C2-0489-234B-9A20-3E4479F48FF8}">
      <dsp:nvSpPr>
        <dsp:cNvPr id="0" name=""/>
        <dsp:cNvSpPr/>
      </dsp:nvSpPr>
      <dsp:spPr>
        <a:xfrm>
          <a:off x="2667021" y="0"/>
          <a:ext cx="2763019" cy="5611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Model Publishing</a:t>
          </a: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i="1" kern="1200" dirty="0" smtClean="0">
              <a:solidFill>
                <a:schemeClr val="bg1"/>
              </a:solidFill>
              <a:latin typeface="+mn-lt"/>
            </a:rPr>
            <a:t>2-8 weeks</a:t>
          </a:r>
          <a:endParaRPr lang="en-US" sz="1100" kern="1200" dirty="0"/>
        </a:p>
      </dsp:txBody>
      <dsp:txXfrm>
        <a:off x="2947610" y="0"/>
        <a:ext cx="2201841" cy="561178"/>
      </dsp:txXfrm>
    </dsp:sp>
    <dsp:sp modelId="{0B5416AB-306E-AA46-AB00-C5436B85466A}">
      <dsp:nvSpPr>
        <dsp:cNvPr id="0" name=""/>
        <dsp:cNvSpPr/>
      </dsp:nvSpPr>
      <dsp:spPr>
        <a:xfrm>
          <a:off x="5352199" y="0"/>
          <a:ext cx="2763019" cy="561178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Reporting</a:t>
          </a: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i="1" kern="1200" dirty="0" smtClean="0">
              <a:solidFill>
                <a:schemeClr val="bg1"/>
              </a:solidFill>
              <a:latin typeface="+mn-lt"/>
            </a:rPr>
            <a:t>1 week</a:t>
          </a:r>
          <a:endParaRPr lang="en-US" sz="1100" kern="1200" dirty="0"/>
        </a:p>
      </dsp:txBody>
      <dsp:txXfrm>
        <a:off x="5632788" y="0"/>
        <a:ext cx="2201841" cy="5611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BFC76C-98B3-7542-8A73-7EC239E8B62B}">
      <dsp:nvSpPr>
        <dsp:cNvPr id="0" name=""/>
        <dsp:cNvSpPr/>
      </dsp:nvSpPr>
      <dsp:spPr>
        <a:xfrm rot="10800000">
          <a:off x="0" y="0"/>
          <a:ext cx="3330222" cy="587962"/>
        </a:xfrm>
        <a:prstGeom prst="trapezoid">
          <a:avLst>
            <a:gd name="adj" fmla="val 944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Browse</a:t>
          </a:r>
        </a:p>
      </dsp:txBody>
      <dsp:txXfrm rot="-10800000">
        <a:off x="582788" y="0"/>
        <a:ext cx="2164644" cy="587962"/>
      </dsp:txXfrm>
    </dsp:sp>
    <dsp:sp modelId="{B3DDDC64-D69F-5C45-A3ED-DB7C0893333D}">
      <dsp:nvSpPr>
        <dsp:cNvPr id="0" name=""/>
        <dsp:cNvSpPr/>
      </dsp:nvSpPr>
      <dsp:spPr>
        <a:xfrm rot="10800000">
          <a:off x="555037" y="587963"/>
          <a:ext cx="2220148" cy="587962"/>
        </a:xfrm>
        <a:prstGeom prst="trapezoid">
          <a:avLst>
            <a:gd name="adj" fmla="val 944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AddCart</a:t>
          </a:r>
        </a:p>
      </dsp:txBody>
      <dsp:txXfrm rot="-10800000">
        <a:off x="943562" y="587963"/>
        <a:ext cx="1443096" cy="587962"/>
      </dsp:txXfrm>
    </dsp:sp>
    <dsp:sp modelId="{E8054107-AD1C-A846-B72B-EB72CA5DDC48}">
      <dsp:nvSpPr>
        <dsp:cNvPr id="0" name=""/>
        <dsp:cNvSpPr/>
      </dsp:nvSpPr>
      <dsp:spPr>
        <a:xfrm rot="10800000">
          <a:off x="1110074" y="1175926"/>
          <a:ext cx="1110074" cy="587962"/>
        </a:xfrm>
        <a:prstGeom prst="trapezoid">
          <a:avLst>
            <a:gd name="adj" fmla="val 944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Buy</a:t>
          </a:r>
        </a:p>
      </dsp:txBody>
      <dsp:txXfrm rot="-10800000">
        <a:off x="1110074" y="1175926"/>
        <a:ext cx="1110074" cy="5879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6B6236-D582-4FBA-A534-5644E6FC1CE4}">
      <dsp:nvSpPr>
        <dsp:cNvPr id="0" name=""/>
        <dsp:cNvSpPr/>
      </dsp:nvSpPr>
      <dsp:spPr>
        <a:xfrm>
          <a:off x="1060" y="0"/>
          <a:ext cx="2757041" cy="5029199"/>
        </a:xfrm>
        <a:prstGeom prst="roundRect">
          <a:avLst>
            <a:gd name="adj" fmla="val 10000"/>
          </a:avLst>
        </a:prstGeom>
        <a:solidFill>
          <a:schemeClr val="lt1"/>
        </a:solidFill>
        <a:ln w="19050" cap="flat" cmpd="sng" algn="ctr">
          <a:solidFill>
            <a:schemeClr val="tx1"/>
          </a:solidFill>
          <a:prstDash val="solid"/>
        </a:ln>
        <a:effectLst/>
        <a:scene3d>
          <a:camera prst="orthographicFront"/>
          <a:lightRig rig="chilly" dir="t"/>
        </a:scene3d>
        <a:sp3d z="-12700" extrusionH="1700"/>
      </dsp:spPr>
      <dsp:style>
        <a:lnRef idx="2">
          <a:schemeClr val="accent3"/>
        </a:lnRef>
        <a:fillRef idx="1">
          <a:schemeClr val="lt1"/>
        </a:fillRef>
        <a:effectRef idx="0">
          <a:schemeClr val="accent3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1"/>
              </a:solidFill>
            </a:rPr>
            <a:t>Platform Support </a:t>
          </a:r>
          <a:endParaRPr lang="en-US" sz="2400" kern="1200" dirty="0">
            <a:solidFill>
              <a:schemeClr val="tx1"/>
            </a:solidFill>
          </a:endParaRPr>
        </a:p>
      </dsp:txBody>
      <dsp:txXfrm>
        <a:off x="1060" y="0"/>
        <a:ext cx="2757041" cy="1508760"/>
      </dsp:txXfrm>
    </dsp:sp>
    <dsp:sp modelId="{05D3A823-106E-429C-9E6D-7BA0D0D8B459}">
      <dsp:nvSpPr>
        <dsp:cNvPr id="0" name=""/>
        <dsp:cNvSpPr/>
      </dsp:nvSpPr>
      <dsp:spPr>
        <a:xfrm>
          <a:off x="276764" y="1508760"/>
          <a:ext cx="2205632" cy="326898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50800" tIns="38100" rIns="508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Administration, monitoring and support of the Hadoop Platform and Services</a:t>
          </a:r>
          <a:endParaRPr lang="en-US" sz="1800" kern="1200" dirty="0"/>
        </a:p>
      </dsp:txBody>
      <dsp:txXfrm>
        <a:off x="341365" y="1573361"/>
        <a:ext cx="2076430" cy="3139778"/>
      </dsp:txXfrm>
    </dsp:sp>
    <dsp:sp modelId="{71D18525-FBEF-4C1D-BC8B-9ABF4A84BBAF}">
      <dsp:nvSpPr>
        <dsp:cNvPr id="0" name=""/>
        <dsp:cNvSpPr/>
      </dsp:nvSpPr>
      <dsp:spPr>
        <a:xfrm>
          <a:off x="2964879" y="0"/>
          <a:ext cx="2757041" cy="502919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tx1"/>
          </a:solidFill>
          <a:prstDash val="solid"/>
        </a:ln>
        <a:effectLst/>
        <a:scene3d>
          <a:camera prst="orthographicFront"/>
          <a:lightRig rig="chilly" dir="t"/>
        </a:scene3d>
        <a:sp3d z="-12700" extrusionH="1700"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Application Support</a:t>
          </a:r>
          <a:endParaRPr lang="en-US" sz="2400" kern="1200" dirty="0"/>
        </a:p>
      </dsp:txBody>
      <dsp:txXfrm>
        <a:off x="2964879" y="0"/>
        <a:ext cx="2757041" cy="1508760"/>
      </dsp:txXfrm>
    </dsp:sp>
    <dsp:sp modelId="{3A0B7825-D3A1-4D97-B6F5-A8011F46AE7A}">
      <dsp:nvSpPr>
        <dsp:cNvPr id="0" name=""/>
        <dsp:cNvSpPr/>
      </dsp:nvSpPr>
      <dsp:spPr>
        <a:xfrm>
          <a:off x="3240583" y="1508760"/>
          <a:ext cx="2205632" cy="326898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Job monitoring, enhancements and ongoing application support for Think Big-developed and/or customer-developed Hadoop applications  </a:t>
          </a:r>
          <a:endParaRPr lang="en-US" sz="1900" kern="1200" dirty="0"/>
        </a:p>
      </dsp:txBody>
      <dsp:txXfrm>
        <a:off x="3305184" y="1573361"/>
        <a:ext cx="2076430" cy="3139778"/>
      </dsp:txXfrm>
    </dsp:sp>
    <dsp:sp modelId="{99848320-0D52-4338-A61F-488E311CC481}">
      <dsp:nvSpPr>
        <dsp:cNvPr id="0" name=""/>
        <dsp:cNvSpPr/>
      </dsp:nvSpPr>
      <dsp:spPr>
        <a:xfrm>
          <a:off x="5928698" y="0"/>
          <a:ext cx="2757041" cy="5029199"/>
        </a:xfrm>
        <a:prstGeom prst="roundRect">
          <a:avLst>
            <a:gd name="adj" fmla="val 10000"/>
          </a:avLst>
        </a:prstGeom>
        <a:solidFill>
          <a:schemeClr val="lt1"/>
        </a:solidFill>
        <a:ln w="25400" cap="flat" cmpd="sng" algn="ctr">
          <a:solidFill>
            <a:schemeClr val="dk1"/>
          </a:solidFill>
          <a:prstDash val="solid"/>
        </a:ln>
        <a:effectLst/>
        <a:scene3d>
          <a:camera prst="orthographicFront"/>
          <a:lightRig rig="chilly" dir="t"/>
        </a:scene3d>
        <a:sp3d z="-12700" extrusionH="1700"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/>
            <a:t>Staff Augmentation</a:t>
          </a:r>
          <a:endParaRPr lang="en-US" sz="2400" kern="1200" dirty="0"/>
        </a:p>
      </dsp:txBody>
      <dsp:txXfrm>
        <a:off x="5928698" y="0"/>
        <a:ext cx="2757041" cy="1508760"/>
      </dsp:txXfrm>
    </dsp:sp>
    <dsp:sp modelId="{30FFBF52-B612-40FF-9640-C41BC402742C}">
      <dsp:nvSpPr>
        <dsp:cNvPr id="0" name=""/>
        <dsp:cNvSpPr/>
      </dsp:nvSpPr>
      <dsp:spPr>
        <a:xfrm>
          <a:off x="6204402" y="1508760"/>
          <a:ext cx="2205632" cy="3268980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accent1">
              <a:shade val="5000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/>
      </dsp:spPr>
      <dsp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dsp:style>
      <dsp:txBody>
        <a:bodyPr spcFirstLastPara="0" vert="horz" wrap="square" lIns="48260" tIns="36195" rIns="4826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FTE’s dedicated to support customer teams</a:t>
          </a:r>
          <a:endParaRPr lang="en-US" sz="1900" kern="1200" dirty="0"/>
        </a:p>
      </dsp:txBody>
      <dsp:txXfrm>
        <a:off x="6269003" y="1573361"/>
        <a:ext cx="2076430" cy="31397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1C7058-4824-764E-B17D-F7198B2D54E9}">
      <dsp:nvSpPr>
        <dsp:cNvPr id="0" name=""/>
        <dsp:cNvSpPr/>
      </dsp:nvSpPr>
      <dsp:spPr>
        <a:xfrm>
          <a:off x="1051" y="0"/>
          <a:ext cx="2732856" cy="4572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entury Gothic" pitchFamily="34" charset="0"/>
            </a:rPr>
            <a:t>Clients and Prospects</a:t>
          </a:r>
          <a:endParaRPr lang="en-US" sz="2400" kern="1200" dirty="0">
            <a:latin typeface="Century Gothic" pitchFamily="34" charset="0"/>
          </a:endParaRPr>
        </a:p>
      </dsp:txBody>
      <dsp:txXfrm>
        <a:off x="1051" y="0"/>
        <a:ext cx="2732856" cy="1371600"/>
      </dsp:txXfrm>
    </dsp:sp>
    <dsp:sp modelId="{1112052D-BDC1-9147-85AF-E748E3CDDA69}">
      <dsp:nvSpPr>
        <dsp:cNvPr id="0" name=""/>
        <dsp:cNvSpPr/>
      </dsp:nvSpPr>
      <dsp:spPr>
        <a:xfrm>
          <a:off x="274336" y="1371990"/>
          <a:ext cx="2186285" cy="898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tx1"/>
              </a:solidFill>
            </a:rPr>
            <a:t>Classroom Training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300644" y="1398298"/>
        <a:ext cx="2133669" cy="845598"/>
      </dsp:txXfrm>
    </dsp:sp>
    <dsp:sp modelId="{40204D4F-0854-4A4C-B2F7-E63BCFCBAD55}">
      <dsp:nvSpPr>
        <dsp:cNvPr id="0" name=""/>
        <dsp:cNvSpPr/>
      </dsp:nvSpPr>
      <dsp:spPr>
        <a:xfrm>
          <a:off x="274336" y="2408392"/>
          <a:ext cx="2186285" cy="898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tx1"/>
              </a:solidFill>
            </a:rPr>
            <a:t>Custom Classes &amp; Programs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300644" y="2434700"/>
        <a:ext cx="2133669" cy="845598"/>
      </dsp:txXfrm>
    </dsp:sp>
    <dsp:sp modelId="{4CA15CAC-EAC1-5C47-BA10-8C64631C3E0E}">
      <dsp:nvSpPr>
        <dsp:cNvPr id="0" name=""/>
        <dsp:cNvSpPr/>
      </dsp:nvSpPr>
      <dsp:spPr>
        <a:xfrm>
          <a:off x="274336" y="3444794"/>
          <a:ext cx="2186285" cy="898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tx1"/>
              </a:solidFill>
            </a:rPr>
            <a:t>Workshops &amp; Mentoring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300644" y="3471102"/>
        <a:ext cx="2133669" cy="845598"/>
      </dsp:txXfrm>
    </dsp:sp>
    <dsp:sp modelId="{A07DC6DF-F8A8-EF48-B050-3A5B46013065}">
      <dsp:nvSpPr>
        <dsp:cNvPr id="0" name=""/>
        <dsp:cNvSpPr/>
      </dsp:nvSpPr>
      <dsp:spPr>
        <a:xfrm>
          <a:off x="2938871" y="0"/>
          <a:ext cx="2732856" cy="4572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entury Gothic" pitchFamily="34" charset="0"/>
            </a:rPr>
            <a:t>Employees</a:t>
          </a:r>
          <a:endParaRPr lang="en-US" sz="2400" kern="1200" dirty="0">
            <a:latin typeface="Century Gothic" pitchFamily="34" charset="0"/>
          </a:endParaRPr>
        </a:p>
      </dsp:txBody>
      <dsp:txXfrm>
        <a:off x="2938871" y="0"/>
        <a:ext cx="2732856" cy="1371600"/>
      </dsp:txXfrm>
    </dsp:sp>
    <dsp:sp modelId="{37BDFEAB-82B0-5843-9E89-DF78F1C522CF}">
      <dsp:nvSpPr>
        <dsp:cNvPr id="0" name=""/>
        <dsp:cNvSpPr/>
      </dsp:nvSpPr>
      <dsp:spPr>
        <a:xfrm>
          <a:off x="3212157" y="1371990"/>
          <a:ext cx="2186285" cy="898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tx1"/>
              </a:solidFill>
            </a:rPr>
            <a:t>New Hire </a:t>
          </a:r>
          <a:r>
            <a:rPr lang="en-US" sz="1500" kern="1200" dirty="0" err="1" smtClean="0">
              <a:solidFill>
                <a:schemeClr val="tx1"/>
              </a:solidFill>
            </a:rPr>
            <a:t>Bootcamp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3238465" y="1398298"/>
        <a:ext cx="2133669" cy="845598"/>
      </dsp:txXfrm>
    </dsp:sp>
    <dsp:sp modelId="{44C48772-AB5E-4A45-AD5B-BDB60219EEC7}">
      <dsp:nvSpPr>
        <dsp:cNvPr id="0" name=""/>
        <dsp:cNvSpPr/>
      </dsp:nvSpPr>
      <dsp:spPr>
        <a:xfrm>
          <a:off x="3212157" y="2408392"/>
          <a:ext cx="2186285" cy="898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tx1"/>
              </a:solidFill>
            </a:rPr>
            <a:t>Curated Self-Study Resources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3238465" y="2434700"/>
        <a:ext cx="2133669" cy="845598"/>
      </dsp:txXfrm>
    </dsp:sp>
    <dsp:sp modelId="{6C84EF32-D5E2-5944-8A96-19EF81476D17}">
      <dsp:nvSpPr>
        <dsp:cNvPr id="0" name=""/>
        <dsp:cNvSpPr/>
      </dsp:nvSpPr>
      <dsp:spPr>
        <a:xfrm>
          <a:off x="3212157" y="3444794"/>
          <a:ext cx="2186285" cy="898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tx1"/>
              </a:solidFill>
            </a:rPr>
            <a:t>Coaching and Support for Speaking and PR Opportunities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3238465" y="3471102"/>
        <a:ext cx="2133669" cy="845598"/>
      </dsp:txXfrm>
    </dsp:sp>
    <dsp:sp modelId="{6D8E5D3A-C174-7643-B60D-6089D31276D6}">
      <dsp:nvSpPr>
        <dsp:cNvPr id="0" name=""/>
        <dsp:cNvSpPr/>
      </dsp:nvSpPr>
      <dsp:spPr>
        <a:xfrm>
          <a:off x="5876692" y="0"/>
          <a:ext cx="2732856" cy="457200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entury Gothic" pitchFamily="34" charset="0"/>
            </a:rPr>
            <a:t>Public and Partners</a:t>
          </a:r>
        </a:p>
      </dsp:txBody>
      <dsp:txXfrm>
        <a:off x="5876692" y="0"/>
        <a:ext cx="2732856" cy="1371600"/>
      </dsp:txXfrm>
    </dsp:sp>
    <dsp:sp modelId="{A3CCDDB9-BFA8-D840-BCB5-24BE164B4745}">
      <dsp:nvSpPr>
        <dsp:cNvPr id="0" name=""/>
        <dsp:cNvSpPr/>
      </dsp:nvSpPr>
      <dsp:spPr>
        <a:xfrm>
          <a:off x="6149978" y="1371990"/>
          <a:ext cx="2186285" cy="898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tx1"/>
              </a:solidFill>
            </a:rPr>
            <a:t>Classroom Training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6176286" y="1398298"/>
        <a:ext cx="2133669" cy="845598"/>
      </dsp:txXfrm>
    </dsp:sp>
    <dsp:sp modelId="{D40B89F4-E49E-2740-94B8-AE499EB606C2}">
      <dsp:nvSpPr>
        <dsp:cNvPr id="0" name=""/>
        <dsp:cNvSpPr/>
      </dsp:nvSpPr>
      <dsp:spPr>
        <a:xfrm>
          <a:off x="6149978" y="2408392"/>
          <a:ext cx="2186285" cy="898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tx1"/>
              </a:solidFill>
            </a:rPr>
            <a:t>Conferences, </a:t>
          </a:r>
          <a:r>
            <a:rPr lang="en-US" sz="1500" kern="1200" dirty="0" err="1" smtClean="0">
              <a:solidFill>
                <a:schemeClr val="tx1"/>
              </a:solidFill>
            </a:rPr>
            <a:t>Meetups</a:t>
          </a:r>
          <a:r>
            <a:rPr lang="en-US" sz="1500" kern="1200" dirty="0" smtClean="0">
              <a:solidFill>
                <a:schemeClr val="tx1"/>
              </a:solidFill>
            </a:rPr>
            <a:t>, Webinars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6176286" y="2434700"/>
        <a:ext cx="2133669" cy="845598"/>
      </dsp:txXfrm>
    </dsp:sp>
    <dsp:sp modelId="{8ECD5347-90E6-334B-B332-2972882F22C0}">
      <dsp:nvSpPr>
        <dsp:cNvPr id="0" name=""/>
        <dsp:cNvSpPr/>
      </dsp:nvSpPr>
      <dsp:spPr>
        <a:xfrm>
          <a:off x="6149978" y="3444794"/>
          <a:ext cx="2186285" cy="89821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28575" rIns="3810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solidFill>
                <a:schemeClr val="tx1"/>
              </a:solidFill>
            </a:rPr>
            <a:t>Recruiting Events</a:t>
          </a:r>
          <a:endParaRPr lang="en-US" sz="1500" kern="1200" dirty="0">
            <a:solidFill>
              <a:schemeClr val="tx1"/>
            </a:solidFill>
          </a:endParaRPr>
        </a:p>
      </dsp:txBody>
      <dsp:txXfrm>
        <a:off x="6176286" y="3471102"/>
        <a:ext cx="2133669" cy="8455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610C0E-43C4-4C6B-ADC3-72FEA0A55427}" type="datetimeFigureOut">
              <a:rPr lang="en-US" smtClean="0"/>
              <a:pPr/>
              <a:t>7/6/2015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6468" y="8743301"/>
            <a:ext cx="10900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700" smtClean="0">
                <a:solidFill>
                  <a:schemeClr val="bg2"/>
                </a:solidFill>
              </a:rPr>
              <a:pPr algn="r"/>
              <a:t>‹#›</a:t>
            </a:fld>
            <a:endParaRPr lang="en-US" sz="700" dirty="0">
              <a:solidFill>
                <a:schemeClr val="bg2"/>
              </a:solidFill>
            </a:endParaRPr>
          </a:p>
        </p:txBody>
      </p:sp>
      <p:grpSp>
        <p:nvGrpSpPr>
          <p:cNvPr id="8" name="Group 4"/>
          <p:cNvGrpSpPr>
            <a:grpSpLocks noChangeAspect="1"/>
          </p:cNvGrpSpPr>
          <p:nvPr/>
        </p:nvGrpSpPr>
        <p:grpSpPr bwMode="auto">
          <a:xfrm>
            <a:off x="6010878" y="8738453"/>
            <a:ext cx="531812" cy="119063"/>
            <a:chOff x="5137" y="4139"/>
            <a:chExt cx="335" cy="75"/>
          </a:xfrm>
          <a:solidFill>
            <a:schemeClr val="accent1"/>
          </a:solidFill>
        </p:grpSpPr>
        <p:sp>
          <p:nvSpPr>
            <p:cNvPr id="9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457200" y="8743301"/>
            <a:ext cx="297180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sz="700" smtClean="0">
                <a:solidFill>
                  <a:schemeClr val="bg2"/>
                </a:solidFill>
              </a:rPr>
              <a:t>© 2014 Teradata</a:t>
            </a:r>
            <a:endParaRPr lang="en-US" sz="7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09537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EA1FF-4A34-4477-ABDE-9C72F8F54362}" type="datetimeFigureOut">
              <a:rPr lang="en-US" smtClean="0"/>
              <a:pPr/>
              <a:t>7/6/2015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86468" y="8743301"/>
            <a:ext cx="10900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700" smtClean="0">
                <a:solidFill>
                  <a:schemeClr val="bg2"/>
                </a:solidFill>
              </a:rPr>
              <a:pPr algn="r"/>
              <a:t>‹#›</a:t>
            </a:fld>
            <a:endParaRPr lang="en-US" sz="700" dirty="0">
              <a:solidFill>
                <a:schemeClr val="bg2"/>
              </a:solidFill>
            </a:endParaRP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6010878" y="8738453"/>
            <a:ext cx="531812" cy="119063"/>
            <a:chOff x="5137" y="4139"/>
            <a:chExt cx="335" cy="75"/>
          </a:xfrm>
          <a:solidFill>
            <a:schemeClr val="accent1"/>
          </a:solidFill>
        </p:grpSpPr>
        <p:sp>
          <p:nvSpPr>
            <p:cNvPr id="10" name="Freeform 5"/>
            <p:cNvSpPr>
              <a:spLocks noEditPoints="1"/>
            </p:cNvSpPr>
            <p:nvPr userDrawn="1"/>
          </p:nvSpPr>
          <p:spPr bwMode="auto">
            <a:xfrm>
              <a:off x="5137" y="4139"/>
              <a:ext cx="324" cy="75"/>
            </a:xfrm>
            <a:custGeom>
              <a:avLst/>
              <a:gdLst>
                <a:gd name="T0" fmla="*/ 660 w 3745"/>
                <a:gd name="T1" fmla="*/ 0 h 863"/>
                <a:gd name="T2" fmla="*/ 0 w 3745"/>
                <a:gd name="T3" fmla="*/ 73 h 863"/>
                <a:gd name="T4" fmla="*/ 292 w 3745"/>
                <a:gd name="T5" fmla="*/ 804 h 863"/>
                <a:gd name="T6" fmla="*/ 399 w 3745"/>
                <a:gd name="T7" fmla="*/ 863 h 863"/>
                <a:gd name="T8" fmla="*/ 637 w 3745"/>
                <a:gd name="T9" fmla="*/ 73 h 863"/>
                <a:gd name="T10" fmla="*/ 660 w 3745"/>
                <a:gd name="T11" fmla="*/ 0 h 863"/>
                <a:gd name="T12" fmla="*/ 2673 w 3745"/>
                <a:gd name="T13" fmla="*/ 181 h 863"/>
                <a:gd name="T14" fmla="*/ 2408 w 3745"/>
                <a:gd name="T15" fmla="*/ 768 h 863"/>
                <a:gd name="T16" fmla="*/ 2522 w 3745"/>
                <a:gd name="T17" fmla="*/ 729 h 863"/>
                <a:gd name="T18" fmla="*/ 2698 w 3745"/>
                <a:gd name="T19" fmla="*/ 596 h 863"/>
                <a:gd name="T20" fmla="*/ 2590 w 3745"/>
                <a:gd name="T21" fmla="*/ 533 h 863"/>
                <a:gd name="T22" fmla="*/ 2812 w 3745"/>
                <a:gd name="T23" fmla="*/ 729 h 863"/>
                <a:gd name="T24" fmla="*/ 2941 w 3745"/>
                <a:gd name="T25" fmla="*/ 768 h 863"/>
                <a:gd name="T26" fmla="*/ 2673 w 3745"/>
                <a:gd name="T27" fmla="*/ 181 h 863"/>
                <a:gd name="T28" fmla="*/ 3529 w 3745"/>
                <a:gd name="T29" fmla="*/ 203 h 863"/>
                <a:gd name="T30" fmla="*/ 3425 w 3745"/>
                <a:gd name="T31" fmla="*/ 203 h 863"/>
                <a:gd name="T32" fmla="*/ 3252 w 3745"/>
                <a:gd name="T33" fmla="*/ 768 h 863"/>
                <a:gd name="T34" fmla="*/ 3374 w 3745"/>
                <a:gd name="T35" fmla="*/ 596 h 863"/>
                <a:gd name="T36" fmla="*/ 3483 w 3745"/>
                <a:gd name="T37" fmla="*/ 533 h 863"/>
                <a:gd name="T38" fmla="*/ 3473 w 3745"/>
                <a:gd name="T39" fmla="*/ 310 h 863"/>
                <a:gd name="T40" fmla="*/ 3695 w 3745"/>
                <a:gd name="T41" fmla="*/ 768 h 863"/>
                <a:gd name="T42" fmla="*/ 3529 w 3745"/>
                <a:gd name="T43" fmla="*/ 203 h 863"/>
                <a:gd name="T44" fmla="*/ 1655 w 3745"/>
                <a:gd name="T45" fmla="*/ 181 h 863"/>
                <a:gd name="T46" fmla="*/ 1603 w 3745"/>
                <a:gd name="T47" fmla="*/ 203 h 863"/>
                <a:gd name="T48" fmla="*/ 1247 w 3745"/>
                <a:gd name="T49" fmla="*/ 515 h 863"/>
                <a:gd name="T50" fmla="*/ 1374 w 3745"/>
                <a:gd name="T51" fmla="*/ 336 h 863"/>
                <a:gd name="T52" fmla="*/ 969 w 3745"/>
                <a:gd name="T53" fmla="*/ 189 h 863"/>
                <a:gd name="T54" fmla="*/ 737 w 3745"/>
                <a:gd name="T55" fmla="*/ 704 h 863"/>
                <a:gd name="T56" fmla="*/ 625 w 3745"/>
                <a:gd name="T57" fmla="*/ 488 h 863"/>
                <a:gd name="T58" fmla="*/ 816 w 3745"/>
                <a:gd name="T59" fmla="*/ 424 h 863"/>
                <a:gd name="T60" fmla="*/ 625 w 3745"/>
                <a:gd name="T61" fmla="*/ 253 h 863"/>
                <a:gd name="T62" fmla="*/ 897 w 3745"/>
                <a:gd name="T63" fmla="*/ 189 h 863"/>
                <a:gd name="T64" fmla="*/ 520 w 3745"/>
                <a:gd name="T65" fmla="*/ 590 h 863"/>
                <a:gd name="T66" fmla="*/ 1074 w 3745"/>
                <a:gd name="T67" fmla="*/ 766 h 863"/>
                <a:gd name="T68" fmla="*/ 1149 w 3745"/>
                <a:gd name="T69" fmla="*/ 253 h 863"/>
                <a:gd name="T70" fmla="*/ 1271 w 3745"/>
                <a:gd name="T71" fmla="*/ 387 h 863"/>
                <a:gd name="T72" fmla="*/ 1110 w 3745"/>
                <a:gd name="T73" fmla="*/ 461 h 863"/>
                <a:gd name="T74" fmla="*/ 1338 w 3745"/>
                <a:gd name="T75" fmla="*/ 768 h 863"/>
                <a:gd name="T76" fmla="*/ 1505 w 3745"/>
                <a:gd name="T77" fmla="*/ 729 h 863"/>
                <a:gd name="T78" fmla="*/ 1680 w 3745"/>
                <a:gd name="T79" fmla="*/ 596 h 863"/>
                <a:gd name="T80" fmla="*/ 1573 w 3745"/>
                <a:gd name="T81" fmla="*/ 533 h 863"/>
                <a:gd name="T82" fmla="*/ 1795 w 3745"/>
                <a:gd name="T83" fmla="*/ 729 h 863"/>
                <a:gd name="T84" fmla="*/ 1923 w 3745"/>
                <a:gd name="T85" fmla="*/ 768 h 863"/>
                <a:gd name="T86" fmla="*/ 1655 w 3745"/>
                <a:gd name="T87" fmla="*/ 181 h 863"/>
                <a:gd name="T88" fmla="*/ 2304 w 3745"/>
                <a:gd name="T89" fmla="*/ 530 h 863"/>
                <a:gd name="T90" fmla="*/ 2068 w 3745"/>
                <a:gd name="T91" fmla="*/ 704 h 863"/>
                <a:gd name="T92" fmla="*/ 2159 w 3745"/>
                <a:gd name="T93" fmla="*/ 253 h 863"/>
                <a:gd name="T94" fmla="*/ 2304 w 3745"/>
                <a:gd name="T95" fmla="*/ 530 h 863"/>
                <a:gd name="T96" fmla="*/ 2409 w 3745"/>
                <a:gd name="T97" fmla="*/ 432 h 863"/>
                <a:gd name="T98" fmla="*/ 2159 w 3745"/>
                <a:gd name="T99" fmla="*/ 189 h 863"/>
                <a:gd name="T100" fmla="*/ 1963 w 3745"/>
                <a:gd name="T101" fmla="*/ 709 h 863"/>
                <a:gd name="T102" fmla="*/ 2159 w 3745"/>
                <a:gd name="T103" fmla="*/ 768 h 863"/>
                <a:gd name="T104" fmla="*/ 2409 w 3745"/>
                <a:gd name="T105" fmla="*/ 530 h 863"/>
                <a:gd name="T106" fmla="*/ 2409 w 3745"/>
                <a:gd name="T107" fmla="*/ 432 h 863"/>
                <a:gd name="T108" fmla="*/ 3332 w 3745"/>
                <a:gd name="T109" fmla="*/ 190 h 863"/>
                <a:gd name="T110" fmla="*/ 2831 w 3745"/>
                <a:gd name="T111" fmla="*/ 254 h 863"/>
                <a:gd name="T112" fmla="*/ 3028 w 3745"/>
                <a:gd name="T113" fmla="*/ 710 h 863"/>
                <a:gd name="T114" fmla="*/ 3135 w 3745"/>
                <a:gd name="T115" fmla="*/ 768 h 863"/>
                <a:gd name="T116" fmla="*/ 3313 w 3745"/>
                <a:gd name="T117" fmla="*/ 254 h 8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5" h="863">
                  <a:moveTo>
                    <a:pt x="660" y="0"/>
                  </a:moveTo>
                  <a:lnTo>
                    <a:pt x="660" y="0"/>
                  </a:lnTo>
                  <a:lnTo>
                    <a:pt x="22" y="0"/>
                  </a:lnTo>
                  <a:lnTo>
                    <a:pt x="0" y="73"/>
                  </a:lnTo>
                  <a:lnTo>
                    <a:pt x="292" y="73"/>
                  </a:lnTo>
                  <a:lnTo>
                    <a:pt x="292" y="804"/>
                  </a:lnTo>
                  <a:cubicBezTo>
                    <a:pt x="292" y="843"/>
                    <a:pt x="316" y="863"/>
                    <a:pt x="360" y="863"/>
                  </a:cubicBezTo>
                  <a:lnTo>
                    <a:pt x="399" y="863"/>
                  </a:lnTo>
                  <a:lnTo>
                    <a:pt x="399" y="73"/>
                  </a:lnTo>
                  <a:lnTo>
                    <a:pt x="637" y="73"/>
                  </a:lnTo>
                  <a:lnTo>
                    <a:pt x="660" y="0"/>
                  </a:lnTo>
                  <a:lnTo>
                    <a:pt x="660" y="0"/>
                  </a:lnTo>
                  <a:close/>
                  <a:moveTo>
                    <a:pt x="2673" y="181"/>
                  </a:moveTo>
                  <a:lnTo>
                    <a:pt x="2673" y="181"/>
                  </a:lnTo>
                  <a:cubicBezTo>
                    <a:pt x="2647" y="181"/>
                    <a:pt x="2626" y="190"/>
                    <a:pt x="2621" y="203"/>
                  </a:cubicBezTo>
                  <a:lnTo>
                    <a:pt x="2408" y="768"/>
                  </a:lnTo>
                  <a:lnTo>
                    <a:pt x="2448" y="768"/>
                  </a:lnTo>
                  <a:cubicBezTo>
                    <a:pt x="2491" y="768"/>
                    <a:pt x="2509" y="764"/>
                    <a:pt x="2522" y="729"/>
                  </a:cubicBezTo>
                  <a:lnTo>
                    <a:pt x="2570" y="596"/>
                  </a:lnTo>
                  <a:lnTo>
                    <a:pt x="2698" y="596"/>
                  </a:lnTo>
                  <a:lnTo>
                    <a:pt x="2679" y="533"/>
                  </a:lnTo>
                  <a:lnTo>
                    <a:pt x="2590" y="533"/>
                  </a:lnTo>
                  <a:lnTo>
                    <a:pt x="2669" y="310"/>
                  </a:lnTo>
                  <a:lnTo>
                    <a:pt x="2812" y="729"/>
                  </a:lnTo>
                  <a:cubicBezTo>
                    <a:pt x="2824" y="764"/>
                    <a:pt x="2845" y="768"/>
                    <a:pt x="2891" y="768"/>
                  </a:cubicBezTo>
                  <a:lnTo>
                    <a:pt x="2941" y="768"/>
                  </a:lnTo>
                  <a:lnTo>
                    <a:pt x="2725" y="203"/>
                  </a:lnTo>
                  <a:cubicBezTo>
                    <a:pt x="2720" y="190"/>
                    <a:pt x="2697" y="181"/>
                    <a:pt x="2673" y="181"/>
                  </a:cubicBezTo>
                  <a:close/>
                  <a:moveTo>
                    <a:pt x="3529" y="203"/>
                  </a:moveTo>
                  <a:lnTo>
                    <a:pt x="3529" y="203"/>
                  </a:lnTo>
                  <a:cubicBezTo>
                    <a:pt x="3524" y="190"/>
                    <a:pt x="3501" y="181"/>
                    <a:pt x="3477" y="181"/>
                  </a:cubicBezTo>
                  <a:cubicBezTo>
                    <a:pt x="3451" y="181"/>
                    <a:pt x="3430" y="190"/>
                    <a:pt x="3425" y="203"/>
                  </a:cubicBezTo>
                  <a:lnTo>
                    <a:pt x="3212" y="768"/>
                  </a:lnTo>
                  <a:lnTo>
                    <a:pt x="3252" y="768"/>
                  </a:lnTo>
                  <a:cubicBezTo>
                    <a:pt x="3294" y="768"/>
                    <a:pt x="3313" y="764"/>
                    <a:pt x="3326" y="729"/>
                  </a:cubicBezTo>
                  <a:lnTo>
                    <a:pt x="3374" y="596"/>
                  </a:lnTo>
                  <a:lnTo>
                    <a:pt x="3502" y="596"/>
                  </a:lnTo>
                  <a:lnTo>
                    <a:pt x="3483" y="533"/>
                  </a:lnTo>
                  <a:lnTo>
                    <a:pt x="3394" y="533"/>
                  </a:lnTo>
                  <a:lnTo>
                    <a:pt x="3473" y="310"/>
                  </a:lnTo>
                  <a:lnTo>
                    <a:pt x="3616" y="729"/>
                  </a:lnTo>
                  <a:cubicBezTo>
                    <a:pt x="3628" y="764"/>
                    <a:pt x="3649" y="768"/>
                    <a:pt x="3695" y="768"/>
                  </a:cubicBezTo>
                  <a:lnTo>
                    <a:pt x="3745" y="768"/>
                  </a:lnTo>
                  <a:lnTo>
                    <a:pt x="3529" y="203"/>
                  </a:lnTo>
                  <a:lnTo>
                    <a:pt x="3529" y="203"/>
                  </a:lnTo>
                  <a:close/>
                  <a:moveTo>
                    <a:pt x="1655" y="181"/>
                  </a:moveTo>
                  <a:lnTo>
                    <a:pt x="1655" y="181"/>
                  </a:lnTo>
                  <a:cubicBezTo>
                    <a:pt x="1630" y="181"/>
                    <a:pt x="1608" y="190"/>
                    <a:pt x="1603" y="203"/>
                  </a:cubicBezTo>
                  <a:lnTo>
                    <a:pt x="1399" y="746"/>
                  </a:lnTo>
                  <a:lnTo>
                    <a:pt x="1247" y="515"/>
                  </a:lnTo>
                  <a:cubicBezTo>
                    <a:pt x="1327" y="501"/>
                    <a:pt x="1374" y="459"/>
                    <a:pt x="1374" y="387"/>
                  </a:cubicBezTo>
                  <a:lnTo>
                    <a:pt x="1374" y="336"/>
                  </a:lnTo>
                  <a:cubicBezTo>
                    <a:pt x="1374" y="232"/>
                    <a:pt x="1277" y="189"/>
                    <a:pt x="1149" y="189"/>
                  </a:cubicBezTo>
                  <a:lnTo>
                    <a:pt x="969" y="189"/>
                  </a:lnTo>
                  <a:lnTo>
                    <a:pt x="969" y="704"/>
                  </a:lnTo>
                  <a:lnTo>
                    <a:pt x="737" y="704"/>
                  </a:lnTo>
                  <a:cubicBezTo>
                    <a:pt x="646" y="704"/>
                    <a:pt x="625" y="684"/>
                    <a:pt x="625" y="590"/>
                  </a:cubicBezTo>
                  <a:lnTo>
                    <a:pt x="625" y="488"/>
                  </a:lnTo>
                  <a:lnTo>
                    <a:pt x="797" y="488"/>
                  </a:lnTo>
                  <a:lnTo>
                    <a:pt x="816" y="424"/>
                  </a:lnTo>
                  <a:lnTo>
                    <a:pt x="625" y="424"/>
                  </a:lnTo>
                  <a:lnTo>
                    <a:pt x="625" y="253"/>
                  </a:lnTo>
                  <a:lnTo>
                    <a:pt x="878" y="253"/>
                  </a:lnTo>
                  <a:lnTo>
                    <a:pt x="897" y="189"/>
                  </a:lnTo>
                  <a:lnTo>
                    <a:pt x="520" y="189"/>
                  </a:lnTo>
                  <a:lnTo>
                    <a:pt x="520" y="590"/>
                  </a:lnTo>
                  <a:cubicBezTo>
                    <a:pt x="520" y="724"/>
                    <a:pt x="552" y="768"/>
                    <a:pt x="735" y="768"/>
                  </a:cubicBezTo>
                  <a:lnTo>
                    <a:pt x="1074" y="766"/>
                  </a:lnTo>
                  <a:lnTo>
                    <a:pt x="1074" y="253"/>
                  </a:lnTo>
                  <a:lnTo>
                    <a:pt x="1149" y="253"/>
                  </a:lnTo>
                  <a:cubicBezTo>
                    <a:pt x="1230" y="253"/>
                    <a:pt x="1271" y="282"/>
                    <a:pt x="1271" y="337"/>
                  </a:cubicBezTo>
                  <a:lnTo>
                    <a:pt x="1271" y="387"/>
                  </a:lnTo>
                  <a:cubicBezTo>
                    <a:pt x="1271" y="443"/>
                    <a:pt x="1220" y="461"/>
                    <a:pt x="1157" y="461"/>
                  </a:cubicBezTo>
                  <a:lnTo>
                    <a:pt x="1110" y="461"/>
                  </a:lnTo>
                  <a:lnTo>
                    <a:pt x="1269" y="733"/>
                  </a:lnTo>
                  <a:cubicBezTo>
                    <a:pt x="1287" y="765"/>
                    <a:pt x="1296" y="768"/>
                    <a:pt x="1338" y="768"/>
                  </a:cubicBezTo>
                  <a:lnTo>
                    <a:pt x="1430" y="768"/>
                  </a:lnTo>
                  <a:cubicBezTo>
                    <a:pt x="1473" y="768"/>
                    <a:pt x="1492" y="764"/>
                    <a:pt x="1505" y="729"/>
                  </a:cubicBezTo>
                  <a:lnTo>
                    <a:pt x="1552" y="596"/>
                  </a:lnTo>
                  <a:lnTo>
                    <a:pt x="1680" y="596"/>
                  </a:lnTo>
                  <a:lnTo>
                    <a:pt x="1661" y="533"/>
                  </a:lnTo>
                  <a:lnTo>
                    <a:pt x="1573" y="533"/>
                  </a:lnTo>
                  <a:lnTo>
                    <a:pt x="1652" y="310"/>
                  </a:lnTo>
                  <a:lnTo>
                    <a:pt x="1795" y="729"/>
                  </a:lnTo>
                  <a:cubicBezTo>
                    <a:pt x="1807" y="764"/>
                    <a:pt x="1827" y="768"/>
                    <a:pt x="1873" y="768"/>
                  </a:cubicBezTo>
                  <a:lnTo>
                    <a:pt x="1923" y="768"/>
                  </a:lnTo>
                  <a:lnTo>
                    <a:pt x="1707" y="203"/>
                  </a:lnTo>
                  <a:cubicBezTo>
                    <a:pt x="1702" y="190"/>
                    <a:pt x="1679" y="181"/>
                    <a:pt x="1655" y="181"/>
                  </a:cubicBezTo>
                  <a:close/>
                  <a:moveTo>
                    <a:pt x="2304" y="530"/>
                  </a:moveTo>
                  <a:lnTo>
                    <a:pt x="2304" y="530"/>
                  </a:lnTo>
                  <a:cubicBezTo>
                    <a:pt x="2304" y="647"/>
                    <a:pt x="2266" y="704"/>
                    <a:pt x="2162" y="704"/>
                  </a:cubicBezTo>
                  <a:lnTo>
                    <a:pt x="2068" y="704"/>
                  </a:lnTo>
                  <a:lnTo>
                    <a:pt x="2068" y="253"/>
                  </a:lnTo>
                  <a:lnTo>
                    <a:pt x="2159" y="253"/>
                  </a:lnTo>
                  <a:cubicBezTo>
                    <a:pt x="2266" y="253"/>
                    <a:pt x="2304" y="316"/>
                    <a:pt x="2304" y="433"/>
                  </a:cubicBezTo>
                  <a:lnTo>
                    <a:pt x="2304" y="530"/>
                  </a:lnTo>
                  <a:lnTo>
                    <a:pt x="2304" y="530"/>
                  </a:lnTo>
                  <a:close/>
                  <a:moveTo>
                    <a:pt x="2409" y="432"/>
                  </a:moveTo>
                  <a:lnTo>
                    <a:pt x="2409" y="432"/>
                  </a:lnTo>
                  <a:cubicBezTo>
                    <a:pt x="2409" y="270"/>
                    <a:pt x="2326" y="189"/>
                    <a:pt x="2159" y="189"/>
                  </a:cubicBezTo>
                  <a:lnTo>
                    <a:pt x="1963" y="189"/>
                  </a:lnTo>
                  <a:lnTo>
                    <a:pt x="1963" y="709"/>
                  </a:lnTo>
                  <a:cubicBezTo>
                    <a:pt x="1963" y="748"/>
                    <a:pt x="1984" y="768"/>
                    <a:pt x="2029" y="768"/>
                  </a:cubicBezTo>
                  <a:lnTo>
                    <a:pt x="2159" y="768"/>
                  </a:lnTo>
                  <a:lnTo>
                    <a:pt x="2180" y="767"/>
                  </a:lnTo>
                  <a:cubicBezTo>
                    <a:pt x="2337" y="761"/>
                    <a:pt x="2409" y="693"/>
                    <a:pt x="2409" y="530"/>
                  </a:cubicBezTo>
                  <a:lnTo>
                    <a:pt x="2409" y="432"/>
                  </a:lnTo>
                  <a:lnTo>
                    <a:pt x="2409" y="432"/>
                  </a:lnTo>
                  <a:close/>
                  <a:moveTo>
                    <a:pt x="3332" y="190"/>
                  </a:moveTo>
                  <a:lnTo>
                    <a:pt x="3332" y="190"/>
                  </a:lnTo>
                  <a:lnTo>
                    <a:pt x="2851" y="190"/>
                  </a:lnTo>
                  <a:lnTo>
                    <a:pt x="2831" y="254"/>
                  </a:lnTo>
                  <a:lnTo>
                    <a:pt x="3028" y="254"/>
                  </a:lnTo>
                  <a:lnTo>
                    <a:pt x="3028" y="710"/>
                  </a:lnTo>
                  <a:cubicBezTo>
                    <a:pt x="3028" y="749"/>
                    <a:pt x="3052" y="768"/>
                    <a:pt x="3096" y="768"/>
                  </a:cubicBezTo>
                  <a:lnTo>
                    <a:pt x="3135" y="768"/>
                  </a:lnTo>
                  <a:lnTo>
                    <a:pt x="3135" y="254"/>
                  </a:lnTo>
                  <a:lnTo>
                    <a:pt x="3313" y="254"/>
                  </a:lnTo>
                  <a:lnTo>
                    <a:pt x="3332" y="19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 noEditPoints="1"/>
            </p:cNvSpPr>
            <p:nvPr userDrawn="1"/>
          </p:nvSpPr>
          <p:spPr bwMode="auto">
            <a:xfrm>
              <a:off x="5464" y="4197"/>
              <a:ext cx="8" cy="9"/>
            </a:xfrm>
            <a:custGeom>
              <a:avLst/>
              <a:gdLst>
                <a:gd name="T0" fmla="*/ 59 w 99"/>
                <a:gd name="T1" fmla="*/ 30 h 98"/>
                <a:gd name="T2" fmla="*/ 59 w 99"/>
                <a:gd name="T3" fmla="*/ 30 h 98"/>
                <a:gd name="T4" fmla="*/ 47 w 99"/>
                <a:gd name="T5" fmla="*/ 28 h 98"/>
                <a:gd name="T6" fmla="*/ 39 w 99"/>
                <a:gd name="T7" fmla="*/ 28 h 98"/>
                <a:gd name="T8" fmla="*/ 39 w 99"/>
                <a:gd name="T9" fmla="*/ 48 h 98"/>
                <a:gd name="T10" fmla="*/ 48 w 99"/>
                <a:gd name="T11" fmla="*/ 48 h 98"/>
                <a:gd name="T12" fmla="*/ 57 w 99"/>
                <a:gd name="T13" fmla="*/ 46 h 98"/>
                <a:gd name="T14" fmla="*/ 63 w 99"/>
                <a:gd name="T15" fmla="*/ 38 h 98"/>
                <a:gd name="T16" fmla="*/ 59 w 99"/>
                <a:gd name="T17" fmla="*/ 30 h 98"/>
                <a:gd name="T18" fmla="*/ 49 w 99"/>
                <a:gd name="T19" fmla="*/ 22 h 98"/>
                <a:gd name="T20" fmla="*/ 49 w 99"/>
                <a:gd name="T21" fmla="*/ 22 h 98"/>
                <a:gd name="T22" fmla="*/ 63 w 99"/>
                <a:gd name="T23" fmla="*/ 23 h 98"/>
                <a:gd name="T24" fmla="*/ 72 w 99"/>
                <a:gd name="T25" fmla="*/ 37 h 98"/>
                <a:gd name="T26" fmla="*/ 66 w 99"/>
                <a:gd name="T27" fmla="*/ 48 h 98"/>
                <a:gd name="T28" fmla="*/ 59 w 99"/>
                <a:gd name="T29" fmla="*/ 51 h 98"/>
                <a:gd name="T30" fmla="*/ 68 w 99"/>
                <a:gd name="T31" fmla="*/ 56 h 98"/>
                <a:gd name="T32" fmla="*/ 71 w 99"/>
                <a:gd name="T33" fmla="*/ 64 h 98"/>
                <a:gd name="T34" fmla="*/ 71 w 99"/>
                <a:gd name="T35" fmla="*/ 68 h 98"/>
                <a:gd name="T36" fmla="*/ 71 w 99"/>
                <a:gd name="T37" fmla="*/ 72 h 98"/>
                <a:gd name="T38" fmla="*/ 72 w 99"/>
                <a:gd name="T39" fmla="*/ 75 h 98"/>
                <a:gd name="T40" fmla="*/ 72 w 99"/>
                <a:gd name="T41" fmla="*/ 76 h 98"/>
                <a:gd name="T42" fmla="*/ 63 w 99"/>
                <a:gd name="T43" fmla="*/ 76 h 98"/>
                <a:gd name="T44" fmla="*/ 63 w 99"/>
                <a:gd name="T45" fmla="*/ 75 h 98"/>
                <a:gd name="T46" fmla="*/ 63 w 99"/>
                <a:gd name="T47" fmla="*/ 75 h 98"/>
                <a:gd name="T48" fmla="*/ 62 w 99"/>
                <a:gd name="T49" fmla="*/ 73 h 98"/>
                <a:gd name="T50" fmla="*/ 62 w 99"/>
                <a:gd name="T51" fmla="*/ 69 h 98"/>
                <a:gd name="T52" fmla="*/ 57 w 99"/>
                <a:gd name="T53" fmla="*/ 56 h 98"/>
                <a:gd name="T54" fmla="*/ 47 w 99"/>
                <a:gd name="T55" fmla="*/ 54 h 98"/>
                <a:gd name="T56" fmla="*/ 39 w 99"/>
                <a:gd name="T57" fmla="*/ 54 h 98"/>
                <a:gd name="T58" fmla="*/ 39 w 99"/>
                <a:gd name="T59" fmla="*/ 76 h 98"/>
                <a:gd name="T60" fmla="*/ 30 w 99"/>
                <a:gd name="T61" fmla="*/ 76 h 98"/>
                <a:gd name="T62" fmla="*/ 30 w 99"/>
                <a:gd name="T63" fmla="*/ 22 h 98"/>
                <a:gd name="T64" fmla="*/ 49 w 99"/>
                <a:gd name="T65" fmla="*/ 22 h 98"/>
                <a:gd name="T66" fmla="*/ 49 w 99"/>
                <a:gd name="T67" fmla="*/ 22 h 98"/>
                <a:gd name="T68" fmla="*/ 20 w 99"/>
                <a:gd name="T69" fmla="*/ 19 h 98"/>
                <a:gd name="T70" fmla="*/ 20 w 99"/>
                <a:gd name="T71" fmla="*/ 19 h 98"/>
                <a:gd name="T72" fmla="*/ 7 w 99"/>
                <a:gd name="T73" fmla="*/ 49 h 98"/>
                <a:gd name="T74" fmla="*/ 20 w 99"/>
                <a:gd name="T75" fmla="*/ 79 h 98"/>
                <a:gd name="T76" fmla="*/ 50 w 99"/>
                <a:gd name="T77" fmla="*/ 92 h 98"/>
                <a:gd name="T78" fmla="*/ 80 w 99"/>
                <a:gd name="T79" fmla="*/ 79 h 98"/>
                <a:gd name="T80" fmla="*/ 92 w 99"/>
                <a:gd name="T81" fmla="*/ 49 h 98"/>
                <a:gd name="T82" fmla="*/ 80 w 99"/>
                <a:gd name="T83" fmla="*/ 19 h 98"/>
                <a:gd name="T84" fmla="*/ 50 w 99"/>
                <a:gd name="T85" fmla="*/ 6 h 98"/>
                <a:gd name="T86" fmla="*/ 20 w 99"/>
                <a:gd name="T87" fmla="*/ 19 h 98"/>
                <a:gd name="T88" fmla="*/ 85 w 99"/>
                <a:gd name="T89" fmla="*/ 84 h 98"/>
                <a:gd name="T90" fmla="*/ 85 w 99"/>
                <a:gd name="T91" fmla="*/ 84 h 98"/>
                <a:gd name="T92" fmla="*/ 50 w 99"/>
                <a:gd name="T93" fmla="*/ 98 h 98"/>
                <a:gd name="T94" fmla="*/ 15 w 99"/>
                <a:gd name="T95" fmla="*/ 84 h 98"/>
                <a:gd name="T96" fmla="*/ 0 w 99"/>
                <a:gd name="T97" fmla="*/ 49 h 98"/>
                <a:gd name="T98" fmla="*/ 15 w 99"/>
                <a:gd name="T99" fmla="*/ 14 h 98"/>
                <a:gd name="T100" fmla="*/ 50 w 99"/>
                <a:gd name="T101" fmla="*/ 0 h 98"/>
                <a:gd name="T102" fmla="*/ 85 w 99"/>
                <a:gd name="T103" fmla="*/ 14 h 98"/>
                <a:gd name="T104" fmla="*/ 99 w 99"/>
                <a:gd name="T105" fmla="*/ 49 h 98"/>
                <a:gd name="T106" fmla="*/ 85 w 99"/>
                <a:gd name="T107" fmla="*/ 8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9" h="98">
                  <a:moveTo>
                    <a:pt x="59" y="30"/>
                  </a:moveTo>
                  <a:lnTo>
                    <a:pt x="59" y="30"/>
                  </a:lnTo>
                  <a:cubicBezTo>
                    <a:pt x="57" y="29"/>
                    <a:pt x="53" y="28"/>
                    <a:pt x="47" y="28"/>
                  </a:cubicBezTo>
                  <a:lnTo>
                    <a:pt x="39" y="28"/>
                  </a:lnTo>
                  <a:lnTo>
                    <a:pt x="39" y="48"/>
                  </a:lnTo>
                  <a:lnTo>
                    <a:pt x="48" y="48"/>
                  </a:lnTo>
                  <a:cubicBezTo>
                    <a:pt x="52" y="48"/>
                    <a:pt x="55" y="47"/>
                    <a:pt x="57" y="46"/>
                  </a:cubicBezTo>
                  <a:cubicBezTo>
                    <a:pt x="61" y="45"/>
                    <a:pt x="63" y="42"/>
                    <a:pt x="63" y="38"/>
                  </a:cubicBezTo>
                  <a:cubicBezTo>
                    <a:pt x="63" y="34"/>
                    <a:pt x="61" y="31"/>
                    <a:pt x="59" y="30"/>
                  </a:cubicBezTo>
                  <a:close/>
                  <a:moveTo>
                    <a:pt x="49" y="22"/>
                  </a:moveTo>
                  <a:lnTo>
                    <a:pt x="49" y="22"/>
                  </a:lnTo>
                  <a:cubicBezTo>
                    <a:pt x="55" y="22"/>
                    <a:pt x="60" y="22"/>
                    <a:pt x="63" y="23"/>
                  </a:cubicBezTo>
                  <a:cubicBezTo>
                    <a:pt x="69" y="26"/>
                    <a:pt x="72" y="30"/>
                    <a:pt x="72" y="37"/>
                  </a:cubicBezTo>
                  <a:cubicBezTo>
                    <a:pt x="72" y="42"/>
                    <a:pt x="70" y="46"/>
                    <a:pt x="66" y="48"/>
                  </a:cubicBezTo>
                  <a:cubicBezTo>
                    <a:pt x="65" y="49"/>
                    <a:pt x="62" y="50"/>
                    <a:pt x="59" y="51"/>
                  </a:cubicBezTo>
                  <a:cubicBezTo>
                    <a:pt x="63" y="51"/>
                    <a:pt x="66" y="53"/>
                    <a:pt x="68" y="56"/>
                  </a:cubicBezTo>
                  <a:cubicBezTo>
                    <a:pt x="70" y="59"/>
                    <a:pt x="71" y="62"/>
                    <a:pt x="71" y="64"/>
                  </a:cubicBezTo>
                  <a:lnTo>
                    <a:pt x="71" y="68"/>
                  </a:lnTo>
                  <a:cubicBezTo>
                    <a:pt x="71" y="69"/>
                    <a:pt x="71" y="71"/>
                    <a:pt x="71" y="72"/>
                  </a:cubicBezTo>
                  <a:cubicBezTo>
                    <a:pt x="71" y="74"/>
                    <a:pt x="71" y="75"/>
                    <a:pt x="72" y="75"/>
                  </a:cubicBezTo>
                  <a:lnTo>
                    <a:pt x="72" y="76"/>
                  </a:lnTo>
                  <a:lnTo>
                    <a:pt x="63" y="76"/>
                  </a:lnTo>
                  <a:cubicBezTo>
                    <a:pt x="63" y="76"/>
                    <a:pt x="63" y="75"/>
                    <a:pt x="63" y="75"/>
                  </a:cubicBezTo>
                  <a:cubicBezTo>
                    <a:pt x="63" y="75"/>
                    <a:pt x="63" y="75"/>
                    <a:pt x="63" y="75"/>
                  </a:cubicBezTo>
                  <a:lnTo>
                    <a:pt x="62" y="73"/>
                  </a:lnTo>
                  <a:lnTo>
                    <a:pt x="62" y="69"/>
                  </a:lnTo>
                  <a:cubicBezTo>
                    <a:pt x="62" y="62"/>
                    <a:pt x="61" y="58"/>
                    <a:pt x="57" y="56"/>
                  </a:cubicBezTo>
                  <a:cubicBezTo>
                    <a:pt x="55" y="55"/>
                    <a:pt x="52" y="54"/>
                    <a:pt x="47" y="54"/>
                  </a:cubicBezTo>
                  <a:lnTo>
                    <a:pt x="39" y="54"/>
                  </a:lnTo>
                  <a:lnTo>
                    <a:pt x="39" y="76"/>
                  </a:lnTo>
                  <a:lnTo>
                    <a:pt x="30" y="76"/>
                  </a:lnTo>
                  <a:lnTo>
                    <a:pt x="30" y="22"/>
                  </a:lnTo>
                  <a:lnTo>
                    <a:pt x="49" y="22"/>
                  </a:lnTo>
                  <a:lnTo>
                    <a:pt x="49" y="22"/>
                  </a:lnTo>
                  <a:close/>
                  <a:moveTo>
                    <a:pt x="20" y="19"/>
                  </a:moveTo>
                  <a:lnTo>
                    <a:pt x="20" y="19"/>
                  </a:lnTo>
                  <a:cubicBezTo>
                    <a:pt x="11" y="27"/>
                    <a:pt x="7" y="37"/>
                    <a:pt x="7" y="49"/>
                  </a:cubicBezTo>
                  <a:cubicBezTo>
                    <a:pt x="7" y="61"/>
                    <a:pt x="11" y="71"/>
                    <a:pt x="20" y="79"/>
                  </a:cubicBezTo>
                  <a:cubicBezTo>
                    <a:pt x="28" y="87"/>
                    <a:pt x="38" y="92"/>
                    <a:pt x="50" y="92"/>
                  </a:cubicBezTo>
                  <a:cubicBezTo>
                    <a:pt x="61" y="92"/>
                    <a:pt x="71" y="87"/>
                    <a:pt x="80" y="79"/>
                  </a:cubicBezTo>
                  <a:cubicBezTo>
                    <a:pt x="88" y="71"/>
                    <a:pt x="92" y="61"/>
                    <a:pt x="92" y="49"/>
                  </a:cubicBezTo>
                  <a:cubicBezTo>
                    <a:pt x="92" y="37"/>
                    <a:pt x="88" y="27"/>
                    <a:pt x="80" y="19"/>
                  </a:cubicBezTo>
                  <a:cubicBezTo>
                    <a:pt x="71" y="10"/>
                    <a:pt x="61" y="6"/>
                    <a:pt x="50" y="6"/>
                  </a:cubicBezTo>
                  <a:cubicBezTo>
                    <a:pt x="38" y="6"/>
                    <a:pt x="28" y="10"/>
                    <a:pt x="20" y="19"/>
                  </a:cubicBezTo>
                  <a:close/>
                  <a:moveTo>
                    <a:pt x="85" y="84"/>
                  </a:moveTo>
                  <a:lnTo>
                    <a:pt x="85" y="84"/>
                  </a:lnTo>
                  <a:cubicBezTo>
                    <a:pt x="75" y="94"/>
                    <a:pt x="63" y="98"/>
                    <a:pt x="50" y="98"/>
                  </a:cubicBezTo>
                  <a:cubicBezTo>
                    <a:pt x="36" y="98"/>
                    <a:pt x="24" y="94"/>
                    <a:pt x="15" y="84"/>
                  </a:cubicBezTo>
                  <a:cubicBezTo>
                    <a:pt x="5" y="74"/>
                    <a:pt x="0" y="63"/>
                    <a:pt x="0" y="49"/>
                  </a:cubicBezTo>
                  <a:cubicBezTo>
                    <a:pt x="0" y="35"/>
                    <a:pt x="5" y="24"/>
                    <a:pt x="15" y="14"/>
                  </a:cubicBezTo>
                  <a:cubicBezTo>
                    <a:pt x="24" y="4"/>
                    <a:pt x="36" y="0"/>
                    <a:pt x="50" y="0"/>
                  </a:cubicBezTo>
                  <a:cubicBezTo>
                    <a:pt x="63" y="0"/>
                    <a:pt x="75" y="4"/>
                    <a:pt x="85" y="14"/>
                  </a:cubicBezTo>
                  <a:cubicBezTo>
                    <a:pt x="94" y="24"/>
                    <a:pt x="99" y="35"/>
                    <a:pt x="99" y="49"/>
                  </a:cubicBezTo>
                  <a:cubicBezTo>
                    <a:pt x="99" y="63"/>
                    <a:pt x="94" y="74"/>
                    <a:pt x="85" y="8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457200" y="8743301"/>
            <a:ext cx="2971800" cy="10772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lang="en-US" sz="700" smtClean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© 2014 Teradata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879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73038" indent="-173038" algn="l" defTabSz="914400" rtl="0" eaLnBrk="1" latinLnBrk="0" hangingPunct="1">
      <a:lnSpc>
        <a:spcPct val="95000"/>
      </a:lnSpc>
      <a:spcBef>
        <a:spcPts val="4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284163" indent="-11112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401638" indent="-11747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512763" indent="-11112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630238" indent="-117475" algn="l" defTabSz="914400" rtl="0" eaLnBrk="1" latinLnBrk="0" hangingPunct="1">
      <a:lnSpc>
        <a:spcPct val="85000"/>
      </a:lnSpc>
      <a:spcBef>
        <a:spcPts val="100"/>
      </a:spcBef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2"/>
            <a:ext cx="2971800" cy="457200"/>
          </a:xfrm>
          <a:prstGeom prst="rect">
            <a:avLst/>
          </a:prstGeom>
        </p:spPr>
        <p:txBody>
          <a:bodyPr lIns="92830" tIns="46415" rIns="92830" bIns="46415"/>
          <a:lstStyle/>
          <a:p>
            <a:fld id="{71741328-A6F7-5844-B378-EC2E3653DB2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684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3015" indent="-173015"/>
            <a:r>
              <a:rPr lang="en-US" dirty="0"/>
              <a:t>Cut through the hype</a:t>
            </a:r>
          </a:p>
          <a:p>
            <a:pPr marL="173015" indent="-173015"/>
            <a:r>
              <a:rPr lang="en-US" dirty="0"/>
              <a:t>Three Big Ideas</a:t>
            </a:r>
          </a:p>
          <a:p>
            <a:pPr marL="173015" indent="-173015"/>
            <a:r>
              <a:rPr lang="en-US" dirty="0"/>
              <a:t>Data Warehouse déjà vu?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When you cut through the hype, most proponents of the Data Lake concept are promoting three big ideas: that you should capture </a:t>
            </a:r>
            <a:r>
              <a:rPr lang="en-US" b="1" i="1" dirty="0"/>
              <a:t>all</a:t>
            </a:r>
            <a:r>
              <a:rPr lang="en-US" dirty="0"/>
              <a:t> data in a centralized, Hadoop-based repository (whatever all means); that you store the data in a raw, un-modelled format; and that doing so will enable you to break down the barriers that still inhibit end-to-end, cross-functional Analytics in too many organisations.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that is a lofty and worthwhile ambition – but at this point in the conversation, many of you could be forgiven a certain sense of déjà vu.  Because improving data accessibility and integration are what many of you thought you were building the Data Warehouse for.  </a:t>
            </a:r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© 2014 Teradata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9124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Modify for Data Lake Reporting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2"/>
            <a:ext cx="2971800" cy="457200"/>
          </a:xfrm>
          <a:prstGeom prst="rect">
            <a:avLst/>
          </a:prstGeom>
        </p:spPr>
        <p:txBody>
          <a:bodyPr lIns="92830" tIns="46415" rIns="92830" bIns="46415"/>
          <a:lstStyle/>
          <a:p>
            <a:pPr>
              <a:defRPr/>
            </a:pPr>
            <a:fld id="{BD21BFD0-EC85-4D17-8243-A4534AE2C8B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951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028" y="8685072"/>
            <a:ext cx="2972421" cy="457357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D21BFD0-EC85-4D17-8243-A4534AE2C8B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128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"/>
              </a:rPr>
              <a:t>Kick-off:</a:t>
            </a:r>
          </a:p>
          <a:p>
            <a:pPr marL="290093" indent="-290093">
              <a:buFont typeface="Arial"/>
              <a:buChar char="•"/>
            </a:pPr>
            <a:r>
              <a:rPr lang="en-US" dirty="0"/>
              <a:t>Team Definition with functional roles and skill profiles</a:t>
            </a:r>
          </a:p>
          <a:p>
            <a:pPr marL="290093" indent="-290093">
              <a:buFont typeface="Arial"/>
              <a:buChar char="•"/>
            </a:pPr>
            <a:r>
              <a:rPr lang="en-US" dirty="0"/>
              <a:t>Expanded Use Case Definition </a:t>
            </a:r>
          </a:p>
          <a:p>
            <a:pPr marL="290093" indent="-290093">
              <a:buFont typeface="Arial"/>
              <a:buChar char="•"/>
            </a:pPr>
            <a:r>
              <a:rPr lang="en-US" dirty="0"/>
              <a:t>Sandbox Architecture Design </a:t>
            </a:r>
          </a:p>
          <a:p>
            <a:pPr marL="290093" indent="-290093">
              <a:buFont typeface="Arial"/>
              <a:buChar char="•"/>
            </a:pPr>
            <a:r>
              <a:rPr lang="en-US" dirty="0"/>
              <a:t>Rent/Build Balance Roadmap</a:t>
            </a:r>
          </a:p>
          <a:p>
            <a:pPr marL="290093" indent="-290093">
              <a:buFont typeface="Arial"/>
              <a:buChar char="•"/>
            </a:pPr>
            <a:endParaRPr lang="en-US" b="1" dirty="0">
              <a:solidFill>
                <a:schemeClr val="tx2">
                  <a:lumMod val="90000"/>
                  <a:lumOff val="10000"/>
                </a:schemeClr>
              </a:solidFill>
              <a:latin typeface="Arial"/>
            </a:endParaRPr>
          </a:p>
          <a:p>
            <a:pPr marL="0" indent="0" defTabSz="928299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"/>
              </a:rPr>
              <a:t>Setup Data Lab:</a:t>
            </a:r>
          </a:p>
          <a:p>
            <a:pPr marL="290093" indent="-290093">
              <a:buFont typeface="Arial"/>
              <a:buChar char="•"/>
            </a:pPr>
            <a:r>
              <a:rPr lang="en-US" dirty="0"/>
              <a:t>Data lab </a:t>
            </a:r>
          </a:p>
          <a:p>
            <a:pPr marL="290093" indent="-290093">
              <a:buFont typeface="Arial"/>
              <a:buChar char="•"/>
            </a:pPr>
            <a:r>
              <a:rPr lang="en-US" dirty="0"/>
              <a:t>Use Case Approach Document</a:t>
            </a:r>
            <a:endParaRPr lang="en-US" b="1" dirty="0">
              <a:solidFill>
                <a:schemeClr val="tx2">
                  <a:lumMod val="90000"/>
                  <a:lumOff val="10000"/>
                </a:schemeClr>
              </a:solidFill>
              <a:latin typeface="Arial"/>
            </a:endParaRPr>
          </a:p>
          <a:p>
            <a:pPr marL="290093" indent="-290093">
              <a:buFont typeface="Arial"/>
              <a:buChar char="•"/>
            </a:pPr>
            <a:endParaRPr lang="en-US" b="1" dirty="0">
              <a:solidFill>
                <a:schemeClr val="tx2">
                  <a:lumMod val="90000"/>
                  <a:lumOff val="10000"/>
                </a:schemeClr>
              </a:solidFill>
              <a:latin typeface="Arial"/>
            </a:endParaRPr>
          </a:p>
          <a:p>
            <a:pPr marL="0" indent="0" defTabSz="928299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r>
              <a:rPr lang="en-US" b="1" dirty="0">
                <a:solidFill>
                  <a:schemeClr val="tx2">
                    <a:lumMod val="90000"/>
                    <a:lumOff val="10000"/>
                  </a:schemeClr>
                </a:solidFill>
                <a:latin typeface="Arial"/>
              </a:rPr>
              <a:t>Execution:</a:t>
            </a:r>
          </a:p>
          <a:p>
            <a:pPr marL="290093" indent="-290093">
              <a:buFont typeface="Arial"/>
              <a:buChar char="•"/>
            </a:pPr>
            <a:r>
              <a:rPr lang="en-US" dirty="0"/>
              <a:t>Dashboard with summarized insights</a:t>
            </a:r>
          </a:p>
          <a:p>
            <a:pPr marL="290093" indent="-290093">
              <a:buFont typeface="Arial"/>
              <a:buChar char="•"/>
            </a:pPr>
            <a:r>
              <a:rPr lang="en-US" dirty="0"/>
              <a:t>Use Case Executive Presentation</a:t>
            </a:r>
            <a:endParaRPr lang="en-US" b="1" dirty="0">
              <a:solidFill>
                <a:schemeClr val="tx2">
                  <a:lumMod val="90000"/>
                  <a:lumOff val="10000"/>
                </a:schemeClr>
              </a:solidFill>
              <a:latin typeface="Arial"/>
            </a:endParaRPr>
          </a:p>
          <a:p>
            <a:pPr marL="0" indent="0">
              <a:buNone/>
            </a:pPr>
            <a:endParaRPr lang="en-US" b="1" dirty="0">
              <a:solidFill>
                <a:schemeClr val="tx2">
                  <a:lumMod val="90000"/>
                  <a:lumOff val="10000"/>
                </a:schemeClr>
              </a:solidFill>
              <a:latin typeface="Arial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2"/>
            <a:ext cx="2971800" cy="457200"/>
          </a:xfrm>
          <a:prstGeom prst="rect">
            <a:avLst/>
          </a:prstGeom>
        </p:spPr>
        <p:txBody>
          <a:bodyPr lIns="92830" tIns="46415" rIns="92830" bIns="46415"/>
          <a:lstStyle/>
          <a:p>
            <a:pPr>
              <a:defRPr/>
            </a:pPr>
            <a:fld id="{BD21BFD0-EC85-4D17-8243-A4534AE2C8B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1360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029" y="8685072"/>
            <a:ext cx="2972421" cy="457357"/>
          </a:xfrm>
          <a:prstGeom prst="rect">
            <a:avLst/>
          </a:prstGeom>
        </p:spPr>
        <p:txBody>
          <a:bodyPr lIns="91428" tIns="45714" rIns="91428" bIns="45714"/>
          <a:lstStyle/>
          <a:p>
            <a:pPr>
              <a:defRPr/>
            </a:pPr>
            <a:fld id="{BD21BFD0-EC85-4D17-8243-A4534AE2C8B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14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2014 Teradata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56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© 2014 Teradata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856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2"/>
            <a:ext cx="2971800" cy="457200"/>
          </a:xfrm>
          <a:prstGeom prst="rect">
            <a:avLst/>
          </a:prstGeom>
        </p:spPr>
        <p:txBody>
          <a:bodyPr lIns="92830" tIns="46415" rIns="92830" bIns="46415"/>
          <a:lstStyle/>
          <a:p>
            <a:fld id="{71741328-A6F7-5844-B378-EC2E3653DB27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684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824B2F-8FD2-944D-B325-9980E9403D20}" type="slidenum">
              <a:rPr lang="en-US">
                <a:solidFill>
                  <a:prstClr val="black"/>
                </a:solidFill>
              </a:rPr>
              <a:pPr>
                <a:defRPr/>
              </a:pPr>
              <a:t>61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824B2F-8FD2-944D-B325-9980E9403D20}" type="slidenum">
              <a:rPr lang="en-US">
                <a:solidFill>
                  <a:prstClr val="black"/>
                </a:solidFill>
              </a:rPr>
              <a:pPr>
                <a:defRPr/>
              </a:pPr>
              <a:t>62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Our methodology</a:t>
            </a:r>
            <a:r>
              <a:rPr lang="en-US" baseline="0" dirty="0" smtClean="0"/>
              <a:t> to delivering value is based on experiment-driven projects where we imagine, illuminate and implement in a short period of time to innovate and realize value.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It is an iterative process as we break down barriers.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Our timeframes are discrete, with a beginning and end. We want to empower your team to continue without us.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also want to provide early releases to validate your investments and ensure long term success.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In the end, our goal is to accelerate your time to value.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Let me walk you through each of our steps in our methodology.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D21BFD0-EC85-4D17-8243-A4534AE2C8B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3090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824B2F-8FD2-944D-B325-9980E9403D20}" type="slidenum">
              <a:rPr lang="en-US">
                <a:solidFill>
                  <a:prstClr val="black"/>
                </a:solidFill>
              </a:rPr>
              <a:pPr>
                <a:defRPr/>
              </a:pPr>
              <a:t>63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824B2F-8FD2-944D-B325-9980E9403D20}" type="slidenum">
              <a:rPr lang="en-US">
                <a:solidFill>
                  <a:prstClr val="black"/>
                </a:solidFill>
              </a:rPr>
              <a:pPr>
                <a:defRPr/>
              </a:pPr>
              <a:t>64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824B2F-8FD2-944D-B325-9980E9403D20}" type="slidenum">
              <a:rPr lang="en-US">
                <a:solidFill>
                  <a:prstClr val="black"/>
                </a:solidFill>
              </a:rPr>
              <a:pPr>
                <a:defRPr/>
              </a:pPr>
              <a:t>66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824B2F-8FD2-944D-B325-9980E9403D20}" type="slidenum">
              <a:rPr lang="en-US">
                <a:solidFill>
                  <a:prstClr val="black"/>
                </a:solidFill>
              </a:rPr>
              <a:pPr>
                <a:defRPr/>
              </a:pPr>
              <a:t>67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5824B2F-8FD2-944D-B325-9980E9403D20}" type="slidenum">
              <a:rPr lang="en-US">
                <a:solidFill>
                  <a:prstClr val="black"/>
                </a:solidFill>
              </a:rPr>
              <a:pPr>
                <a:defRPr/>
              </a:pPr>
              <a:t>68</a:t>
            </a:fld>
            <a:endParaRPr lang="en-US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056" indent="-174056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2"/>
            <a:ext cx="2971800" cy="457200"/>
          </a:xfrm>
          <a:prstGeom prst="rect">
            <a:avLst/>
          </a:prstGeom>
        </p:spPr>
        <p:txBody>
          <a:bodyPr lIns="92830" tIns="46415" rIns="92830" bIns="46415"/>
          <a:lstStyle/>
          <a:p>
            <a:pPr>
              <a:defRPr/>
            </a:pPr>
            <a:fld id="{BD21BFD0-EC85-4D17-8243-A4534AE2C8B7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32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Our</a:t>
            </a:r>
            <a:r>
              <a:rPr lang="en-US" baseline="0" dirty="0" smtClean="0"/>
              <a:t> differentiators - s</a:t>
            </a:r>
            <a:r>
              <a:rPr lang="en-US" dirty="0" smtClean="0"/>
              <a:t>peed, expertise, onshor</a:t>
            </a:r>
            <a:r>
              <a:rPr lang="en-US" baseline="0" dirty="0" smtClean="0"/>
              <a:t>e experience - That’s why leading companies are turning to us to help them drive value.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Our clients span diverse industries and sectors. But ultimately all are trying to generate new insights from big data.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And we are helping them do that… with great results.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For example, [review case examples]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D21BFD0-EC85-4D17-8243-A4534AE2C8B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20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029" y="8685071"/>
            <a:ext cx="2972421" cy="457358"/>
          </a:xfrm>
          <a:prstGeom prst="rect">
            <a:avLst/>
          </a:prstGeom>
        </p:spPr>
        <p:txBody>
          <a:bodyPr lIns="90059" tIns="45030" rIns="90059" bIns="45030"/>
          <a:lstStyle/>
          <a:p>
            <a:pPr>
              <a:defRPr/>
            </a:pPr>
            <a:fld id="{EC6DCDCF-3011-43F5-95CB-D48649744064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170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2"/>
            <a:ext cx="2971800" cy="457200"/>
          </a:xfrm>
          <a:prstGeom prst="rect">
            <a:avLst/>
          </a:prstGeom>
        </p:spPr>
        <p:txBody>
          <a:bodyPr lIns="92830" tIns="46415" rIns="92830" bIns="46415"/>
          <a:lstStyle/>
          <a:p>
            <a:pPr>
              <a:defRPr/>
            </a:pPr>
            <a:fld id="{BD21BFD0-EC85-4D17-8243-A4534AE2C8B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887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READINESS NEEDS TO BE SPEED TO VALUE</a:t>
            </a:r>
          </a:p>
          <a:p>
            <a:r>
              <a:rPr lang="en-US" baseline="0" dirty="0" smtClean="0"/>
              <a:t>REDO SOME IMAGES SO THAT THEY ARE WHOLE IMAGES, NOT JUST SCREENGRABS</a:t>
            </a:r>
          </a:p>
          <a:p>
            <a:r>
              <a:rPr lang="en-US" baseline="0" dirty="0" smtClean="0"/>
              <a:t>TEST THE PRESENTATION ON A BIG SCREEN FOR FINAL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2"/>
            <a:ext cx="2971800" cy="457200"/>
          </a:xfrm>
          <a:prstGeom prst="rect">
            <a:avLst/>
          </a:prstGeom>
        </p:spPr>
        <p:txBody>
          <a:bodyPr lIns="92830" tIns="46415" rIns="92830" bIns="46415"/>
          <a:lstStyle/>
          <a:p>
            <a:pPr>
              <a:defRPr/>
            </a:pPr>
            <a:fld id="{BD21BFD0-EC85-4D17-8243-A4534AE2C8B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30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2"/>
            <a:ext cx="2971800" cy="457200"/>
          </a:xfrm>
          <a:prstGeom prst="rect">
            <a:avLst/>
          </a:prstGeom>
        </p:spPr>
        <p:txBody>
          <a:bodyPr lIns="92830" tIns="46415" rIns="92830" bIns="46415"/>
          <a:lstStyle/>
          <a:p>
            <a:pPr>
              <a:defRPr/>
            </a:pPr>
            <a:fld id="{BD21BFD0-EC85-4D17-8243-A4534AE2C8B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30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928299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2"/>
            <a:ext cx="2971800" cy="457200"/>
          </a:xfrm>
          <a:prstGeom prst="rect">
            <a:avLst/>
          </a:prstGeom>
        </p:spPr>
        <p:txBody>
          <a:bodyPr lIns="92830" tIns="46415" rIns="92830" bIns="46415"/>
          <a:lstStyle/>
          <a:p>
            <a:pPr>
              <a:defRPr/>
            </a:pPr>
            <a:fld id="{BD21BFD0-EC85-4D17-8243-A4534AE2C8B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308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2"/>
            <a:ext cx="2971800" cy="457200"/>
          </a:xfrm>
          <a:prstGeom prst="rect">
            <a:avLst/>
          </a:prstGeom>
        </p:spPr>
        <p:txBody>
          <a:bodyPr lIns="92830" tIns="46415" rIns="92830" bIns="46415"/>
          <a:lstStyle/>
          <a:p>
            <a:pPr>
              <a:defRPr/>
            </a:pPr>
            <a:fld id="{BD21BFD0-EC85-4D17-8243-A4534AE2C8B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030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0" y="2625705"/>
            <a:ext cx="9144000" cy="1606594"/>
          </a:xfrm>
          <a:solidFill>
            <a:schemeClr val="accent1">
              <a:alpha val="90000"/>
            </a:schemeClr>
          </a:solidFill>
        </p:spPr>
        <p:txBody>
          <a:bodyPr lIns="457200" tIns="137160" rIns="457200" bIns="137160" anchor="ctr" anchorCtr="0">
            <a:spAutoFit/>
          </a:bodyPr>
          <a:lstStyle>
            <a:lvl1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tabLst>
                <a:tab pos="457200" algn="l"/>
              </a:tabLst>
              <a:defRPr sz="2400" b="0">
                <a:solidFill>
                  <a:schemeClr val="bg1"/>
                </a:solidFill>
              </a:defRPr>
            </a:lvl1pPr>
            <a:lvl2pPr marL="0" indent="0" algn="ctr">
              <a:lnSpc>
                <a:spcPct val="85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 b="1">
                <a:solidFill>
                  <a:schemeClr val="bg1"/>
                </a:solidFill>
              </a:defRPr>
            </a:lvl2pPr>
            <a:lvl3pPr marL="0" indent="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bg1"/>
                </a:solidFill>
              </a:defRPr>
            </a:lvl3pPr>
            <a:lvl4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4pPr>
            <a:lvl5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5pPr>
            <a:lvl6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6pPr>
            <a:lvl7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7pPr>
            <a:lvl8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8pPr>
            <a:lvl9pPr marL="0" indent="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5673351" y="220686"/>
            <a:ext cx="3332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Century Gothic" pitchFamily="34" charset="0"/>
              </a:rPr>
              <a:t>MAKING BIG DATA COME ALIVE</a:t>
            </a:r>
            <a:endParaRPr lang="en-US" sz="1600" kern="1200" dirty="0">
              <a:solidFill>
                <a:schemeClr val="tx1">
                  <a:lumMod val="60000"/>
                  <a:lumOff val="40000"/>
                </a:schemeClr>
              </a:solidFill>
              <a:latin typeface="Century Gothic" pitchFamily="34" charset="0"/>
            </a:endParaRPr>
          </a:p>
        </p:txBody>
      </p:sp>
      <p:pic>
        <p:nvPicPr>
          <p:cNvPr id="14" name="Picture 13" descr="Think-Big-Logo-PPT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7" t="10828"/>
          <a:stretch/>
        </p:blipFill>
        <p:spPr>
          <a:xfrm>
            <a:off x="0" y="0"/>
            <a:ext cx="2438400" cy="24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504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9BFAC0-77B2-41A4-A280-BA7156C3116B}" type="datetime1">
              <a:rPr lang="en-US" smtClean="0"/>
              <a:t>7/6/2015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06937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0" y="3196340"/>
            <a:ext cx="9144000" cy="465320"/>
          </a:xfrm>
          <a:solidFill>
            <a:schemeClr val="bg1"/>
          </a:solidFill>
        </p:spPr>
        <p:txBody>
          <a:bodyPr lIns="457200" tIns="45720" rIns="457200" bIns="45720" anchor="ctr" anchorCtr="1">
            <a:spAutoFit/>
          </a:bodyPr>
          <a:lstStyle>
            <a:lvl1pPr marL="0" indent="0" algn="ctr">
              <a:lnSpc>
                <a:spcPct val="110000"/>
              </a:lnSpc>
              <a:spcBef>
                <a:spcPts val="200"/>
              </a:spcBef>
              <a:spcAft>
                <a:spcPts val="200"/>
              </a:spcAft>
              <a:buFontTx/>
              <a:buNone/>
              <a:defRPr sz="2400">
                <a:solidFill>
                  <a:schemeClr val="accent1"/>
                </a:solidFill>
              </a:defRPr>
            </a:lvl1pPr>
            <a:lvl2pPr marL="342900" indent="-342900" algn="ctr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800">
                <a:solidFill>
                  <a:schemeClr val="accent1"/>
                </a:solidFill>
              </a:defRPr>
            </a:lvl2pPr>
            <a:lvl3pPr marL="285750" indent="-285750" algn="ctr">
              <a:lnSpc>
                <a:spcPct val="85000"/>
              </a:lnSpc>
              <a:spcBef>
                <a:spcPts val="6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1">
                <a:solidFill>
                  <a:schemeClr val="accent1"/>
                </a:solidFill>
              </a:defRPr>
            </a:lvl3pPr>
            <a:lvl4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4pPr>
            <a:lvl5pPr marL="342900" indent="-342900" algn="ctr">
              <a:lnSpc>
                <a:spcPct val="85000"/>
              </a:lnSpc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​"/>
              <a:defRPr sz="14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53418" y="6556248"/>
            <a:ext cx="133050" cy="1308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850" smtClean="0">
                <a:solidFill>
                  <a:schemeClr val="bg2"/>
                </a:solidFill>
              </a:rPr>
              <a:pPr algn="r"/>
              <a:t>‹#›</a:t>
            </a:fld>
            <a:endParaRPr lang="en-US" sz="85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10653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77464" y="6575539"/>
            <a:ext cx="109004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700" smtClean="0">
                <a:solidFill>
                  <a:schemeClr val="bg2">
                    <a:lumMod val="75000"/>
                  </a:schemeClr>
                </a:solidFill>
              </a:rPr>
              <a:pPr algn="r"/>
              <a:t>‹#›</a:t>
            </a:fld>
            <a:endParaRPr lang="en-US" sz="7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53418" y="6557507"/>
            <a:ext cx="133050" cy="130805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850" smtClean="0">
                <a:solidFill>
                  <a:schemeClr val="bg2">
                    <a:lumMod val="50000"/>
                  </a:schemeClr>
                </a:solidFill>
              </a:rPr>
              <a:pPr algn="r"/>
              <a:t>‹#›</a:t>
            </a:fld>
            <a:endParaRPr lang="en-US" sz="85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 descr="Think-Big-Logo-Bi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434" y="2345905"/>
            <a:ext cx="2590800" cy="255452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50BC188-ACF8-4EC7-9558-134A69FE3AE2}" type="datetime1">
              <a:rPr lang="en-US" smtClean="0"/>
              <a:t>7/6/2015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67934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2469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7934"/>
            <a:ext cx="8229600" cy="886968"/>
          </a:xfrm>
        </p:spPr>
        <p:txBody>
          <a:bodyPr anchor="t"/>
          <a:lstStyle>
            <a:lvl1pPr>
              <a:spcAft>
                <a:spcPts val="0"/>
              </a:spcAft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1481334"/>
            <a:ext cx="8229600" cy="46607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403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057400"/>
            <a:ext cx="8382000" cy="173226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EC881D"/>
              </a:buClr>
              <a:buFont typeface="Arial" pitchFamily="34" charset="0"/>
              <a:buChar char="•"/>
              <a:defRPr>
                <a:solidFill>
                  <a:srgbClr val="4D353B"/>
                </a:solidFill>
              </a:defRPr>
            </a:lvl1pPr>
            <a:lvl2pPr marL="742950" indent="-285750">
              <a:buClr>
                <a:srgbClr val="EC881D"/>
              </a:buClr>
              <a:buFont typeface="Arial" pitchFamily="34" charset="0"/>
              <a:buChar char="−"/>
              <a:defRPr>
                <a:solidFill>
                  <a:srgbClr val="4D353B"/>
                </a:solidFill>
              </a:defRPr>
            </a:lvl2pPr>
            <a:lvl3pPr marL="1143000" indent="-228600">
              <a:buClr>
                <a:srgbClr val="EC881D"/>
              </a:buClr>
              <a:buFont typeface="Arial" pitchFamily="34" charset="0"/>
              <a:buChar char="•"/>
              <a:defRPr>
                <a:solidFill>
                  <a:srgbClr val="4D353B"/>
                </a:solidFill>
              </a:defRPr>
            </a:lvl3pPr>
            <a:lvl4pPr marL="1600200" indent="-228600">
              <a:buClr>
                <a:srgbClr val="EC881D"/>
              </a:buClr>
              <a:buFont typeface="Arial" pitchFamily="34" charset="0"/>
              <a:buChar char="•"/>
              <a:defRPr>
                <a:solidFill>
                  <a:srgbClr val="4D353B"/>
                </a:solidFill>
              </a:defRPr>
            </a:lvl4pPr>
            <a:lvl5pPr marL="2057400" indent="-228600">
              <a:buClr>
                <a:srgbClr val="EC881D"/>
              </a:buClr>
              <a:buFont typeface="Arial" pitchFamily="34" charset="0"/>
              <a:buChar char="•"/>
              <a:defRPr>
                <a:solidFill>
                  <a:srgbClr val="4D353B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5013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057400"/>
            <a:ext cx="8382000" cy="173226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EC881D"/>
              </a:buClr>
              <a:buFont typeface="Arial" pitchFamily="34" charset="0"/>
              <a:buChar char="•"/>
              <a:defRPr>
                <a:solidFill>
                  <a:srgbClr val="4D353B"/>
                </a:solidFill>
              </a:defRPr>
            </a:lvl1pPr>
            <a:lvl2pPr marL="742950" indent="-285750">
              <a:buClr>
                <a:srgbClr val="EC881D"/>
              </a:buClr>
              <a:buFont typeface="Arial" pitchFamily="34" charset="0"/>
              <a:buChar char="−"/>
              <a:defRPr>
                <a:solidFill>
                  <a:srgbClr val="4D353B"/>
                </a:solidFill>
              </a:defRPr>
            </a:lvl2pPr>
            <a:lvl3pPr marL="1143000" indent="-228600">
              <a:buClr>
                <a:srgbClr val="EC881D"/>
              </a:buClr>
              <a:buFont typeface="Arial" pitchFamily="34" charset="0"/>
              <a:buChar char="•"/>
              <a:defRPr>
                <a:solidFill>
                  <a:srgbClr val="4D353B"/>
                </a:solidFill>
              </a:defRPr>
            </a:lvl3pPr>
            <a:lvl4pPr marL="1600200" indent="-228600">
              <a:buClr>
                <a:srgbClr val="EC881D"/>
              </a:buClr>
              <a:buFont typeface="Arial" pitchFamily="34" charset="0"/>
              <a:buChar char="•"/>
              <a:defRPr>
                <a:solidFill>
                  <a:srgbClr val="4D353B"/>
                </a:solidFill>
              </a:defRPr>
            </a:lvl4pPr>
            <a:lvl5pPr marL="2057400" indent="-228600">
              <a:buClr>
                <a:srgbClr val="EC881D"/>
              </a:buClr>
              <a:buFont typeface="Arial" pitchFamily="34" charset="0"/>
              <a:buChar char="•"/>
              <a:defRPr>
                <a:solidFill>
                  <a:srgbClr val="4D353B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0619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2057400"/>
            <a:ext cx="8382000" cy="1732269"/>
          </a:xfrm>
          <a:prstGeom prst="rect">
            <a:avLst/>
          </a:prstGeom>
        </p:spPr>
        <p:txBody>
          <a:bodyPr/>
          <a:lstStyle>
            <a:lvl1pPr marL="285750" indent="-285750">
              <a:buClr>
                <a:srgbClr val="EC881D"/>
              </a:buClr>
              <a:buFont typeface="Arial" pitchFamily="34" charset="0"/>
              <a:buChar char="•"/>
              <a:defRPr>
                <a:solidFill>
                  <a:srgbClr val="4D353B"/>
                </a:solidFill>
              </a:defRPr>
            </a:lvl1pPr>
            <a:lvl2pPr marL="742950" indent="-285750">
              <a:buClr>
                <a:srgbClr val="EC881D"/>
              </a:buClr>
              <a:buFont typeface="Arial" pitchFamily="34" charset="0"/>
              <a:buChar char="−"/>
              <a:defRPr>
                <a:solidFill>
                  <a:srgbClr val="4D353B"/>
                </a:solidFill>
              </a:defRPr>
            </a:lvl2pPr>
            <a:lvl3pPr marL="1143000" indent="-228600">
              <a:buClr>
                <a:srgbClr val="EC881D"/>
              </a:buClr>
              <a:buFont typeface="Arial" pitchFamily="34" charset="0"/>
              <a:buChar char="•"/>
              <a:defRPr>
                <a:solidFill>
                  <a:srgbClr val="4D353B"/>
                </a:solidFill>
              </a:defRPr>
            </a:lvl3pPr>
            <a:lvl4pPr marL="1600200" indent="-228600">
              <a:buClr>
                <a:srgbClr val="EC881D"/>
              </a:buClr>
              <a:buFont typeface="Arial" pitchFamily="34" charset="0"/>
              <a:buChar char="•"/>
              <a:defRPr>
                <a:solidFill>
                  <a:srgbClr val="4D353B"/>
                </a:solidFill>
              </a:defRPr>
            </a:lvl4pPr>
            <a:lvl5pPr marL="2057400" indent="-228600">
              <a:buClr>
                <a:srgbClr val="EC881D"/>
              </a:buClr>
              <a:buFont typeface="Arial" pitchFamily="34" charset="0"/>
              <a:buChar char="•"/>
              <a:defRPr>
                <a:solidFill>
                  <a:srgbClr val="4D353B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6900063" y="6570995"/>
            <a:ext cx="2133600" cy="16827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59415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2057400"/>
            <a:ext cx="4038600" cy="1734577"/>
          </a:xfrm>
          <a:prstGeom prst="rect">
            <a:avLst/>
          </a:prstGeom>
        </p:spPr>
        <p:txBody>
          <a:bodyPr>
            <a:spAutoFit/>
          </a:bodyPr>
          <a:lstStyle>
            <a:lvl1pPr marL="285750" indent="-285750">
              <a:buClr>
                <a:schemeClr val="accent1"/>
              </a:buClr>
              <a:defRPr lang="en-US" sz="2000" b="0" i="0" kern="1200" dirty="0" smtClean="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1pPr>
            <a:lvl2pPr marL="625475" indent="-168275">
              <a:buClr>
                <a:schemeClr val="accent1"/>
              </a:buClr>
              <a:defRPr lang="en-US" sz="1800" b="0" i="0" kern="1200" dirty="0" smtClean="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rgbClr val="EC881D"/>
              </a:buClr>
              <a:buSzPct val="85000"/>
              <a:buFont typeface="Arial" pitchFamily="34" charset="0"/>
              <a:buChar char="•"/>
              <a:defRPr lang="en-US" sz="1800" b="0" i="0" kern="1200" dirty="0" smtClean="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rgbClr val="EC881D"/>
              </a:buClr>
              <a:buSzPct val="85000"/>
              <a:buFont typeface="Arial" pitchFamily="34" charset="0"/>
              <a:buChar char="•"/>
              <a:defRPr lang="en-US" sz="1800" b="0" i="0" kern="1200" dirty="0" smtClean="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rgbClr val="EC881D"/>
              </a:buClr>
              <a:buSzPct val="85000"/>
              <a:buFont typeface="Arial" pitchFamily="34" charset="0"/>
              <a:buChar char="•"/>
              <a:defRPr lang="en-US" sz="1800" b="0" i="0" kern="1200" dirty="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85750" lvl="0" indent="-28575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Clr>
                <a:srgbClr val="EC881D"/>
              </a:buClr>
              <a:buSzPct val="110000"/>
              <a:buFont typeface="Arial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742950" lvl="1" indent="-28575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rgbClr val="EC881D"/>
              </a:buClr>
              <a:buSzPct val="100000"/>
              <a:buFont typeface="Arial" pitchFamily="34" charset="0"/>
              <a:buChar char="−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4400" y="2057400"/>
            <a:ext cx="4038600" cy="1734577"/>
          </a:xfrm>
          <a:prstGeom prst="rect">
            <a:avLst/>
          </a:prstGeom>
        </p:spPr>
        <p:txBody>
          <a:bodyPr>
            <a:spAutoFit/>
          </a:bodyPr>
          <a:lstStyle>
            <a:lvl1pPr marL="285750" indent="-285750">
              <a:buClr>
                <a:schemeClr val="accent1"/>
              </a:buClr>
              <a:defRPr lang="en-US" sz="2000" b="0" i="0" kern="1200" dirty="0" smtClean="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1pPr>
            <a:lvl2pPr marL="625475" indent="-168275">
              <a:buClr>
                <a:schemeClr val="accent1"/>
              </a:buClr>
              <a:defRPr lang="en-US" sz="1800" b="0" i="0" kern="1200" dirty="0" smtClean="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rgbClr val="EC881D"/>
              </a:buClr>
              <a:buSzPct val="85000"/>
              <a:buFont typeface="Arial" pitchFamily="34" charset="0"/>
              <a:buChar char="•"/>
              <a:defRPr lang="en-US" sz="1800" b="0" i="0" kern="1200" dirty="0" smtClean="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rgbClr val="EC881D"/>
              </a:buClr>
              <a:buSzPct val="85000"/>
              <a:buFont typeface="Arial" pitchFamily="34" charset="0"/>
              <a:buChar char="•"/>
              <a:defRPr lang="en-US" sz="1800" b="0" i="0" kern="1200" dirty="0" smtClean="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rgbClr val="EC881D"/>
              </a:buClr>
              <a:buSzPct val="85000"/>
              <a:buFont typeface="Arial" pitchFamily="34" charset="0"/>
              <a:buChar char="•"/>
              <a:defRPr lang="en-US" sz="1800" b="0" i="0" kern="1200" dirty="0">
                <a:solidFill>
                  <a:srgbClr val="4D353B"/>
                </a:solidFill>
                <a:latin typeface="Arial"/>
                <a:ea typeface="+mn-ea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85750" lvl="0" indent="-28575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800"/>
              </a:spcAft>
              <a:buClr>
                <a:srgbClr val="EC881D"/>
              </a:buClr>
              <a:buSzPct val="110000"/>
              <a:buFont typeface="Arial" pitchFamily="34" charset="0"/>
              <a:buChar char="•"/>
            </a:pPr>
            <a:r>
              <a:rPr lang="en-US" dirty="0" smtClean="0"/>
              <a:t>Click to edit Master text styles</a:t>
            </a:r>
          </a:p>
          <a:p>
            <a:pPr marL="742950" lvl="1" indent="-285750" algn="l" defTabSz="4572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500"/>
              </a:spcAft>
              <a:buClr>
                <a:srgbClr val="EC881D"/>
              </a:buClr>
              <a:buSzPct val="100000"/>
              <a:buFont typeface="Arial" pitchFamily="34" charset="0"/>
              <a:buChar char="−"/>
            </a:pPr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3656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Content Sl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74663" y="425241"/>
            <a:ext cx="8099425" cy="36241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74662" y="814811"/>
            <a:ext cx="8104893" cy="42272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6350" indent="-6350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lang="en-US" sz="1600" b="0" i="0" kern="1200" dirty="0" smtClean="0">
                <a:solidFill>
                  <a:srgbClr val="6C6C6C"/>
                </a:solidFill>
                <a:latin typeface="Arial" pitchFamily="34" charset="0"/>
                <a:ea typeface="+mn-ea"/>
                <a:cs typeface="+mn-cs"/>
              </a:defRPr>
            </a:lvl1pPr>
            <a:lvl2pPr>
              <a:buNone/>
              <a:defRPr lang="en-US" sz="1600" kern="1200" dirty="0" smtClean="0">
                <a:solidFill>
                  <a:schemeClr val="accent1"/>
                </a:solidFill>
                <a:latin typeface="Arial" pitchFamily="34" charset="0"/>
                <a:ea typeface="+mn-ea"/>
                <a:cs typeface="+mn-cs"/>
              </a:defRPr>
            </a:lvl2pPr>
            <a:lvl3pPr>
              <a:buNone/>
              <a:defRPr lang="en-US" sz="1600" kern="1200" dirty="0" smtClean="0">
                <a:solidFill>
                  <a:schemeClr val="accent1"/>
                </a:solidFill>
                <a:latin typeface="Arial" pitchFamily="34" charset="0"/>
                <a:ea typeface="+mn-ea"/>
                <a:cs typeface="+mn-cs"/>
              </a:defRPr>
            </a:lvl3pPr>
            <a:lvl4pPr>
              <a:buNone/>
              <a:defRPr lang="en-US" sz="1600" kern="1200" dirty="0" smtClean="0">
                <a:solidFill>
                  <a:schemeClr val="accent1"/>
                </a:solidFill>
                <a:latin typeface="Arial" pitchFamily="34" charset="0"/>
                <a:ea typeface="+mn-ea"/>
                <a:cs typeface="+mn-cs"/>
              </a:defRPr>
            </a:lvl4pPr>
            <a:lvl5pPr>
              <a:buNone/>
              <a:defRPr lang="en-US" sz="1600" kern="1200" dirty="0" smtClean="0">
                <a:solidFill>
                  <a:schemeClr val="accent1"/>
                </a:solidFill>
                <a:latin typeface="Arial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Subtitle Goes Here (2 lines Max!)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469900" y="1460500"/>
            <a:ext cx="8115300" cy="4699000"/>
          </a:xfrm>
        </p:spPr>
        <p:txBody>
          <a:bodyPr/>
          <a:lstStyle>
            <a:lvl5pPr marL="863600" indent="-11430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2446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Table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4800600" y="0"/>
            <a:ext cx="4343400" cy="6857999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44457" y="2283492"/>
            <a:ext cx="3886200" cy="3687307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515938" indent="-230188">
              <a:defRPr sz="1600">
                <a:solidFill>
                  <a:schemeClr val="tx1"/>
                </a:solidFill>
              </a:defRPr>
            </a:lvl2pPr>
            <a:lvl3pPr marL="742950" indent="-227013">
              <a:defRPr sz="14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44457" y="1303181"/>
            <a:ext cx="3886200" cy="710689"/>
          </a:xfrm>
          <a:prstGeom prst="rect">
            <a:avLst/>
          </a:prstGeo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 smtClean="0"/>
              <a:t>Click To Edit Master </a:t>
            </a:r>
            <a:br>
              <a:rPr lang="en-US" dirty="0" smtClean="0"/>
            </a:br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53976" y="6572249"/>
            <a:ext cx="304800" cy="1238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3187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Cover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3962400"/>
            <a:ext cx="9144000" cy="2895600"/>
          </a:xfrm>
          <a:prstGeom prst="rect">
            <a:avLst/>
          </a:prstGeom>
          <a:gradFill flip="none" rotWithShape="1">
            <a:gsLst>
              <a:gs pos="0">
                <a:schemeClr val="accent2">
                  <a:tint val="50000"/>
                  <a:satMod val="300000"/>
                </a:schemeClr>
              </a:gs>
              <a:gs pos="10000">
                <a:schemeClr val="accent2">
                  <a:tint val="37000"/>
                  <a:satMod val="300000"/>
                </a:schemeClr>
              </a:gs>
              <a:gs pos="37000">
                <a:schemeClr val="bg1"/>
              </a:gs>
            </a:gsLst>
            <a:lin ang="540000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00" y="878986"/>
            <a:ext cx="3521021" cy="34644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2971800" y="5212377"/>
            <a:ext cx="6019800" cy="569387"/>
          </a:xfrm>
          <a:noFill/>
        </p:spPr>
        <p:txBody>
          <a:bodyPr wrap="square" lIns="91440" bIns="91440" anchor="ctr" anchorCtr="0">
            <a:sp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 b="0" i="0" cap="none">
                <a:solidFill>
                  <a:schemeClr val="tx1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18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638800" y="2971800"/>
            <a:ext cx="3352800" cy="707886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itchFamily="23" charset="2"/>
              <a:buNone/>
              <a:defRPr sz="2000" b="1" i="0">
                <a:solidFill>
                  <a:srgbClr val="EC881D"/>
                </a:solidFill>
                <a:effectLst/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226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57200" y="231648"/>
            <a:ext cx="8229600" cy="931429"/>
          </a:xfrm>
          <a:prstGeom prst="rect">
            <a:avLst/>
          </a:prstGeo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621537"/>
            <a:ext cx="8229600" cy="4458711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515938" indent="-230188">
              <a:defRPr sz="1600">
                <a:solidFill>
                  <a:schemeClr val="tx1"/>
                </a:solidFill>
              </a:defRPr>
            </a:lvl2pPr>
            <a:lvl3pPr marL="687388" indent="-171450">
              <a:defRPr sz="14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© 2014 Teradata</a:t>
            </a:r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3297994" y="6473952"/>
            <a:ext cx="2548012" cy="141581"/>
          </a:xfrm>
        </p:spPr>
        <p:txBody>
          <a:bodyPr wrap="square">
            <a:noAutofit/>
          </a:bodyPr>
          <a:lstStyle>
            <a:lvl1pPr marL="0" indent="0" algn="ctr" defTabSz="914400" rtl="0" eaLnBrk="1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US" sz="7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buFontTx/>
              <a:buNone/>
              <a:defRPr sz="1600">
                <a:solidFill>
                  <a:schemeClr val="accent2"/>
                </a:solidFill>
              </a:defRPr>
            </a:lvl2pPr>
            <a:lvl3pPr>
              <a:buFontTx/>
              <a:buNone/>
              <a:defRPr sz="1600">
                <a:solidFill>
                  <a:schemeClr val="accent2"/>
                </a:solidFill>
              </a:defRPr>
            </a:lvl3pPr>
            <a:lvl4pPr>
              <a:buFontTx/>
              <a:buNone/>
              <a:defRPr sz="1600">
                <a:solidFill>
                  <a:schemeClr val="accent2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 dirty="0" smtClean="0"/>
              <a:t>#Insert Hashtag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9967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5557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48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80160"/>
            <a:ext cx="8229600" cy="4326434"/>
          </a:xfrm>
        </p:spPr>
        <p:txBody>
          <a:bodyPr>
            <a:noAutofit/>
          </a:bodyPr>
          <a:lstStyle>
            <a:lvl1pPr>
              <a:defRPr sz="1800">
                <a:solidFill>
                  <a:schemeClr val="tx1"/>
                </a:solidFill>
              </a:defRPr>
            </a:lvl1pPr>
            <a:lvl2pPr marL="515938" indent="-230188">
              <a:defRPr sz="1600">
                <a:solidFill>
                  <a:schemeClr val="tx1"/>
                </a:solidFill>
              </a:defRPr>
            </a:lvl2pPr>
            <a:lvl3pPr marL="742950" indent="-227013">
              <a:defRPr sz="14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58264" y="171450"/>
            <a:ext cx="7104888" cy="701731"/>
          </a:xfrm>
          <a:prstGeom prst="rect">
            <a:avLst/>
          </a:prstGeo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49BB4B2-345F-4750-B97A-04011B7294E2}" type="datetime1">
              <a:rPr lang="en-US" smtClean="0"/>
              <a:t>7/6/2015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257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800600" y="1280160"/>
            <a:ext cx="3886200" cy="4333421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80160"/>
            <a:ext cx="3886200" cy="4334116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58264" y="171450"/>
            <a:ext cx="7099244" cy="701731"/>
          </a:xfrm>
          <a:prstGeom prst="rect">
            <a:avLst/>
          </a:prstGeo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065230CE-C69E-4F7F-B073-63320B5F31BC}" type="datetime1">
              <a:rPr lang="en-US" smtClean="0"/>
              <a:t>7/6/2015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1961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7"/>
          </p:nvPr>
        </p:nvSpPr>
        <p:spPr>
          <a:xfrm>
            <a:off x="4800600" y="1280160"/>
            <a:ext cx="3886200" cy="4308999"/>
          </a:xfrm>
        </p:spPr>
        <p:txBody>
          <a:bodyPr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80160"/>
            <a:ext cx="3886200" cy="4308998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58264" y="171450"/>
            <a:ext cx="7099244" cy="701731"/>
          </a:xfrm>
          <a:prstGeom prst="rect">
            <a:avLst/>
          </a:prstGeo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B31AFE0C-F61A-4F33-82C6-1C11EF394065}" type="datetime1">
              <a:rPr lang="en-US" smtClean="0"/>
              <a:t>7/6/2015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92461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80160"/>
            <a:ext cx="2438400" cy="4316278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1"/>
          </p:nvPr>
        </p:nvSpPr>
        <p:spPr bwMode="gray">
          <a:xfrm>
            <a:off x="3352800" y="1280160"/>
            <a:ext cx="2438400" cy="4316278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 bwMode="gray">
          <a:xfrm>
            <a:off x="6248400" y="1280160"/>
            <a:ext cx="2438400" cy="4316278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58264" y="171450"/>
            <a:ext cx="7099244" cy="701731"/>
          </a:xfrm>
          <a:prstGeom prst="rect">
            <a:avLst/>
          </a:prstGeo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2759166-541F-4B5E-A203-8676E859B9B2}" type="datetime1">
              <a:rPr lang="en-US" smtClean="0"/>
              <a:t>7/6/2015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8002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Left Weigh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258796" y="1280160"/>
            <a:ext cx="2438400" cy="4366840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280160"/>
            <a:ext cx="5334000" cy="4356978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58264" y="171450"/>
            <a:ext cx="7099244" cy="701731"/>
          </a:xfrm>
          <a:prstGeom prst="rect">
            <a:avLst/>
          </a:prstGeo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C4B2F52-CC4C-4619-B261-7F2DE891CE0A}" type="datetime1">
              <a:rPr lang="en-US" smtClean="0"/>
              <a:t>7/6/2015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419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Right Weigh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457200" y="1280160"/>
            <a:ext cx="2438400" cy="4366840"/>
          </a:xfrm>
        </p:spPr>
        <p:txBody>
          <a:bodyPr/>
          <a:lstStyle/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2"/>
          </p:nvPr>
        </p:nvSpPr>
        <p:spPr bwMode="gray">
          <a:xfrm>
            <a:off x="3352800" y="1280160"/>
            <a:ext cx="5334000" cy="4350945"/>
          </a:xfrm>
        </p:spPr>
        <p:txBody>
          <a:bodyPr>
            <a:noAutofit/>
          </a:bodyPr>
          <a:lstStyle>
            <a:lvl1pPr>
              <a:defRPr sz="1800"/>
            </a:lvl1pPr>
            <a:lvl2pPr marL="515938" indent="-230188">
              <a:defRPr sz="1600"/>
            </a:lvl2pPr>
            <a:lvl3pPr marL="742950" indent="-227013">
              <a:defRPr sz="14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58264" y="171450"/>
            <a:ext cx="7099244" cy="701731"/>
          </a:xfrm>
          <a:prstGeom prst="rect">
            <a:avLst/>
          </a:prstGeo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C27915B6-BC2F-4D6C-9C2F-5BF3CAA2FE18}" type="datetime1">
              <a:rPr lang="en-US" smtClean="0"/>
              <a:t>7/6/2015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705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6"/>
          <p:cNvSpPr>
            <a:spLocks noGrp="1"/>
          </p:cNvSpPr>
          <p:nvPr>
            <p:ph type="title" hasCustomPrompt="1"/>
          </p:nvPr>
        </p:nvSpPr>
        <p:spPr bwMode="gray">
          <a:xfrm>
            <a:off x="458265" y="171450"/>
            <a:ext cx="7099244" cy="701731"/>
          </a:xfrm>
          <a:prstGeom prst="rect">
            <a:avLst/>
          </a:prstGeom>
        </p:spPr>
        <p:txBody>
          <a:bodyPr anchor="b" anchorCtr="0"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245C80F-722D-4A7E-8838-A475A9A09002}" type="datetime1">
              <a:rPr lang="en-US" smtClean="0"/>
              <a:t>7/6/2015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525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art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25374"/>
            <a:ext cx="9143391" cy="93262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0160"/>
            <a:ext cx="8229600" cy="433411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styles: Standard bullet</a:t>
            </a:r>
          </a:p>
          <a:p>
            <a:pPr lvl="1"/>
            <a:r>
              <a:rPr lang="en-US" dirty="0" smtClean="0"/>
              <a:t>Second level: Sub bullet</a:t>
            </a:r>
          </a:p>
          <a:p>
            <a:pPr lvl="2"/>
            <a:r>
              <a:rPr lang="en-US" dirty="0" smtClean="0"/>
              <a:t>Third level: Tertiary bullet</a:t>
            </a:r>
          </a:p>
          <a:p>
            <a:pPr lvl="3"/>
            <a:r>
              <a:rPr lang="en-US" dirty="0" smtClean="0"/>
              <a:t>Fourth level: Body copy</a:t>
            </a:r>
          </a:p>
          <a:p>
            <a:pPr lvl="4"/>
            <a:r>
              <a:rPr lang="en-US" dirty="0" smtClean="0"/>
              <a:t>Fifth level: Main Heading</a:t>
            </a:r>
          </a:p>
          <a:p>
            <a:pPr lvl="5"/>
            <a:r>
              <a:rPr lang="en-US" dirty="0" smtClean="0"/>
              <a:t>Sixth level: Subheading</a:t>
            </a:r>
          </a:p>
          <a:p>
            <a:pPr lvl="6"/>
            <a:r>
              <a:rPr lang="en-US" dirty="0" smtClean="0"/>
              <a:t>Seventh level: Tertiary heading</a:t>
            </a:r>
          </a:p>
          <a:p>
            <a:pPr lvl="7"/>
            <a:r>
              <a:rPr lang="en-US" dirty="0" smtClean="0"/>
              <a:t>Eighth level: Numbered lists</a:t>
            </a:r>
          </a:p>
          <a:p>
            <a:pPr lvl="8"/>
            <a:r>
              <a:rPr lang="en-US" dirty="0" smtClean="0"/>
              <a:t>Ninth level: Source</a:t>
            </a:r>
          </a:p>
        </p:txBody>
      </p:sp>
      <p:grpSp>
        <p:nvGrpSpPr>
          <p:cNvPr id="21" name="Group 20" hidden="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grpSp>
          <p:nvGrpSpPr>
            <p:cNvPr id="7" name="Group 6"/>
            <p:cNvGrpSpPr/>
            <p:nvPr userDrawn="1"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sp>
            <p:nvSpPr>
              <p:cNvPr id="8" name="Rectangle 7"/>
              <p:cNvSpPr>
                <a:spLocks noChangeAspect="1"/>
              </p:cNvSpPr>
              <p:nvPr/>
            </p:nvSpPr>
            <p:spPr>
              <a:xfrm>
                <a:off x="0" y="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/>
              <p:cNvSpPr>
                <a:spLocks noChangeAspect="1"/>
              </p:cNvSpPr>
              <p:nvPr/>
            </p:nvSpPr>
            <p:spPr>
              <a:xfrm>
                <a:off x="8686800" y="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/>
              <p:cNvSpPr>
                <a:spLocks noChangeAspect="1"/>
              </p:cNvSpPr>
              <p:nvPr/>
            </p:nvSpPr>
            <p:spPr>
              <a:xfrm>
                <a:off x="0" y="640080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/>
              <p:cNvSpPr>
                <a:spLocks noChangeAspect="1"/>
              </p:cNvSpPr>
              <p:nvPr/>
            </p:nvSpPr>
            <p:spPr>
              <a:xfrm>
                <a:off x="8686800" y="6400800"/>
                <a:ext cx="457200" cy="457200"/>
              </a:xfrm>
              <a:prstGeom prst="rect">
                <a:avLst/>
              </a:prstGeom>
              <a:solidFill>
                <a:srgbClr val="FF00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>
                <a:off x="457200" y="0"/>
                <a:ext cx="0" cy="685800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8686800" y="0"/>
                <a:ext cx="0" cy="685800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0" y="457200"/>
                <a:ext cx="9144000" cy="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0" y="6400800"/>
                <a:ext cx="9144000" cy="0"/>
              </a:xfrm>
              <a:prstGeom prst="line">
                <a:avLst/>
              </a:prstGeom>
              <a:ln>
                <a:solidFill>
                  <a:srgbClr val="FF006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Connector 18"/>
            <p:cNvCxnSpPr/>
            <p:nvPr userDrawn="1"/>
          </p:nvCxnSpPr>
          <p:spPr>
            <a:xfrm>
              <a:off x="457200" y="1802847"/>
              <a:ext cx="8229600" cy="0"/>
            </a:xfrm>
            <a:prstGeom prst="line">
              <a:avLst/>
            </a:prstGeom>
            <a:ln>
              <a:solidFill>
                <a:srgbClr val="FF0066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153418" y="6557507"/>
            <a:ext cx="133050" cy="1308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0C8E8817-043E-4BA1-A90E-6FB9FA409362}" type="slidenum">
              <a:rPr lang="en-US" sz="850" smtClean="0">
                <a:solidFill>
                  <a:schemeClr val="bg2">
                    <a:lumMod val="50000"/>
                  </a:schemeClr>
                </a:solidFill>
              </a:rPr>
              <a:pPr algn="r"/>
              <a:t>‹#›</a:t>
            </a:fld>
            <a:endParaRPr lang="en-US" sz="85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Title Placeholder 1"/>
          <p:cNvSpPr>
            <a:spLocks noGrp="1"/>
          </p:cNvSpPr>
          <p:nvPr>
            <p:ph type="title"/>
          </p:nvPr>
        </p:nvSpPr>
        <p:spPr>
          <a:xfrm>
            <a:off x="458264" y="166952"/>
            <a:ext cx="7099244" cy="7017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6575425"/>
            <a:ext cx="2009775" cy="10794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>
          <a:xfrm>
            <a:off x="3505200" y="6573843"/>
            <a:ext cx="2133600" cy="11588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36F3B27B-7D58-4CD2-9EAA-01A1A0BA7228}" type="datetime1">
              <a:rPr lang="en-US" smtClean="0"/>
              <a:t>7/6/2015</a:t>
            </a:fld>
            <a:endParaRPr lang="en-US"/>
          </a:p>
        </p:txBody>
      </p:sp>
      <p:pic>
        <p:nvPicPr>
          <p:cNvPr id="23" name="Picture 22" descr="14TDPRD223_Think_Big_Logo_F2.png"/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410" y="196997"/>
            <a:ext cx="879450" cy="86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467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67" r:id="rId2"/>
    <p:sldLayoutId id="2147483650" r:id="rId3"/>
    <p:sldLayoutId id="2147483658" r:id="rId4"/>
    <p:sldLayoutId id="2147483709" r:id="rId5"/>
    <p:sldLayoutId id="2147483659" r:id="rId6"/>
    <p:sldLayoutId id="2147483662" r:id="rId7"/>
    <p:sldLayoutId id="2147483663" r:id="rId8"/>
    <p:sldLayoutId id="2147483654" r:id="rId9"/>
    <p:sldLayoutId id="2147483655" r:id="rId10"/>
    <p:sldLayoutId id="2147483660" r:id="rId11"/>
    <p:sldLayoutId id="2147483661" r:id="rId12"/>
    <p:sldLayoutId id="2147483710" r:id="rId13"/>
    <p:sldLayoutId id="2147483711" r:id="rId14"/>
    <p:sldLayoutId id="2147483712" r:id="rId15"/>
    <p:sldLayoutId id="2147483714" r:id="rId16"/>
    <p:sldLayoutId id="2147483715" r:id="rId17"/>
    <p:sldLayoutId id="2147483716" r:id="rId18"/>
    <p:sldLayoutId id="2147483717" r:id="rId19"/>
    <p:sldLayoutId id="2147483721" r:id="rId20"/>
    <p:sldLayoutId id="2147483722" r:id="rId21"/>
    <p:sldLayoutId id="2147483723" r:id="rId22"/>
    <p:sldLayoutId id="2147483724" r:id="rId23"/>
  </p:sldLayoutIdLst>
  <p:transition spd="med">
    <p:fade/>
  </p:transition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2400" b="0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5000"/>
        </a:lnSpc>
        <a:spcBef>
          <a:spcPts val="800"/>
        </a:spcBef>
        <a:spcAft>
          <a:spcPts val="400"/>
        </a:spcAft>
        <a:buFont typeface="Arial" panose="020B0604020202020204" pitchFamily="34" charset="0"/>
        <a:buChar char="•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85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–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628650" indent="-171450" algn="l" defTabSz="914400" rtl="0" eaLnBrk="1" latinLnBrk="0" hangingPunct="1">
        <a:lnSpc>
          <a:spcPct val="85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-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5000"/>
        </a:lnSpc>
        <a:spcBef>
          <a:spcPts val="800"/>
        </a:spcBef>
        <a:spcAft>
          <a:spcPts val="400"/>
        </a:spcAft>
        <a:buFont typeface="Arial" panose="020B0604020202020204" pitchFamily="34" charset="0"/>
        <a:buChar char="​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5000"/>
        </a:lnSpc>
        <a:spcBef>
          <a:spcPts val="800"/>
        </a:spcBef>
        <a:spcAft>
          <a:spcPts val="400"/>
        </a:spcAft>
        <a:buFont typeface="Arial" panose="020B0604020202020204" pitchFamily="34" charset="0"/>
        <a:buChar char="​"/>
        <a:defRPr sz="1800" b="0" kern="1200">
          <a:solidFill>
            <a:schemeClr val="accent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95000"/>
        </a:lnSpc>
        <a:spcBef>
          <a:spcPts val="800"/>
        </a:spcBef>
        <a:spcAft>
          <a:spcPts val="400"/>
        </a:spcAft>
        <a:buFont typeface="Arial" panose="020B0604020202020204" pitchFamily="34" charset="0"/>
        <a:buChar char="​"/>
        <a:defRPr sz="1800" b="0" kern="1200">
          <a:solidFill>
            <a:schemeClr val="tx2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5000"/>
        </a:lnSpc>
        <a:spcBef>
          <a:spcPts val="1200"/>
        </a:spcBef>
        <a:spcAft>
          <a:spcPts val="0"/>
        </a:spcAft>
        <a:buFont typeface="Arial" panose="020B0604020202020204" pitchFamily="34" charset="0"/>
        <a:buChar char="​"/>
        <a:defRPr sz="1800" b="1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" indent="-228600" algn="l" defTabSz="914400" rtl="0" eaLnBrk="1" latinLnBrk="0" hangingPunct="1">
        <a:lnSpc>
          <a:spcPct val="95000"/>
        </a:lnSpc>
        <a:spcBef>
          <a:spcPts val="400"/>
        </a:spcBef>
        <a:spcAft>
          <a:spcPts val="400"/>
        </a:spcAft>
        <a:buFont typeface="+mj-lt"/>
        <a:buAutoNum type="arabicPeriod"/>
        <a:defRPr sz="18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5000"/>
        </a:lnSpc>
        <a:spcBef>
          <a:spcPts val="400"/>
        </a:spcBef>
        <a:spcAft>
          <a:spcPts val="400"/>
        </a:spcAft>
        <a:buFont typeface="Arial" panose="020B0604020202020204" pitchFamily="34" charset="0"/>
        <a:buChar char="​"/>
        <a:defRPr sz="900" b="0" kern="1200">
          <a:solidFill>
            <a:schemeClr val="accent6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onnections.teradata.com/community/ps-gateway/americas-consulting-services-gateway/think-big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jpe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png"/><Relationship Id="rId20" Type="http://schemas.openxmlformats.org/officeDocument/2006/relationships/image" Target="../media/image31.jpeg"/><Relationship Id="rId29" Type="http://schemas.openxmlformats.org/officeDocument/2006/relationships/image" Target="../media/image4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jpeg"/><Relationship Id="rId28" Type="http://schemas.openxmlformats.org/officeDocument/2006/relationships/image" Target="../media/image39.png"/><Relationship Id="rId10" Type="http://schemas.openxmlformats.org/officeDocument/2006/relationships/image" Target="../media/image21.png"/><Relationship Id="rId19" Type="http://schemas.openxmlformats.org/officeDocument/2006/relationships/image" Target="../media/image30.jpeg"/><Relationship Id="rId31" Type="http://schemas.openxmlformats.org/officeDocument/2006/relationships/image" Target="../media/image42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jpeg"/><Relationship Id="rId27" Type="http://schemas.openxmlformats.org/officeDocument/2006/relationships/image" Target="../media/image38.png"/><Relationship Id="rId30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7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4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8.png"/><Relationship Id="rId10" Type="http://schemas.openxmlformats.org/officeDocument/2006/relationships/image" Target="../media/image63.jpeg"/><Relationship Id="rId4" Type="http://schemas.openxmlformats.org/officeDocument/2006/relationships/image" Target="../media/image58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13" Type="http://schemas.openxmlformats.org/officeDocument/2006/relationships/image" Target="../media/image46.png"/><Relationship Id="rId3" Type="http://schemas.openxmlformats.org/officeDocument/2006/relationships/image" Target="../media/image69.png"/><Relationship Id="rId7" Type="http://schemas.openxmlformats.org/officeDocument/2006/relationships/diagramLayout" Target="../diagrams/layout2.xml"/><Relationship Id="rId12" Type="http://schemas.openxmlformats.org/officeDocument/2006/relationships/image" Target="../media/image72.png"/><Relationship Id="rId17" Type="http://schemas.openxmlformats.org/officeDocument/2006/relationships/image" Target="../media/image74.jpe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0.xml"/><Relationship Id="rId6" Type="http://schemas.openxmlformats.org/officeDocument/2006/relationships/diagramData" Target="../diagrams/data2.xml"/><Relationship Id="rId11" Type="http://schemas.openxmlformats.org/officeDocument/2006/relationships/image" Target="../media/image44.png"/><Relationship Id="rId5" Type="http://schemas.openxmlformats.org/officeDocument/2006/relationships/image" Target="../media/image71.png"/><Relationship Id="rId15" Type="http://schemas.openxmlformats.org/officeDocument/2006/relationships/image" Target="../media/image48.png"/><Relationship Id="rId10" Type="http://schemas.microsoft.com/office/2007/relationships/diagramDrawing" Target="../diagrams/drawing2.xml"/><Relationship Id="rId4" Type="http://schemas.openxmlformats.org/officeDocument/2006/relationships/image" Target="../media/image70.png"/><Relationship Id="rId9" Type="http://schemas.openxmlformats.org/officeDocument/2006/relationships/diagramColors" Target="../diagrams/colors2.xml"/><Relationship Id="rId1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g"/><Relationship Id="rId3" Type="http://schemas.openxmlformats.org/officeDocument/2006/relationships/image" Target="../media/image76.jpe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10" Type="http://schemas.openxmlformats.org/officeDocument/2006/relationships/image" Target="../media/image83.jpg"/><Relationship Id="rId4" Type="http://schemas.openxmlformats.org/officeDocument/2006/relationships/image" Target="../media/image77.jpeg"/><Relationship Id="rId9" Type="http://schemas.openxmlformats.org/officeDocument/2006/relationships/image" Target="../media/image8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microsoft.com/office/2007/relationships/diagramDrawing" Target="../diagrams/drawing7.xml"/><Relationship Id="rId3" Type="http://schemas.openxmlformats.org/officeDocument/2006/relationships/image" Target="../media/image88.png"/><Relationship Id="rId7" Type="http://schemas.openxmlformats.org/officeDocument/2006/relationships/image" Target="../media/image78.png"/><Relationship Id="rId12" Type="http://schemas.openxmlformats.org/officeDocument/2006/relationships/diagramColors" Target="../diagrams/colors7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jpg"/><Relationship Id="rId11" Type="http://schemas.openxmlformats.org/officeDocument/2006/relationships/diagramQuickStyle" Target="../diagrams/quickStyle7.xml"/><Relationship Id="rId5" Type="http://schemas.openxmlformats.org/officeDocument/2006/relationships/image" Target="../media/image77.jpeg"/><Relationship Id="rId10" Type="http://schemas.openxmlformats.org/officeDocument/2006/relationships/diagramLayout" Target="../diagrams/layout7.xml"/><Relationship Id="rId4" Type="http://schemas.openxmlformats.org/officeDocument/2006/relationships/image" Target="../media/image76.jpeg"/><Relationship Id="rId9" Type="http://schemas.openxmlformats.org/officeDocument/2006/relationships/diagramData" Target="../diagrams/data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hyperlink" Target="http://www.google.com/url?sa=i&amp;rct=j&amp;q=&amp;esrc=s&amp;frm=1&amp;source=images&amp;cd=&amp;cad=rja&amp;docid=0TK7Kfqxzx9etM&amp;tbnid=dOpyzGqNCXtk0M:&amp;ved=0CAUQjRw&amp;url=http://pptcrafter.wordpress.com/2013/01/17/drawing-and-animating-gears-in-powerpoint/&amp;ei=T2RLUpuKNsGFiAKSzoGgDA&amp;bvm=bv.53371865,d.cGE&amp;psig=AFQjCNFcPmywpeSnpt_5ikmFJaPdMPNQ7A&amp;ust=1380758973914703" TargetMode="Externa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emf"/><Relationship Id="rId13" Type="http://schemas.openxmlformats.org/officeDocument/2006/relationships/image" Target="../media/image111.emf"/><Relationship Id="rId3" Type="http://schemas.openxmlformats.org/officeDocument/2006/relationships/image" Target="../media/image101.emf"/><Relationship Id="rId7" Type="http://schemas.openxmlformats.org/officeDocument/2006/relationships/image" Target="../media/image105.emf"/><Relationship Id="rId12" Type="http://schemas.openxmlformats.org/officeDocument/2006/relationships/image" Target="../media/image110.emf"/><Relationship Id="rId17" Type="http://schemas.openxmlformats.org/officeDocument/2006/relationships/image" Target="../media/image115.emf"/><Relationship Id="rId2" Type="http://schemas.openxmlformats.org/officeDocument/2006/relationships/image" Target="../media/image100.emf"/><Relationship Id="rId16" Type="http://schemas.openxmlformats.org/officeDocument/2006/relationships/image" Target="../media/image114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emf"/><Relationship Id="rId11" Type="http://schemas.openxmlformats.org/officeDocument/2006/relationships/image" Target="../media/image109.emf"/><Relationship Id="rId5" Type="http://schemas.openxmlformats.org/officeDocument/2006/relationships/image" Target="../media/image103.emf"/><Relationship Id="rId15" Type="http://schemas.openxmlformats.org/officeDocument/2006/relationships/image" Target="../media/image113.emf"/><Relationship Id="rId10" Type="http://schemas.openxmlformats.org/officeDocument/2006/relationships/image" Target="../media/image108.emf"/><Relationship Id="rId4" Type="http://schemas.openxmlformats.org/officeDocument/2006/relationships/image" Target="../media/image102.emf"/><Relationship Id="rId9" Type="http://schemas.openxmlformats.org/officeDocument/2006/relationships/image" Target="../media/image107.emf"/><Relationship Id="rId14" Type="http://schemas.openxmlformats.org/officeDocument/2006/relationships/image" Target="../media/image112.em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362" y="1392865"/>
            <a:ext cx="4378546" cy="4292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478835" y="246289"/>
            <a:ext cx="8229600" cy="571602"/>
          </a:xfrm>
          <a:prstGeom prst="rect">
            <a:avLst/>
          </a:prstGeom>
          <a:ln/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  <a:latin typeface="+mn-lt"/>
              </a:rPr>
              <a:t>INTERNAL PROCESS:</a:t>
            </a:r>
            <a:endParaRPr lang="en-US" dirty="0" smtClean="0">
              <a:solidFill>
                <a:srgbClr val="C00000"/>
              </a:solidFill>
              <a:latin typeface="+mn-lt"/>
            </a:endParaRPr>
          </a:p>
          <a:p>
            <a:r>
              <a:rPr lang="en-US" dirty="0" smtClean="0">
                <a:solidFill>
                  <a:srgbClr val="EC881D"/>
                </a:solidFill>
                <a:latin typeface="+mn-lt"/>
              </a:rPr>
              <a:t>Think Big Opportunity Assessment Questionnaire</a:t>
            </a:r>
            <a:endParaRPr lang="en-US" dirty="0">
              <a:solidFill>
                <a:srgbClr val="EC881D"/>
              </a:solidFill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3767" y="5869172"/>
            <a:ext cx="7772400" cy="933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spcBef>
                <a:spcPts val="400"/>
              </a:spcBef>
            </a:pPr>
            <a:r>
              <a:rPr lang="en-US" dirty="0">
                <a:solidFill>
                  <a:srgbClr val="231F20"/>
                </a:solidFill>
                <a:hlinkClick r:id="rId3"/>
              </a:rPr>
              <a:t>https://</a:t>
            </a:r>
            <a:r>
              <a:rPr lang="en-US" dirty="0" smtClean="0">
                <a:solidFill>
                  <a:srgbClr val="231F20"/>
                </a:solidFill>
                <a:hlinkClick r:id="rId3"/>
              </a:rPr>
              <a:t>connections.teradata.com/community/ps-gateway/americas-consulting-services-gateway/think-big</a:t>
            </a:r>
            <a:endParaRPr lang="en-US" dirty="0" smtClean="0">
              <a:solidFill>
                <a:srgbClr val="231F20"/>
              </a:solidFill>
            </a:endParaRPr>
          </a:p>
          <a:p>
            <a:pPr>
              <a:lnSpc>
                <a:spcPct val="95000"/>
              </a:lnSpc>
              <a:spcBef>
                <a:spcPts val="400"/>
              </a:spcBef>
            </a:pPr>
            <a:endParaRPr lang="en-US" dirty="0" err="1" smtClean="0">
              <a:solidFill>
                <a:srgbClr val="231F2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4904A71-94E3-48D1-B539-014D74C03F4A}" type="datetime1">
              <a:rPr lang="en-US" smtClean="0"/>
              <a:t>7/6/2015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29519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Big Client Experience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745886" y="1448584"/>
            <a:ext cx="5933224" cy="4898618"/>
            <a:chOff x="1452358" y="936688"/>
            <a:chExt cx="6168661" cy="3819751"/>
          </a:xfrm>
        </p:grpSpPr>
        <p:sp>
          <p:nvSpPr>
            <p:cNvPr id="7" name="TextBox 6"/>
            <p:cNvSpPr txBox="1"/>
            <p:nvPr/>
          </p:nvSpPr>
          <p:spPr>
            <a:xfrm>
              <a:off x="1452358" y="936688"/>
              <a:ext cx="2123598" cy="365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3C3C3B"/>
                  </a:solidFill>
                </a:rPr>
                <a:t>Telecommunications</a:t>
              </a:r>
              <a:r>
                <a:rPr lang="en-US" sz="1400" b="1" dirty="0" smtClean="0">
                  <a:solidFill>
                    <a:srgbClr val="3C3C3B"/>
                  </a:solidFill>
                  <a:latin typeface="+mn-lt"/>
                </a:rPr>
                <a:t> </a:t>
              </a:r>
            </a:p>
            <a:p>
              <a:r>
                <a:rPr lang="en-US" sz="1050" i="1" dirty="0" smtClean="0">
                  <a:solidFill>
                    <a:srgbClr val="3C3C3B"/>
                  </a:solidFill>
                </a:rPr>
                <a:t>#4</a:t>
              </a:r>
              <a:r>
                <a:rPr lang="en-US" sz="1050" i="1" dirty="0" smtClean="0">
                  <a:solidFill>
                    <a:srgbClr val="3C3C3B"/>
                  </a:solidFill>
                  <a:latin typeface="+mn-lt"/>
                </a:rPr>
                <a:t> of Top 10 Brands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52359" y="1439939"/>
              <a:ext cx="1451952" cy="35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3C3C3B"/>
                  </a:solidFill>
                </a:rPr>
                <a:t>Apparel</a:t>
              </a:r>
              <a:endParaRPr lang="en-US" sz="1400" b="1" dirty="0" smtClean="0">
                <a:solidFill>
                  <a:srgbClr val="3C3C3B"/>
                </a:solidFill>
                <a:latin typeface="+mn-lt"/>
              </a:endParaRPr>
            </a:p>
            <a:p>
              <a:r>
                <a:rPr lang="en-US" sz="1000" i="1" dirty="0" smtClean="0">
                  <a:solidFill>
                    <a:srgbClr val="3C3C3B"/>
                  </a:solidFill>
                </a:rPr>
                <a:t>#1</a:t>
              </a:r>
              <a:r>
                <a:rPr lang="en-US" sz="1000" i="1" dirty="0" smtClean="0">
                  <a:solidFill>
                    <a:srgbClr val="3C3C3B"/>
                  </a:solidFill>
                  <a:latin typeface="+mn-lt"/>
                </a:rPr>
                <a:t> of Top 10 Brands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52359" y="1937420"/>
              <a:ext cx="1451952" cy="35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3C3C3B"/>
                  </a:solidFill>
                </a:rPr>
                <a:t>Airlines</a:t>
              </a:r>
              <a:r>
                <a:rPr lang="en-US" sz="1400" b="1" dirty="0" smtClean="0">
                  <a:solidFill>
                    <a:srgbClr val="3C3C3B"/>
                  </a:solidFill>
                  <a:latin typeface="+mn-lt"/>
                </a:rPr>
                <a:t> </a:t>
              </a:r>
            </a:p>
            <a:p>
              <a:r>
                <a:rPr lang="en-US" sz="1000" i="1" dirty="0" smtClean="0">
                  <a:solidFill>
                    <a:srgbClr val="3C3C3B"/>
                  </a:solidFill>
                  <a:latin typeface="+mn-lt"/>
                </a:rPr>
                <a:t>#6 of Top 10 Brands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52359" y="2932382"/>
              <a:ext cx="2201927" cy="35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3C3C3B"/>
                  </a:solidFill>
                </a:rPr>
                <a:t>Computer Peripherals</a:t>
              </a:r>
              <a:r>
                <a:rPr lang="en-US" sz="1400" b="1" dirty="0" smtClean="0">
                  <a:solidFill>
                    <a:srgbClr val="3C3C3B"/>
                  </a:solidFill>
                  <a:latin typeface="+mn-lt"/>
                </a:rPr>
                <a:t> </a:t>
              </a:r>
            </a:p>
            <a:p>
              <a:r>
                <a:rPr lang="en-US" sz="1000" i="1" dirty="0" smtClean="0">
                  <a:solidFill>
                    <a:srgbClr val="3C3C3B"/>
                  </a:solidFill>
                </a:rPr>
                <a:t>#1,#2  of Top 10 Brands</a:t>
              </a:r>
              <a:endParaRPr lang="en-US" sz="1000" i="1" dirty="0" smtClean="0">
                <a:solidFill>
                  <a:srgbClr val="3C3C3B"/>
                </a:solidFill>
                <a:latin typeface="+mn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52358" y="2434901"/>
              <a:ext cx="1956937" cy="35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3C3C3B"/>
                  </a:solidFill>
                  <a:latin typeface="+mn-lt"/>
                </a:rPr>
                <a:t>Commercial Banks </a:t>
              </a:r>
            </a:p>
            <a:p>
              <a:r>
                <a:rPr lang="en-US" sz="1000" i="1" dirty="0" smtClean="0">
                  <a:solidFill>
                    <a:srgbClr val="3C3C3B"/>
                  </a:solidFill>
                </a:rPr>
                <a:t>#7</a:t>
              </a:r>
              <a:r>
                <a:rPr lang="en-US" sz="1000" i="1" dirty="0" smtClean="0">
                  <a:solidFill>
                    <a:srgbClr val="3C3C3B"/>
                  </a:solidFill>
                  <a:latin typeface="+mn-lt"/>
                </a:rPr>
                <a:t> of Top 10 Brands</a:t>
              </a:r>
              <a:endParaRPr lang="en-US" sz="1000" b="1" i="1" dirty="0" smtClean="0">
                <a:solidFill>
                  <a:srgbClr val="3C3C3B"/>
                </a:solidFill>
                <a:latin typeface="+mn-l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52358" y="3429863"/>
              <a:ext cx="2590249" cy="35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3C3C3B"/>
                  </a:solidFill>
                </a:rPr>
                <a:t>Network Communications</a:t>
              </a:r>
              <a:r>
                <a:rPr lang="en-US" sz="1400" b="1" dirty="0" smtClean="0">
                  <a:solidFill>
                    <a:srgbClr val="3C3C3B"/>
                  </a:solidFill>
                  <a:latin typeface="+mn-lt"/>
                </a:rPr>
                <a:t> </a:t>
              </a:r>
            </a:p>
            <a:p>
              <a:r>
                <a:rPr lang="en-US" sz="1000" i="1" dirty="0" smtClean="0">
                  <a:solidFill>
                    <a:srgbClr val="3C3C3B"/>
                  </a:solidFill>
                </a:rPr>
                <a:t>#2 &amp; #3 of Top 10 Brands</a:t>
              </a:r>
              <a:endParaRPr lang="en-US" sz="1000" i="1" dirty="0" smtClean="0">
                <a:solidFill>
                  <a:srgbClr val="3C3C3B"/>
                </a:solidFill>
                <a:latin typeface="+mn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52358" y="3927346"/>
              <a:ext cx="2103598" cy="35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rgbClr val="3C3C3B"/>
                  </a:solidFill>
                  <a:latin typeface="+mn-lt"/>
                </a:rPr>
                <a:t>Financial Exchanges </a:t>
              </a:r>
            </a:p>
            <a:p>
              <a:r>
                <a:rPr lang="en-US" sz="1000" i="1" dirty="0" smtClean="0">
                  <a:solidFill>
                    <a:srgbClr val="3C3C3B"/>
                  </a:solidFill>
                </a:rPr>
                <a:t>#2 of Top 10 Brands</a:t>
              </a:r>
              <a:endParaRPr lang="en-US" sz="1000" i="1" dirty="0" smtClean="0">
                <a:solidFill>
                  <a:srgbClr val="3C3C3B"/>
                </a:solidFill>
                <a:latin typeface="+mn-l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37448" y="1440611"/>
              <a:ext cx="1451952" cy="35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Computers</a:t>
              </a:r>
              <a:r>
                <a:rPr lang="en-US" sz="1400" b="1" dirty="0" smtClean="0">
                  <a:latin typeface="+mn-lt"/>
                </a:rPr>
                <a:t> </a:t>
              </a:r>
            </a:p>
            <a:p>
              <a:r>
                <a:rPr lang="en-US" sz="1000" i="1" dirty="0" smtClean="0"/>
                <a:t>#1</a:t>
              </a:r>
              <a:r>
                <a:rPr lang="en-US" sz="1000" i="1" dirty="0" smtClean="0">
                  <a:latin typeface="+mn-lt"/>
                </a:rPr>
                <a:t> of Top </a:t>
              </a:r>
              <a:r>
                <a:rPr lang="en-US" sz="1000" i="1" dirty="0" smtClean="0"/>
                <a:t>10</a:t>
              </a:r>
              <a:r>
                <a:rPr lang="en-US" sz="1000" i="1" dirty="0" smtClean="0">
                  <a:latin typeface="+mn-lt"/>
                </a:rPr>
                <a:t> Brands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37448" y="1933251"/>
              <a:ext cx="2343590" cy="35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Financial Data Services</a:t>
              </a:r>
              <a:r>
                <a:rPr lang="en-US" sz="1400" b="1" dirty="0" smtClean="0">
                  <a:latin typeface="+mn-lt"/>
                </a:rPr>
                <a:t> </a:t>
              </a:r>
            </a:p>
            <a:p>
              <a:r>
                <a:rPr lang="en-US" sz="1000" i="1" dirty="0" smtClean="0"/>
                <a:t>#4, #5, #10 of Top 10 Brands</a:t>
              </a:r>
              <a:endParaRPr lang="en-US" sz="1000" i="1" dirty="0" smtClean="0">
                <a:latin typeface="+mn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37447" y="2425891"/>
              <a:ext cx="1623614" cy="35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+mn-lt"/>
                </a:rPr>
                <a:t>Semiconductor </a:t>
              </a:r>
            </a:p>
            <a:p>
              <a:r>
                <a:rPr lang="en-US" sz="1000" i="1" dirty="0" smtClean="0"/>
                <a:t>#1 </a:t>
              </a:r>
              <a:r>
                <a:rPr lang="en-US" sz="1000" i="1" dirty="0" smtClean="0">
                  <a:latin typeface="+mn-lt"/>
                </a:rPr>
                <a:t>Top 10 Brands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37448" y="2918531"/>
              <a:ext cx="2848573" cy="35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Disk Drives and Data Storage</a:t>
              </a:r>
              <a:r>
                <a:rPr lang="en-US" sz="1400" b="1" dirty="0" smtClean="0">
                  <a:latin typeface="+mn-lt"/>
                </a:rPr>
                <a:t> </a:t>
              </a:r>
            </a:p>
            <a:p>
              <a:r>
                <a:rPr lang="en-US" sz="1000" i="1" dirty="0" smtClean="0">
                  <a:latin typeface="+mn-lt"/>
                </a:rPr>
                <a:t>#</a:t>
              </a:r>
              <a:r>
                <a:rPr lang="en-US" sz="1000" i="1" dirty="0" smtClean="0"/>
                <a:t>1 and # 3</a:t>
              </a:r>
              <a:r>
                <a:rPr lang="en-US" sz="1000" i="1" dirty="0" smtClean="0">
                  <a:latin typeface="+mn-lt"/>
                </a:rPr>
                <a:t> of Top 10 Brands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37447" y="3411170"/>
              <a:ext cx="2883572" cy="35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Retailers &amp; Specialty Retailers</a:t>
              </a:r>
              <a:r>
                <a:rPr lang="en-US" sz="1400" b="1" dirty="0" smtClean="0">
                  <a:latin typeface="+mn-lt"/>
                </a:rPr>
                <a:t> </a:t>
              </a:r>
            </a:p>
            <a:p>
              <a:r>
                <a:rPr lang="en-US" sz="1000" i="1" dirty="0" smtClean="0"/>
                <a:t>#1 and # 2 of Top 10 Brands</a:t>
              </a:r>
              <a:endParaRPr lang="en-US" sz="1000" i="1" dirty="0" smtClean="0">
                <a:latin typeface="+mn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737447" y="3927346"/>
              <a:ext cx="1796941" cy="35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Securities</a:t>
              </a:r>
              <a:endParaRPr lang="en-US" sz="1400" b="1" dirty="0" smtClean="0">
                <a:latin typeface="+mn-lt"/>
              </a:endParaRPr>
            </a:p>
            <a:p>
              <a:r>
                <a:rPr lang="en-US" sz="1000" i="1" dirty="0" smtClean="0"/>
                <a:t>#1 &amp; #6</a:t>
              </a:r>
              <a:r>
                <a:rPr lang="en-US" sz="1000" i="1" dirty="0" smtClean="0">
                  <a:latin typeface="+mn-lt"/>
                </a:rPr>
                <a:t> of </a:t>
              </a:r>
              <a:r>
                <a:rPr lang="en-US" sz="1000" i="1" dirty="0" smtClean="0"/>
                <a:t>Top 10 Brands</a:t>
              </a:r>
              <a:endParaRPr lang="en-US" sz="1000" i="1" dirty="0" smtClean="0">
                <a:latin typeface="+mn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737448" y="4396451"/>
              <a:ext cx="2740244" cy="35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Internet Services &amp; Retailing</a:t>
              </a:r>
              <a:r>
                <a:rPr lang="en-US" sz="1400" b="1" dirty="0" smtClean="0">
                  <a:latin typeface="+mn-lt"/>
                </a:rPr>
                <a:t> </a:t>
              </a:r>
            </a:p>
            <a:p>
              <a:r>
                <a:rPr lang="en-US" sz="1000" i="1" dirty="0" smtClean="0"/>
                <a:t>#3</a:t>
              </a:r>
              <a:r>
                <a:rPr lang="en-US" sz="1000" i="1" dirty="0" smtClean="0">
                  <a:latin typeface="+mn-lt"/>
                </a:rPr>
                <a:t> of </a:t>
              </a:r>
              <a:r>
                <a:rPr lang="en-US" sz="1000" i="1" dirty="0" smtClean="0"/>
                <a:t>Top 10 Brands</a:t>
              </a:r>
              <a:endParaRPr lang="en-US" sz="1000" i="1" dirty="0" smtClean="0">
                <a:latin typeface="+mn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37447" y="936688"/>
              <a:ext cx="2785241" cy="359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latin typeface="+mn-lt"/>
                </a:rPr>
                <a:t>Internet Transaction Security </a:t>
              </a:r>
            </a:p>
            <a:p>
              <a:r>
                <a:rPr lang="en-US" sz="1000" i="1" dirty="0" smtClean="0"/>
                <a:t>#1 of Top 10 Brands</a:t>
              </a:r>
              <a:endParaRPr lang="en-US" sz="1000" i="1" dirty="0" smtClean="0">
                <a:latin typeface="+mn-lt"/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1754062" y="59160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Social Network</a:t>
            </a:r>
            <a:r>
              <a:rPr lang="en-US" sz="1400" b="1" dirty="0" smtClean="0">
                <a:latin typeface="+mn-lt"/>
              </a:rPr>
              <a:t> </a:t>
            </a:r>
          </a:p>
          <a:p>
            <a:r>
              <a:rPr lang="en-US" sz="1000" i="1" dirty="0" smtClean="0"/>
              <a:t>#1</a:t>
            </a:r>
            <a:r>
              <a:rPr lang="en-US" sz="1000" i="1" dirty="0" smtClean="0">
                <a:latin typeface="+mn-lt"/>
              </a:rPr>
              <a:t> of </a:t>
            </a:r>
            <a:r>
              <a:rPr lang="en-US" sz="1000" i="1" dirty="0" smtClean="0"/>
              <a:t>Top 10 Brands</a:t>
            </a:r>
            <a:endParaRPr lang="en-US" sz="1000" i="1" dirty="0" smtClean="0">
              <a:latin typeface="+mn-lt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360185" y="1555109"/>
            <a:ext cx="362309" cy="402503"/>
            <a:chOff x="-3803651" y="2970212"/>
            <a:chExt cx="955676" cy="952501"/>
          </a:xfrm>
          <a:solidFill>
            <a:srgbClr val="EC881D"/>
          </a:solidFill>
        </p:grpSpPr>
        <p:sp>
          <p:nvSpPr>
            <p:cNvPr id="24" name="Freeform 148"/>
            <p:cNvSpPr>
              <a:spLocks/>
            </p:cNvSpPr>
            <p:nvPr/>
          </p:nvSpPr>
          <p:spPr bwMode="auto">
            <a:xfrm>
              <a:off x="-3803651" y="3551238"/>
              <a:ext cx="376238" cy="371475"/>
            </a:xfrm>
            <a:custGeom>
              <a:avLst/>
              <a:gdLst>
                <a:gd name="T0" fmla="*/ 303 w 321"/>
                <a:gd name="T1" fmla="*/ 267 h 318"/>
                <a:gd name="T2" fmla="*/ 160 w 321"/>
                <a:gd name="T3" fmla="*/ 162 h 318"/>
                <a:gd name="T4" fmla="*/ 54 w 321"/>
                <a:gd name="T5" fmla="*/ 18 h 318"/>
                <a:gd name="T6" fmla="*/ 18 w 321"/>
                <a:gd name="T7" fmla="*/ 7 h 318"/>
                <a:gd name="T8" fmla="*/ 7 w 321"/>
                <a:gd name="T9" fmla="*/ 43 h 318"/>
                <a:gd name="T10" fmla="*/ 122 w 321"/>
                <a:gd name="T11" fmla="*/ 200 h 318"/>
                <a:gd name="T12" fmla="*/ 278 w 321"/>
                <a:gd name="T13" fmla="*/ 315 h 318"/>
                <a:gd name="T14" fmla="*/ 291 w 321"/>
                <a:gd name="T15" fmla="*/ 318 h 318"/>
                <a:gd name="T16" fmla="*/ 314 w 321"/>
                <a:gd name="T17" fmla="*/ 303 h 318"/>
                <a:gd name="T18" fmla="*/ 303 w 321"/>
                <a:gd name="T19" fmla="*/ 267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1" h="318">
                  <a:moveTo>
                    <a:pt x="303" y="267"/>
                  </a:moveTo>
                  <a:cubicBezTo>
                    <a:pt x="251" y="240"/>
                    <a:pt x="202" y="205"/>
                    <a:pt x="160" y="162"/>
                  </a:cubicBezTo>
                  <a:cubicBezTo>
                    <a:pt x="117" y="119"/>
                    <a:pt x="82" y="71"/>
                    <a:pt x="54" y="18"/>
                  </a:cubicBezTo>
                  <a:cubicBezTo>
                    <a:pt x="48" y="5"/>
                    <a:pt x="32" y="0"/>
                    <a:pt x="18" y="7"/>
                  </a:cubicBezTo>
                  <a:cubicBezTo>
                    <a:pt x="5" y="14"/>
                    <a:pt x="0" y="30"/>
                    <a:pt x="7" y="43"/>
                  </a:cubicBezTo>
                  <a:cubicBezTo>
                    <a:pt x="37" y="100"/>
                    <a:pt x="75" y="153"/>
                    <a:pt x="122" y="200"/>
                  </a:cubicBezTo>
                  <a:cubicBezTo>
                    <a:pt x="169" y="246"/>
                    <a:pt x="221" y="285"/>
                    <a:pt x="278" y="315"/>
                  </a:cubicBezTo>
                  <a:cubicBezTo>
                    <a:pt x="282" y="317"/>
                    <a:pt x="286" y="318"/>
                    <a:pt x="291" y="318"/>
                  </a:cubicBezTo>
                  <a:cubicBezTo>
                    <a:pt x="300" y="318"/>
                    <a:pt x="309" y="312"/>
                    <a:pt x="314" y="303"/>
                  </a:cubicBezTo>
                  <a:cubicBezTo>
                    <a:pt x="321" y="290"/>
                    <a:pt x="316" y="274"/>
                    <a:pt x="303" y="2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49"/>
            <p:cNvSpPr>
              <a:spLocks/>
            </p:cNvSpPr>
            <p:nvPr/>
          </p:nvSpPr>
          <p:spPr bwMode="auto">
            <a:xfrm>
              <a:off x="-3706813" y="3502025"/>
              <a:ext cx="328613" cy="323850"/>
            </a:xfrm>
            <a:custGeom>
              <a:avLst/>
              <a:gdLst>
                <a:gd name="T0" fmla="*/ 262 w 280"/>
                <a:gd name="T1" fmla="*/ 227 h 277"/>
                <a:gd name="T2" fmla="*/ 142 w 280"/>
                <a:gd name="T3" fmla="*/ 139 h 277"/>
                <a:gd name="T4" fmla="*/ 54 w 280"/>
                <a:gd name="T5" fmla="*/ 18 h 277"/>
                <a:gd name="T6" fmla="*/ 18 w 280"/>
                <a:gd name="T7" fmla="*/ 7 h 277"/>
                <a:gd name="T8" fmla="*/ 6 w 280"/>
                <a:gd name="T9" fmla="*/ 43 h 277"/>
                <a:gd name="T10" fmla="*/ 105 w 280"/>
                <a:gd name="T11" fmla="*/ 177 h 277"/>
                <a:gd name="T12" fmla="*/ 237 w 280"/>
                <a:gd name="T13" fmla="*/ 274 h 277"/>
                <a:gd name="T14" fmla="*/ 250 w 280"/>
                <a:gd name="T15" fmla="*/ 277 h 277"/>
                <a:gd name="T16" fmla="*/ 273 w 280"/>
                <a:gd name="T17" fmla="*/ 263 h 277"/>
                <a:gd name="T18" fmla="*/ 262 w 280"/>
                <a:gd name="T19" fmla="*/ 22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0" h="277">
                  <a:moveTo>
                    <a:pt x="262" y="227"/>
                  </a:moveTo>
                  <a:cubicBezTo>
                    <a:pt x="218" y="204"/>
                    <a:pt x="178" y="174"/>
                    <a:pt x="142" y="139"/>
                  </a:cubicBezTo>
                  <a:cubicBezTo>
                    <a:pt x="106" y="103"/>
                    <a:pt x="77" y="62"/>
                    <a:pt x="54" y="18"/>
                  </a:cubicBezTo>
                  <a:cubicBezTo>
                    <a:pt x="47" y="5"/>
                    <a:pt x="31" y="0"/>
                    <a:pt x="18" y="7"/>
                  </a:cubicBezTo>
                  <a:cubicBezTo>
                    <a:pt x="5" y="13"/>
                    <a:pt x="0" y="30"/>
                    <a:pt x="6" y="43"/>
                  </a:cubicBezTo>
                  <a:cubicBezTo>
                    <a:pt x="32" y="92"/>
                    <a:pt x="65" y="137"/>
                    <a:pt x="105" y="177"/>
                  </a:cubicBezTo>
                  <a:cubicBezTo>
                    <a:pt x="144" y="216"/>
                    <a:pt x="189" y="249"/>
                    <a:pt x="237" y="274"/>
                  </a:cubicBezTo>
                  <a:cubicBezTo>
                    <a:pt x="241" y="276"/>
                    <a:pt x="245" y="277"/>
                    <a:pt x="250" y="277"/>
                  </a:cubicBezTo>
                  <a:cubicBezTo>
                    <a:pt x="259" y="277"/>
                    <a:pt x="269" y="272"/>
                    <a:pt x="273" y="263"/>
                  </a:cubicBezTo>
                  <a:cubicBezTo>
                    <a:pt x="280" y="250"/>
                    <a:pt x="275" y="233"/>
                    <a:pt x="262" y="2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50"/>
            <p:cNvSpPr>
              <a:spLocks/>
            </p:cNvSpPr>
            <p:nvPr/>
          </p:nvSpPr>
          <p:spPr bwMode="auto">
            <a:xfrm>
              <a:off x="-3609975" y="3452813"/>
              <a:ext cx="280988" cy="276225"/>
            </a:xfrm>
            <a:custGeom>
              <a:avLst/>
              <a:gdLst>
                <a:gd name="T0" fmla="*/ 222 w 240"/>
                <a:gd name="T1" fmla="*/ 186 h 237"/>
                <a:gd name="T2" fmla="*/ 126 w 240"/>
                <a:gd name="T3" fmla="*/ 115 h 237"/>
                <a:gd name="T4" fmla="*/ 54 w 240"/>
                <a:gd name="T5" fmla="*/ 18 h 237"/>
                <a:gd name="T6" fmla="*/ 18 w 240"/>
                <a:gd name="T7" fmla="*/ 7 h 237"/>
                <a:gd name="T8" fmla="*/ 7 w 240"/>
                <a:gd name="T9" fmla="*/ 43 h 237"/>
                <a:gd name="T10" fmla="*/ 88 w 240"/>
                <a:gd name="T11" fmla="*/ 153 h 237"/>
                <a:gd name="T12" fmla="*/ 197 w 240"/>
                <a:gd name="T13" fmla="*/ 234 h 237"/>
                <a:gd name="T14" fmla="*/ 210 w 240"/>
                <a:gd name="T15" fmla="*/ 237 h 237"/>
                <a:gd name="T16" fmla="*/ 233 w 240"/>
                <a:gd name="T17" fmla="*/ 222 h 237"/>
                <a:gd name="T18" fmla="*/ 222 w 240"/>
                <a:gd name="T19" fmla="*/ 186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37">
                  <a:moveTo>
                    <a:pt x="222" y="186"/>
                  </a:moveTo>
                  <a:cubicBezTo>
                    <a:pt x="187" y="168"/>
                    <a:pt x="155" y="144"/>
                    <a:pt x="126" y="115"/>
                  </a:cubicBezTo>
                  <a:cubicBezTo>
                    <a:pt x="96" y="86"/>
                    <a:pt x="72" y="54"/>
                    <a:pt x="54" y="18"/>
                  </a:cubicBezTo>
                  <a:cubicBezTo>
                    <a:pt x="48" y="5"/>
                    <a:pt x="31" y="0"/>
                    <a:pt x="18" y="7"/>
                  </a:cubicBezTo>
                  <a:cubicBezTo>
                    <a:pt x="5" y="13"/>
                    <a:pt x="0" y="30"/>
                    <a:pt x="7" y="43"/>
                  </a:cubicBezTo>
                  <a:cubicBezTo>
                    <a:pt x="27" y="83"/>
                    <a:pt x="55" y="120"/>
                    <a:pt x="88" y="153"/>
                  </a:cubicBezTo>
                  <a:cubicBezTo>
                    <a:pt x="121" y="186"/>
                    <a:pt x="158" y="213"/>
                    <a:pt x="197" y="234"/>
                  </a:cubicBezTo>
                  <a:cubicBezTo>
                    <a:pt x="201" y="236"/>
                    <a:pt x="205" y="237"/>
                    <a:pt x="210" y="237"/>
                  </a:cubicBezTo>
                  <a:cubicBezTo>
                    <a:pt x="219" y="237"/>
                    <a:pt x="229" y="231"/>
                    <a:pt x="233" y="222"/>
                  </a:cubicBezTo>
                  <a:cubicBezTo>
                    <a:pt x="240" y="209"/>
                    <a:pt x="235" y="193"/>
                    <a:pt x="222" y="1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1"/>
            <p:cNvSpPr>
              <a:spLocks/>
            </p:cNvSpPr>
            <p:nvPr/>
          </p:nvSpPr>
          <p:spPr bwMode="auto">
            <a:xfrm>
              <a:off x="-3421063" y="3262313"/>
              <a:ext cx="280988" cy="282575"/>
            </a:xfrm>
            <a:custGeom>
              <a:avLst/>
              <a:gdLst>
                <a:gd name="T0" fmla="*/ 232 w 240"/>
                <a:gd name="T1" fmla="*/ 66 h 241"/>
                <a:gd name="T2" fmla="*/ 174 w 240"/>
                <a:gd name="T3" fmla="*/ 8 h 241"/>
                <a:gd name="T4" fmla="*/ 145 w 240"/>
                <a:gd name="T5" fmla="*/ 8 h 241"/>
                <a:gd name="T6" fmla="*/ 8 w 240"/>
                <a:gd name="T7" fmla="*/ 146 h 241"/>
                <a:gd name="T8" fmla="*/ 8 w 240"/>
                <a:gd name="T9" fmla="*/ 175 h 241"/>
                <a:gd name="T10" fmla="*/ 66 w 240"/>
                <a:gd name="T11" fmla="*/ 233 h 241"/>
                <a:gd name="T12" fmla="*/ 95 w 240"/>
                <a:gd name="T13" fmla="*/ 233 h 241"/>
                <a:gd name="T14" fmla="*/ 232 w 240"/>
                <a:gd name="T15" fmla="*/ 95 h 241"/>
                <a:gd name="T16" fmla="*/ 232 w 240"/>
                <a:gd name="T17" fmla="*/ 6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241">
                  <a:moveTo>
                    <a:pt x="232" y="66"/>
                  </a:moveTo>
                  <a:cubicBezTo>
                    <a:pt x="174" y="8"/>
                    <a:pt x="174" y="8"/>
                    <a:pt x="174" y="8"/>
                  </a:cubicBezTo>
                  <a:cubicBezTo>
                    <a:pt x="166" y="0"/>
                    <a:pt x="153" y="0"/>
                    <a:pt x="145" y="8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0" y="154"/>
                    <a:pt x="0" y="167"/>
                    <a:pt x="8" y="175"/>
                  </a:cubicBezTo>
                  <a:cubicBezTo>
                    <a:pt x="66" y="233"/>
                    <a:pt x="66" y="233"/>
                    <a:pt x="66" y="233"/>
                  </a:cubicBezTo>
                  <a:cubicBezTo>
                    <a:pt x="74" y="241"/>
                    <a:pt x="87" y="241"/>
                    <a:pt x="95" y="233"/>
                  </a:cubicBezTo>
                  <a:cubicBezTo>
                    <a:pt x="232" y="95"/>
                    <a:pt x="232" y="95"/>
                    <a:pt x="232" y="95"/>
                  </a:cubicBezTo>
                  <a:cubicBezTo>
                    <a:pt x="240" y="87"/>
                    <a:pt x="240" y="74"/>
                    <a:pt x="23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52"/>
            <p:cNvSpPr>
              <a:spLocks noEditPoints="1"/>
            </p:cNvSpPr>
            <p:nvPr/>
          </p:nvSpPr>
          <p:spPr bwMode="auto">
            <a:xfrm>
              <a:off x="-3713163" y="2970212"/>
              <a:ext cx="376238" cy="377825"/>
            </a:xfrm>
            <a:custGeom>
              <a:avLst/>
              <a:gdLst>
                <a:gd name="T0" fmla="*/ 120 w 322"/>
                <a:gd name="T1" fmla="*/ 272 h 323"/>
                <a:gd name="T2" fmla="*/ 184 w 322"/>
                <a:gd name="T3" fmla="*/ 307 h 323"/>
                <a:gd name="T4" fmla="*/ 236 w 322"/>
                <a:gd name="T5" fmla="*/ 318 h 323"/>
                <a:gd name="T6" fmla="*/ 299 w 322"/>
                <a:gd name="T7" fmla="*/ 300 h 323"/>
                <a:gd name="T8" fmla="*/ 299 w 322"/>
                <a:gd name="T9" fmla="*/ 300 h 323"/>
                <a:gd name="T10" fmla="*/ 318 w 322"/>
                <a:gd name="T11" fmla="*/ 236 h 323"/>
                <a:gd name="T12" fmla="*/ 307 w 322"/>
                <a:gd name="T13" fmla="*/ 185 h 323"/>
                <a:gd name="T14" fmla="*/ 272 w 322"/>
                <a:gd name="T15" fmla="*/ 121 h 323"/>
                <a:gd name="T16" fmla="*/ 166 w 322"/>
                <a:gd name="T17" fmla="*/ 15 h 323"/>
                <a:gd name="T18" fmla="*/ 112 w 322"/>
                <a:gd name="T19" fmla="*/ 15 h 323"/>
                <a:gd name="T20" fmla="*/ 14 w 322"/>
                <a:gd name="T21" fmla="*/ 113 h 323"/>
                <a:gd name="T22" fmla="*/ 14 w 322"/>
                <a:gd name="T23" fmla="*/ 166 h 323"/>
                <a:gd name="T24" fmla="*/ 120 w 322"/>
                <a:gd name="T25" fmla="*/ 272 h 323"/>
                <a:gd name="T26" fmla="*/ 75 w 322"/>
                <a:gd name="T27" fmla="*/ 123 h 323"/>
                <a:gd name="T28" fmla="*/ 123 w 322"/>
                <a:gd name="T29" fmla="*/ 76 h 323"/>
                <a:gd name="T30" fmla="*/ 176 w 322"/>
                <a:gd name="T31" fmla="*/ 76 h 323"/>
                <a:gd name="T32" fmla="*/ 232 w 322"/>
                <a:gd name="T33" fmla="*/ 132 h 323"/>
                <a:gd name="T34" fmla="*/ 266 w 322"/>
                <a:gd name="T35" fmla="*/ 195 h 323"/>
                <a:gd name="T36" fmla="*/ 267 w 322"/>
                <a:gd name="T37" fmla="*/ 197 h 323"/>
                <a:gd name="T38" fmla="*/ 254 w 322"/>
                <a:gd name="T39" fmla="*/ 254 h 323"/>
                <a:gd name="T40" fmla="*/ 197 w 322"/>
                <a:gd name="T41" fmla="*/ 267 h 323"/>
                <a:gd name="T42" fmla="*/ 195 w 322"/>
                <a:gd name="T43" fmla="*/ 267 h 323"/>
                <a:gd name="T44" fmla="*/ 131 w 322"/>
                <a:gd name="T45" fmla="*/ 233 h 323"/>
                <a:gd name="T46" fmla="*/ 75 w 322"/>
                <a:gd name="T47" fmla="*/ 177 h 323"/>
                <a:gd name="T48" fmla="*/ 75 w 322"/>
                <a:gd name="T49" fmla="*/ 1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2" h="323">
                  <a:moveTo>
                    <a:pt x="120" y="272"/>
                  </a:moveTo>
                  <a:cubicBezTo>
                    <a:pt x="135" y="287"/>
                    <a:pt x="164" y="303"/>
                    <a:pt x="184" y="307"/>
                  </a:cubicBezTo>
                  <a:cubicBezTo>
                    <a:pt x="236" y="318"/>
                    <a:pt x="236" y="318"/>
                    <a:pt x="236" y="318"/>
                  </a:cubicBezTo>
                  <a:cubicBezTo>
                    <a:pt x="256" y="323"/>
                    <a:pt x="284" y="315"/>
                    <a:pt x="299" y="300"/>
                  </a:cubicBezTo>
                  <a:cubicBezTo>
                    <a:pt x="299" y="300"/>
                    <a:pt x="299" y="300"/>
                    <a:pt x="299" y="300"/>
                  </a:cubicBezTo>
                  <a:cubicBezTo>
                    <a:pt x="314" y="285"/>
                    <a:pt x="322" y="256"/>
                    <a:pt x="318" y="236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2" y="164"/>
                    <a:pt x="287" y="136"/>
                    <a:pt x="272" y="121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51" y="0"/>
                    <a:pt x="127" y="0"/>
                    <a:pt x="112" y="15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0" y="127"/>
                    <a:pt x="0" y="151"/>
                    <a:pt x="14" y="166"/>
                  </a:cubicBezTo>
                  <a:lnTo>
                    <a:pt x="120" y="272"/>
                  </a:lnTo>
                  <a:close/>
                  <a:moveTo>
                    <a:pt x="75" y="123"/>
                  </a:moveTo>
                  <a:cubicBezTo>
                    <a:pt x="123" y="76"/>
                    <a:pt x="123" y="76"/>
                    <a:pt x="123" y="76"/>
                  </a:cubicBezTo>
                  <a:cubicBezTo>
                    <a:pt x="138" y="61"/>
                    <a:pt x="162" y="61"/>
                    <a:pt x="176" y="76"/>
                  </a:cubicBezTo>
                  <a:cubicBezTo>
                    <a:pt x="232" y="132"/>
                    <a:pt x="232" y="132"/>
                    <a:pt x="232" y="132"/>
                  </a:cubicBezTo>
                  <a:cubicBezTo>
                    <a:pt x="247" y="146"/>
                    <a:pt x="262" y="175"/>
                    <a:pt x="266" y="195"/>
                  </a:cubicBezTo>
                  <a:cubicBezTo>
                    <a:pt x="267" y="197"/>
                    <a:pt x="267" y="197"/>
                    <a:pt x="267" y="197"/>
                  </a:cubicBezTo>
                  <a:cubicBezTo>
                    <a:pt x="271" y="217"/>
                    <a:pt x="265" y="243"/>
                    <a:pt x="254" y="254"/>
                  </a:cubicBezTo>
                  <a:cubicBezTo>
                    <a:pt x="243" y="265"/>
                    <a:pt x="217" y="271"/>
                    <a:pt x="197" y="267"/>
                  </a:cubicBezTo>
                  <a:cubicBezTo>
                    <a:pt x="195" y="267"/>
                    <a:pt x="195" y="267"/>
                    <a:pt x="195" y="267"/>
                  </a:cubicBezTo>
                  <a:cubicBezTo>
                    <a:pt x="175" y="263"/>
                    <a:pt x="146" y="247"/>
                    <a:pt x="131" y="233"/>
                  </a:cubicBezTo>
                  <a:cubicBezTo>
                    <a:pt x="75" y="177"/>
                    <a:pt x="75" y="177"/>
                    <a:pt x="75" y="177"/>
                  </a:cubicBezTo>
                  <a:cubicBezTo>
                    <a:pt x="60" y="162"/>
                    <a:pt x="60" y="138"/>
                    <a:pt x="75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53"/>
            <p:cNvSpPr>
              <a:spLocks noEditPoints="1"/>
            </p:cNvSpPr>
            <p:nvPr/>
          </p:nvSpPr>
          <p:spPr bwMode="auto">
            <a:xfrm>
              <a:off x="-3225800" y="3459163"/>
              <a:ext cx="377825" cy="377825"/>
            </a:xfrm>
            <a:custGeom>
              <a:avLst/>
              <a:gdLst>
                <a:gd name="T0" fmla="*/ 309 w 323"/>
                <a:gd name="T1" fmla="*/ 157 h 323"/>
                <a:gd name="T2" fmla="*/ 202 w 323"/>
                <a:gd name="T3" fmla="*/ 50 h 323"/>
                <a:gd name="T4" fmla="*/ 139 w 323"/>
                <a:gd name="T5" fmla="*/ 16 h 323"/>
                <a:gd name="T6" fmla="*/ 87 w 323"/>
                <a:gd name="T7" fmla="*/ 4 h 323"/>
                <a:gd name="T8" fmla="*/ 24 w 323"/>
                <a:gd name="T9" fmla="*/ 23 h 323"/>
                <a:gd name="T10" fmla="*/ 23 w 323"/>
                <a:gd name="T11" fmla="*/ 23 h 323"/>
                <a:gd name="T12" fmla="*/ 5 w 323"/>
                <a:gd name="T13" fmla="*/ 87 h 323"/>
                <a:gd name="T14" fmla="*/ 16 w 323"/>
                <a:gd name="T15" fmla="*/ 138 h 323"/>
                <a:gd name="T16" fmla="*/ 51 w 323"/>
                <a:gd name="T17" fmla="*/ 202 h 323"/>
                <a:gd name="T18" fmla="*/ 157 w 323"/>
                <a:gd name="T19" fmla="*/ 308 h 323"/>
                <a:gd name="T20" fmla="*/ 211 w 323"/>
                <a:gd name="T21" fmla="*/ 308 h 323"/>
                <a:gd name="T22" fmla="*/ 309 w 323"/>
                <a:gd name="T23" fmla="*/ 210 h 323"/>
                <a:gd name="T24" fmla="*/ 309 w 323"/>
                <a:gd name="T25" fmla="*/ 157 h 323"/>
                <a:gd name="T26" fmla="*/ 248 w 323"/>
                <a:gd name="T27" fmla="*/ 199 h 323"/>
                <a:gd name="T28" fmla="*/ 200 w 323"/>
                <a:gd name="T29" fmla="*/ 247 h 323"/>
                <a:gd name="T30" fmla="*/ 147 w 323"/>
                <a:gd name="T31" fmla="*/ 247 h 323"/>
                <a:gd name="T32" fmla="*/ 91 w 323"/>
                <a:gd name="T33" fmla="*/ 191 h 323"/>
                <a:gd name="T34" fmla="*/ 56 w 323"/>
                <a:gd name="T35" fmla="*/ 127 h 323"/>
                <a:gd name="T36" fmla="*/ 56 w 323"/>
                <a:gd name="T37" fmla="*/ 126 h 323"/>
                <a:gd name="T38" fmla="*/ 69 w 323"/>
                <a:gd name="T39" fmla="*/ 68 h 323"/>
                <a:gd name="T40" fmla="*/ 126 w 323"/>
                <a:gd name="T41" fmla="*/ 56 h 323"/>
                <a:gd name="T42" fmla="*/ 128 w 323"/>
                <a:gd name="T43" fmla="*/ 56 h 323"/>
                <a:gd name="T44" fmla="*/ 192 w 323"/>
                <a:gd name="T45" fmla="*/ 90 h 323"/>
                <a:gd name="T46" fmla="*/ 248 w 323"/>
                <a:gd name="T47" fmla="*/ 146 h 323"/>
                <a:gd name="T48" fmla="*/ 248 w 323"/>
                <a:gd name="T49" fmla="*/ 19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3" h="323">
                  <a:moveTo>
                    <a:pt x="309" y="157"/>
                  </a:moveTo>
                  <a:cubicBezTo>
                    <a:pt x="202" y="50"/>
                    <a:pt x="202" y="50"/>
                    <a:pt x="202" y="50"/>
                  </a:cubicBezTo>
                  <a:cubicBezTo>
                    <a:pt x="188" y="36"/>
                    <a:pt x="159" y="20"/>
                    <a:pt x="139" y="16"/>
                  </a:cubicBezTo>
                  <a:cubicBezTo>
                    <a:pt x="87" y="4"/>
                    <a:pt x="87" y="4"/>
                    <a:pt x="87" y="4"/>
                  </a:cubicBezTo>
                  <a:cubicBezTo>
                    <a:pt x="67" y="0"/>
                    <a:pt x="38" y="8"/>
                    <a:pt x="24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9" y="38"/>
                    <a:pt x="0" y="66"/>
                    <a:pt x="5" y="87"/>
                  </a:cubicBezTo>
                  <a:cubicBezTo>
                    <a:pt x="16" y="138"/>
                    <a:pt x="16" y="138"/>
                    <a:pt x="16" y="138"/>
                  </a:cubicBezTo>
                  <a:cubicBezTo>
                    <a:pt x="21" y="158"/>
                    <a:pt x="36" y="187"/>
                    <a:pt x="51" y="202"/>
                  </a:cubicBezTo>
                  <a:cubicBezTo>
                    <a:pt x="157" y="308"/>
                    <a:pt x="157" y="308"/>
                    <a:pt x="157" y="308"/>
                  </a:cubicBezTo>
                  <a:cubicBezTo>
                    <a:pt x="172" y="323"/>
                    <a:pt x="196" y="323"/>
                    <a:pt x="211" y="308"/>
                  </a:cubicBezTo>
                  <a:cubicBezTo>
                    <a:pt x="309" y="210"/>
                    <a:pt x="309" y="210"/>
                    <a:pt x="309" y="210"/>
                  </a:cubicBezTo>
                  <a:cubicBezTo>
                    <a:pt x="323" y="195"/>
                    <a:pt x="323" y="171"/>
                    <a:pt x="309" y="157"/>
                  </a:cubicBezTo>
                  <a:close/>
                  <a:moveTo>
                    <a:pt x="248" y="199"/>
                  </a:moveTo>
                  <a:cubicBezTo>
                    <a:pt x="200" y="247"/>
                    <a:pt x="200" y="247"/>
                    <a:pt x="200" y="247"/>
                  </a:cubicBezTo>
                  <a:cubicBezTo>
                    <a:pt x="185" y="262"/>
                    <a:pt x="161" y="262"/>
                    <a:pt x="147" y="247"/>
                  </a:cubicBezTo>
                  <a:cubicBezTo>
                    <a:pt x="91" y="191"/>
                    <a:pt x="91" y="191"/>
                    <a:pt x="91" y="191"/>
                  </a:cubicBezTo>
                  <a:cubicBezTo>
                    <a:pt x="76" y="176"/>
                    <a:pt x="60" y="148"/>
                    <a:pt x="56" y="127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52" y="105"/>
                    <a:pt x="58" y="80"/>
                    <a:pt x="69" y="68"/>
                  </a:cubicBezTo>
                  <a:cubicBezTo>
                    <a:pt x="80" y="57"/>
                    <a:pt x="106" y="51"/>
                    <a:pt x="126" y="56"/>
                  </a:cubicBezTo>
                  <a:cubicBezTo>
                    <a:pt x="128" y="56"/>
                    <a:pt x="128" y="56"/>
                    <a:pt x="128" y="56"/>
                  </a:cubicBezTo>
                  <a:cubicBezTo>
                    <a:pt x="148" y="60"/>
                    <a:pt x="177" y="75"/>
                    <a:pt x="192" y="90"/>
                  </a:cubicBezTo>
                  <a:cubicBezTo>
                    <a:pt x="248" y="146"/>
                    <a:pt x="248" y="146"/>
                    <a:pt x="248" y="146"/>
                  </a:cubicBezTo>
                  <a:cubicBezTo>
                    <a:pt x="262" y="161"/>
                    <a:pt x="262" y="185"/>
                    <a:pt x="248" y="1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" name="Freeform 269"/>
          <p:cNvSpPr>
            <a:spLocks noEditPoints="1"/>
          </p:cNvSpPr>
          <p:nvPr/>
        </p:nvSpPr>
        <p:spPr bwMode="auto">
          <a:xfrm>
            <a:off x="4574660" y="2191981"/>
            <a:ext cx="336306" cy="419539"/>
          </a:xfrm>
          <a:custGeom>
            <a:avLst/>
            <a:gdLst>
              <a:gd name="T0" fmla="*/ 722 w 806"/>
              <a:gd name="T1" fmla="*/ 0 h 654"/>
              <a:gd name="T2" fmla="*/ 83 w 806"/>
              <a:gd name="T3" fmla="*/ 0 h 654"/>
              <a:gd name="T4" fmla="*/ 0 w 806"/>
              <a:gd name="T5" fmla="*/ 84 h 654"/>
              <a:gd name="T6" fmla="*/ 0 w 806"/>
              <a:gd name="T7" fmla="*/ 465 h 654"/>
              <a:gd name="T8" fmla="*/ 83 w 806"/>
              <a:gd name="T9" fmla="*/ 548 h 654"/>
              <a:gd name="T10" fmla="*/ 722 w 806"/>
              <a:gd name="T11" fmla="*/ 548 h 654"/>
              <a:gd name="T12" fmla="*/ 806 w 806"/>
              <a:gd name="T13" fmla="*/ 465 h 654"/>
              <a:gd name="T14" fmla="*/ 806 w 806"/>
              <a:gd name="T15" fmla="*/ 84 h 654"/>
              <a:gd name="T16" fmla="*/ 722 w 806"/>
              <a:gd name="T17" fmla="*/ 0 h 654"/>
              <a:gd name="T18" fmla="*/ 758 w 806"/>
              <a:gd name="T19" fmla="*/ 469 h 654"/>
              <a:gd name="T20" fmla="*/ 720 w 806"/>
              <a:gd name="T21" fmla="*/ 508 h 654"/>
              <a:gd name="T22" fmla="*/ 86 w 806"/>
              <a:gd name="T23" fmla="*/ 508 h 654"/>
              <a:gd name="T24" fmla="*/ 48 w 806"/>
              <a:gd name="T25" fmla="*/ 469 h 654"/>
              <a:gd name="T26" fmla="*/ 48 w 806"/>
              <a:gd name="T27" fmla="*/ 79 h 654"/>
              <a:gd name="T28" fmla="*/ 86 w 806"/>
              <a:gd name="T29" fmla="*/ 41 h 654"/>
              <a:gd name="T30" fmla="*/ 720 w 806"/>
              <a:gd name="T31" fmla="*/ 41 h 654"/>
              <a:gd name="T32" fmla="*/ 758 w 806"/>
              <a:gd name="T33" fmla="*/ 79 h 654"/>
              <a:gd name="T34" fmla="*/ 758 w 806"/>
              <a:gd name="T35" fmla="*/ 469 h 654"/>
              <a:gd name="T36" fmla="*/ 806 w 806"/>
              <a:gd name="T37" fmla="*/ 570 h 654"/>
              <a:gd name="T38" fmla="*/ 723 w 806"/>
              <a:gd name="T39" fmla="*/ 654 h 654"/>
              <a:gd name="T40" fmla="*/ 84 w 806"/>
              <a:gd name="T41" fmla="*/ 654 h 654"/>
              <a:gd name="T42" fmla="*/ 0 w 806"/>
              <a:gd name="T43" fmla="*/ 570 h 654"/>
              <a:gd name="T44" fmla="*/ 806 w 806"/>
              <a:gd name="T45" fmla="*/ 570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6" h="654">
                <a:moveTo>
                  <a:pt x="722" y="0"/>
                </a:moveTo>
                <a:cubicBezTo>
                  <a:pt x="83" y="0"/>
                  <a:pt x="83" y="0"/>
                  <a:pt x="83" y="0"/>
                </a:cubicBezTo>
                <a:cubicBezTo>
                  <a:pt x="37" y="0"/>
                  <a:pt x="0" y="38"/>
                  <a:pt x="0" y="84"/>
                </a:cubicBezTo>
                <a:cubicBezTo>
                  <a:pt x="0" y="465"/>
                  <a:pt x="0" y="465"/>
                  <a:pt x="0" y="465"/>
                </a:cubicBezTo>
                <a:cubicBezTo>
                  <a:pt x="0" y="511"/>
                  <a:pt x="37" y="548"/>
                  <a:pt x="83" y="548"/>
                </a:cubicBezTo>
                <a:cubicBezTo>
                  <a:pt x="722" y="548"/>
                  <a:pt x="722" y="548"/>
                  <a:pt x="722" y="548"/>
                </a:cubicBezTo>
                <a:cubicBezTo>
                  <a:pt x="768" y="548"/>
                  <a:pt x="806" y="511"/>
                  <a:pt x="806" y="465"/>
                </a:cubicBezTo>
                <a:cubicBezTo>
                  <a:pt x="806" y="84"/>
                  <a:pt x="806" y="84"/>
                  <a:pt x="806" y="84"/>
                </a:cubicBezTo>
                <a:cubicBezTo>
                  <a:pt x="806" y="38"/>
                  <a:pt x="768" y="0"/>
                  <a:pt x="722" y="0"/>
                </a:cubicBezTo>
                <a:close/>
                <a:moveTo>
                  <a:pt x="758" y="469"/>
                </a:moveTo>
                <a:cubicBezTo>
                  <a:pt x="758" y="491"/>
                  <a:pt x="741" y="508"/>
                  <a:pt x="720" y="508"/>
                </a:cubicBezTo>
                <a:cubicBezTo>
                  <a:pt x="86" y="508"/>
                  <a:pt x="86" y="508"/>
                  <a:pt x="86" y="508"/>
                </a:cubicBezTo>
                <a:cubicBezTo>
                  <a:pt x="65" y="508"/>
                  <a:pt x="48" y="491"/>
                  <a:pt x="48" y="469"/>
                </a:cubicBezTo>
                <a:cubicBezTo>
                  <a:pt x="48" y="79"/>
                  <a:pt x="48" y="79"/>
                  <a:pt x="48" y="79"/>
                </a:cubicBezTo>
                <a:cubicBezTo>
                  <a:pt x="48" y="58"/>
                  <a:pt x="65" y="41"/>
                  <a:pt x="86" y="41"/>
                </a:cubicBezTo>
                <a:cubicBezTo>
                  <a:pt x="720" y="41"/>
                  <a:pt x="720" y="41"/>
                  <a:pt x="720" y="41"/>
                </a:cubicBezTo>
                <a:cubicBezTo>
                  <a:pt x="741" y="41"/>
                  <a:pt x="758" y="58"/>
                  <a:pt x="758" y="79"/>
                </a:cubicBezTo>
                <a:lnTo>
                  <a:pt x="758" y="469"/>
                </a:lnTo>
                <a:close/>
                <a:moveTo>
                  <a:pt x="806" y="570"/>
                </a:moveTo>
                <a:cubicBezTo>
                  <a:pt x="806" y="616"/>
                  <a:pt x="769" y="654"/>
                  <a:pt x="723" y="654"/>
                </a:cubicBezTo>
                <a:cubicBezTo>
                  <a:pt x="84" y="654"/>
                  <a:pt x="84" y="654"/>
                  <a:pt x="84" y="654"/>
                </a:cubicBezTo>
                <a:cubicBezTo>
                  <a:pt x="38" y="654"/>
                  <a:pt x="0" y="616"/>
                  <a:pt x="0" y="570"/>
                </a:cubicBezTo>
                <a:lnTo>
                  <a:pt x="806" y="570"/>
                </a:lnTo>
                <a:close/>
              </a:path>
            </a:pathLst>
          </a:custGeom>
          <a:solidFill>
            <a:srgbClr val="EC881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30"/>
          <p:cNvSpPr>
            <a:spLocks noEditPoints="1"/>
          </p:cNvSpPr>
          <p:nvPr/>
        </p:nvSpPr>
        <p:spPr bwMode="auto">
          <a:xfrm>
            <a:off x="1316452" y="2789827"/>
            <a:ext cx="372738" cy="489139"/>
          </a:xfrm>
          <a:custGeom>
            <a:avLst/>
            <a:gdLst>
              <a:gd name="T0" fmla="*/ 890 w 897"/>
              <a:gd name="T1" fmla="*/ 507 h 809"/>
              <a:gd name="T2" fmla="*/ 890 w 897"/>
              <a:gd name="T3" fmla="*/ 507 h 809"/>
              <a:gd name="T4" fmla="*/ 727 w 897"/>
              <a:gd name="T5" fmla="*/ 387 h 809"/>
              <a:gd name="T6" fmla="*/ 726 w 897"/>
              <a:gd name="T7" fmla="*/ 376 h 809"/>
              <a:gd name="T8" fmla="*/ 735 w 897"/>
              <a:gd name="T9" fmla="*/ 348 h 809"/>
              <a:gd name="T10" fmla="*/ 727 w 897"/>
              <a:gd name="T11" fmla="*/ 312 h 809"/>
              <a:gd name="T12" fmla="*/ 697 w 897"/>
              <a:gd name="T13" fmla="*/ 317 h 809"/>
              <a:gd name="T14" fmla="*/ 694 w 897"/>
              <a:gd name="T15" fmla="*/ 363 h 809"/>
              <a:gd name="T16" fmla="*/ 619 w 897"/>
              <a:gd name="T17" fmla="*/ 301 h 809"/>
              <a:gd name="T18" fmla="*/ 619 w 897"/>
              <a:gd name="T19" fmla="*/ 247 h 809"/>
              <a:gd name="T20" fmla="*/ 588 w 897"/>
              <a:gd name="T21" fmla="*/ 242 h 809"/>
              <a:gd name="T22" fmla="*/ 580 w 897"/>
              <a:gd name="T23" fmla="*/ 277 h 809"/>
              <a:gd name="T24" fmla="*/ 489 w 897"/>
              <a:gd name="T25" fmla="*/ 214 h 809"/>
              <a:gd name="T26" fmla="*/ 488 w 897"/>
              <a:gd name="T27" fmla="*/ 135 h 809"/>
              <a:gd name="T28" fmla="*/ 409 w 897"/>
              <a:gd name="T29" fmla="*/ 135 h 809"/>
              <a:gd name="T30" fmla="*/ 409 w 897"/>
              <a:gd name="T31" fmla="*/ 214 h 809"/>
              <a:gd name="T32" fmla="*/ 318 w 897"/>
              <a:gd name="T33" fmla="*/ 277 h 809"/>
              <a:gd name="T34" fmla="*/ 309 w 897"/>
              <a:gd name="T35" fmla="*/ 242 h 809"/>
              <a:gd name="T36" fmla="*/ 279 w 897"/>
              <a:gd name="T37" fmla="*/ 247 h 809"/>
              <a:gd name="T38" fmla="*/ 278 w 897"/>
              <a:gd name="T39" fmla="*/ 301 h 809"/>
              <a:gd name="T40" fmla="*/ 203 w 897"/>
              <a:gd name="T41" fmla="*/ 363 h 809"/>
              <a:gd name="T42" fmla="*/ 201 w 897"/>
              <a:gd name="T43" fmla="*/ 317 h 809"/>
              <a:gd name="T44" fmla="*/ 171 w 897"/>
              <a:gd name="T45" fmla="*/ 312 h 809"/>
              <a:gd name="T46" fmla="*/ 162 w 897"/>
              <a:gd name="T47" fmla="*/ 348 h 809"/>
              <a:gd name="T48" fmla="*/ 171 w 897"/>
              <a:gd name="T49" fmla="*/ 376 h 809"/>
              <a:gd name="T50" fmla="*/ 171 w 897"/>
              <a:gd name="T51" fmla="*/ 387 h 809"/>
              <a:gd name="T52" fmla="*/ 8 w 897"/>
              <a:gd name="T53" fmla="*/ 507 h 809"/>
              <a:gd name="T54" fmla="*/ 8 w 897"/>
              <a:gd name="T55" fmla="*/ 507 h 809"/>
              <a:gd name="T56" fmla="*/ 1 w 897"/>
              <a:gd name="T57" fmla="*/ 537 h 809"/>
              <a:gd name="T58" fmla="*/ 47 w 897"/>
              <a:gd name="T59" fmla="*/ 532 h 809"/>
              <a:gd name="T60" fmla="*/ 142 w 897"/>
              <a:gd name="T61" fmla="*/ 494 h 809"/>
              <a:gd name="T62" fmla="*/ 206 w 897"/>
              <a:gd name="T63" fmla="*/ 469 h 809"/>
              <a:gd name="T64" fmla="*/ 241 w 897"/>
              <a:gd name="T65" fmla="*/ 455 h 809"/>
              <a:gd name="T66" fmla="*/ 283 w 897"/>
              <a:gd name="T67" fmla="*/ 438 h 809"/>
              <a:gd name="T68" fmla="*/ 322 w 897"/>
              <a:gd name="T69" fmla="*/ 423 h 809"/>
              <a:gd name="T70" fmla="*/ 409 w 897"/>
              <a:gd name="T71" fmla="*/ 431 h 809"/>
              <a:gd name="T72" fmla="*/ 418 w 897"/>
              <a:gd name="T73" fmla="*/ 631 h 809"/>
              <a:gd name="T74" fmla="*/ 304 w 897"/>
              <a:gd name="T75" fmla="*/ 738 h 809"/>
              <a:gd name="T76" fmla="*/ 274 w 897"/>
              <a:gd name="T77" fmla="*/ 793 h 809"/>
              <a:gd name="T78" fmla="*/ 274 w 897"/>
              <a:gd name="T79" fmla="*/ 793 h 809"/>
              <a:gd name="T80" fmla="*/ 275 w 897"/>
              <a:gd name="T81" fmla="*/ 807 h 809"/>
              <a:gd name="T82" fmla="*/ 447 w 897"/>
              <a:gd name="T83" fmla="*/ 788 h 809"/>
              <a:gd name="T84" fmla="*/ 451 w 897"/>
              <a:gd name="T85" fmla="*/ 788 h 809"/>
              <a:gd name="T86" fmla="*/ 623 w 897"/>
              <a:gd name="T87" fmla="*/ 807 h 809"/>
              <a:gd name="T88" fmla="*/ 623 w 897"/>
              <a:gd name="T89" fmla="*/ 793 h 809"/>
              <a:gd name="T90" fmla="*/ 623 w 897"/>
              <a:gd name="T91" fmla="*/ 793 h 809"/>
              <a:gd name="T92" fmla="*/ 593 w 897"/>
              <a:gd name="T93" fmla="*/ 738 h 809"/>
              <a:gd name="T94" fmla="*/ 479 w 897"/>
              <a:gd name="T95" fmla="*/ 631 h 809"/>
              <a:gd name="T96" fmla="*/ 488 w 897"/>
              <a:gd name="T97" fmla="*/ 431 h 809"/>
              <a:gd name="T98" fmla="*/ 576 w 897"/>
              <a:gd name="T99" fmla="*/ 423 h 809"/>
              <a:gd name="T100" fmla="*/ 897 w 897"/>
              <a:gd name="T101" fmla="*/ 537 h 809"/>
              <a:gd name="T102" fmla="*/ 448 w 897"/>
              <a:gd name="T103" fmla="*/ 57 h 809"/>
              <a:gd name="T104" fmla="*/ 448 w 897"/>
              <a:gd name="T105" fmla="*/ 45 h 809"/>
              <a:gd name="T106" fmla="*/ 449 w 897"/>
              <a:gd name="T107" fmla="*/ 57 h 809"/>
              <a:gd name="T108" fmla="*/ 467 w 897"/>
              <a:gd name="T109" fmla="*/ 62 h 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97" h="809">
                <a:moveTo>
                  <a:pt x="896" y="520"/>
                </a:moveTo>
                <a:cubicBezTo>
                  <a:pt x="896" y="520"/>
                  <a:pt x="897" y="515"/>
                  <a:pt x="890" y="507"/>
                </a:cubicBezTo>
                <a:cubicBezTo>
                  <a:pt x="890" y="507"/>
                  <a:pt x="890" y="507"/>
                  <a:pt x="890" y="507"/>
                </a:cubicBezTo>
                <a:cubicBezTo>
                  <a:pt x="890" y="507"/>
                  <a:pt x="890" y="507"/>
                  <a:pt x="890" y="507"/>
                </a:cubicBezTo>
                <a:cubicBezTo>
                  <a:pt x="889" y="506"/>
                  <a:pt x="887" y="504"/>
                  <a:pt x="885" y="502"/>
                </a:cubicBezTo>
                <a:cubicBezTo>
                  <a:pt x="880" y="498"/>
                  <a:pt x="808" y="446"/>
                  <a:pt x="727" y="387"/>
                </a:cubicBezTo>
                <a:cubicBezTo>
                  <a:pt x="724" y="385"/>
                  <a:pt x="724" y="385"/>
                  <a:pt x="724" y="385"/>
                </a:cubicBezTo>
                <a:cubicBezTo>
                  <a:pt x="725" y="384"/>
                  <a:pt x="727" y="382"/>
                  <a:pt x="726" y="376"/>
                </a:cubicBezTo>
                <a:cubicBezTo>
                  <a:pt x="731" y="376"/>
                  <a:pt x="732" y="372"/>
                  <a:pt x="732" y="372"/>
                </a:cubicBezTo>
                <a:cubicBezTo>
                  <a:pt x="734" y="368"/>
                  <a:pt x="735" y="365"/>
                  <a:pt x="735" y="348"/>
                </a:cubicBezTo>
                <a:cubicBezTo>
                  <a:pt x="735" y="331"/>
                  <a:pt x="733" y="323"/>
                  <a:pt x="732" y="317"/>
                </a:cubicBezTo>
                <a:cubicBezTo>
                  <a:pt x="731" y="312"/>
                  <a:pt x="727" y="312"/>
                  <a:pt x="727" y="312"/>
                </a:cubicBezTo>
                <a:cubicBezTo>
                  <a:pt x="702" y="312"/>
                  <a:pt x="702" y="312"/>
                  <a:pt x="702" y="312"/>
                </a:cubicBezTo>
                <a:cubicBezTo>
                  <a:pt x="702" y="312"/>
                  <a:pt x="698" y="312"/>
                  <a:pt x="697" y="317"/>
                </a:cubicBezTo>
                <a:cubicBezTo>
                  <a:pt x="696" y="323"/>
                  <a:pt x="693" y="331"/>
                  <a:pt x="693" y="348"/>
                </a:cubicBezTo>
                <a:cubicBezTo>
                  <a:pt x="693" y="355"/>
                  <a:pt x="694" y="360"/>
                  <a:pt x="694" y="363"/>
                </a:cubicBezTo>
                <a:cubicBezTo>
                  <a:pt x="667" y="343"/>
                  <a:pt x="640" y="324"/>
                  <a:pt x="615" y="305"/>
                </a:cubicBezTo>
                <a:cubicBezTo>
                  <a:pt x="618" y="304"/>
                  <a:pt x="619" y="301"/>
                  <a:pt x="619" y="301"/>
                </a:cubicBezTo>
                <a:cubicBezTo>
                  <a:pt x="621" y="297"/>
                  <a:pt x="622" y="294"/>
                  <a:pt x="622" y="277"/>
                </a:cubicBezTo>
                <a:cubicBezTo>
                  <a:pt x="622" y="260"/>
                  <a:pt x="620" y="253"/>
                  <a:pt x="619" y="247"/>
                </a:cubicBezTo>
                <a:cubicBezTo>
                  <a:pt x="618" y="241"/>
                  <a:pt x="614" y="242"/>
                  <a:pt x="614" y="242"/>
                </a:cubicBezTo>
                <a:cubicBezTo>
                  <a:pt x="588" y="242"/>
                  <a:pt x="588" y="242"/>
                  <a:pt x="588" y="242"/>
                </a:cubicBezTo>
                <a:cubicBezTo>
                  <a:pt x="588" y="242"/>
                  <a:pt x="585" y="241"/>
                  <a:pt x="583" y="247"/>
                </a:cubicBezTo>
                <a:cubicBezTo>
                  <a:pt x="582" y="253"/>
                  <a:pt x="580" y="260"/>
                  <a:pt x="580" y="277"/>
                </a:cubicBezTo>
                <a:cubicBezTo>
                  <a:pt x="580" y="278"/>
                  <a:pt x="580" y="279"/>
                  <a:pt x="580" y="280"/>
                </a:cubicBezTo>
                <a:cubicBezTo>
                  <a:pt x="527" y="242"/>
                  <a:pt x="489" y="214"/>
                  <a:pt x="489" y="214"/>
                </a:cubicBezTo>
                <a:cubicBezTo>
                  <a:pt x="488" y="214"/>
                  <a:pt x="488" y="214"/>
                  <a:pt x="488" y="214"/>
                </a:cubicBezTo>
                <a:cubicBezTo>
                  <a:pt x="488" y="172"/>
                  <a:pt x="488" y="141"/>
                  <a:pt x="488" y="135"/>
                </a:cubicBezTo>
                <a:cubicBezTo>
                  <a:pt x="488" y="111"/>
                  <a:pt x="474" y="0"/>
                  <a:pt x="449" y="0"/>
                </a:cubicBezTo>
                <a:cubicBezTo>
                  <a:pt x="424" y="0"/>
                  <a:pt x="409" y="111"/>
                  <a:pt x="409" y="135"/>
                </a:cubicBezTo>
                <a:cubicBezTo>
                  <a:pt x="409" y="141"/>
                  <a:pt x="409" y="172"/>
                  <a:pt x="409" y="214"/>
                </a:cubicBezTo>
                <a:cubicBezTo>
                  <a:pt x="409" y="214"/>
                  <a:pt x="409" y="214"/>
                  <a:pt x="409" y="214"/>
                </a:cubicBezTo>
                <a:cubicBezTo>
                  <a:pt x="409" y="214"/>
                  <a:pt x="370" y="242"/>
                  <a:pt x="318" y="280"/>
                </a:cubicBezTo>
                <a:cubicBezTo>
                  <a:pt x="318" y="279"/>
                  <a:pt x="318" y="278"/>
                  <a:pt x="318" y="277"/>
                </a:cubicBezTo>
                <a:cubicBezTo>
                  <a:pt x="318" y="260"/>
                  <a:pt x="316" y="253"/>
                  <a:pt x="314" y="247"/>
                </a:cubicBezTo>
                <a:cubicBezTo>
                  <a:pt x="313" y="241"/>
                  <a:pt x="309" y="242"/>
                  <a:pt x="309" y="242"/>
                </a:cubicBezTo>
                <a:cubicBezTo>
                  <a:pt x="284" y="242"/>
                  <a:pt x="284" y="242"/>
                  <a:pt x="284" y="242"/>
                </a:cubicBezTo>
                <a:cubicBezTo>
                  <a:pt x="284" y="242"/>
                  <a:pt x="280" y="241"/>
                  <a:pt x="279" y="247"/>
                </a:cubicBezTo>
                <a:cubicBezTo>
                  <a:pt x="277" y="253"/>
                  <a:pt x="275" y="260"/>
                  <a:pt x="275" y="277"/>
                </a:cubicBezTo>
                <a:cubicBezTo>
                  <a:pt x="275" y="294"/>
                  <a:pt x="277" y="297"/>
                  <a:pt x="278" y="301"/>
                </a:cubicBezTo>
                <a:cubicBezTo>
                  <a:pt x="278" y="301"/>
                  <a:pt x="280" y="304"/>
                  <a:pt x="283" y="305"/>
                </a:cubicBezTo>
                <a:cubicBezTo>
                  <a:pt x="258" y="324"/>
                  <a:pt x="230" y="343"/>
                  <a:pt x="203" y="363"/>
                </a:cubicBezTo>
                <a:cubicBezTo>
                  <a:pt x="204" y="360"/>
                  <a:pt x="204" y="355"/>
                  <a:pt x="204" y="348"/>
                </a:cubicBezTo>
                <a:cubicBezTo>
                  <a:pt x="204" y="331"/>
                  <a:pt x="202" y="323"/>
                  <a:pt x="201" y="317"/>
                </a:cubicBezTo>
                <a:cubicBezTo>
                  <a:pt x="199" y="312"/>
                  <a:pt x="196" y="312"/>
                  <a:pt x="196" y="312"/>
                </a:cubicBezTo>
                <a:cubicBezTo>
                  <a:pt x="171" y="312"/>
                  <a:pt x="171" y="312"/>
                  <a:pt x="171" y="312"/>
                </a:cubicBezTo>
                <a:cubicBezTo>
                  <a:pt x="171" y="312"/>
                  <a:pt x="167" y="312"/>
                  <a:pt x="166" y="317"/>
                </a:cubicBezTo>
                <a:cubicBezTo>
                  <a:pt x="164" y="323"/>
                  <a:pt x="162" y="331"/>
                  <a:pt x="162" y="348"/>
                </a:cubicBezTo>
                <a:cubicBezTo>
                  <a:pt x="162" y="365"/>
                  <a:pt x="164" y="368"/>
                  <a:pt x="165" y="372"/>
                </a:cubicBezTo>
                <a:cubicBezTo>
                  <a:pt x="165" y="372"/>
                  <a:pt x="167" y="376"/>
                  <a:pt x="171" y="376"/>
                </a:cubicBezTo>
                <a:cubicBezTo>
                  <a:pt x="171" y="382"/>
                  <a:pt x="172" y="384"/>
                  <a:pt x="173" y="385"/>
                </a:cubicBezTo>
                <a:cubicBezTo>
                  <a:pt x="171" y="387"/>
                  <a:pt x="171" y="387"/>
                  <a:pt x="171" y="387"/>
                </a:cubicBezTo>
                <a:cubicBezTo>
                  <a:pt x="90" y="446"/>
                  <a:pt x="18" y="498"/>
                  <a:pt x="13" y="502"/>
                </a:cubicBezTo>
                <a:cubicBezTo>
                  <a:pt x="11" y="504"/>
                  <a:pt x="9" y="506"/>
                  <a:pt x="8" y="507"/>
                </a:cubicBezTo>
                <a:cubicBezTo>
                  <a:pt x="7" y="507"/>
                  <a:pt x="7" y="507"/>
                  <a:pt x="7" y="507"/>
                </a:cubicBezTo>
                <a:cubicBezTo>
                  <a:pt x="8" y="507"/>
                  <a:pt x="8" y="507"/>
                  <a:pt x="8" y="507"/>
                </a:cubicBezTo>
                <a:cubicBezTo>
                  <a:pt x="0" y="515"/>
                  <a:pt x="2" y="520"/>
                  <a:pt x="2" y="520"/>
                </a:cubicBezTo>
                <a:cubicBezTo>
                  <a:pt x="2" y="520"/>
                  <a:pt x="1" y="532"/>
                  <a:pt x="1" y="537"/>
                </a:cubicBezTo>
                <a:cubicBezTo>
                  <a:pt x="1" y="552"/>
                  <a:pt x="11" y="547"/>
                  <a:pt x="11" y="547"/>
                </a:cubicBezTo>
                <a:cubicBezTo>
                  <a:pt x="47" y="532"/>
                  <a:pt x="47" y="532"/>
                  <a:pt x="47" y="532"/>
                </a:cubicBezTo>
                <a:cubicBezTo>
                  <a:pt x="139" y="495"/>
                  <a:pt x="139" y="495"/>
                  <a:pt x="139" y="495"/>
                </a:cubicBezTo>
                <a:cubicBezTo>
                  <a:pt x="142" y="494"/>
                  <a:pt x="142" y="494"/>
                  <a:pt x="142" y="494"/>
                </a:cubicBezTo>
                <a:cubicBezTo>
                  <a:pt x="202" y="470"/>
                  <a:pt x="202" y="470"/>
                  <a:pt x="202" y="470"/>
                </a:cubicBezTo>
                <a:cubicBezTo>
                  <a:pt x="206" y="469"/>
                  <a:pt x="206" y="469"/>
                  <a:pt x="206" y="469"/>
                </a:cubicBezTo>
                <a:cubicBezTo>
                  <a:pt x="239" y="456"/>
                  <a:pt x="239" y="456"/>
                  <a:pt x="239" y="456"/>
                </a:cubicBezTo>
                <a:cubicBezTo>
                  <a:pt x="241" y="455"/>
                  <a:pt x="241" y="455"/>
                  <a:pt x="241" y="455"/>
                </a:cubicBezTo>
                <a:cubicBezTo>
                  <a:pt x="280" y="439"/>
                  <a:pt x="280" y="439"/>
                  <a:pt x="280" y="439"/>
                </a:cubicBezTo>
                <a:cubicBezTo>
                  <a:pt x="283" y="438"/>
                  <a:pt x="283" y="438"/>
                  <a:pt x="283" y="438"/>
                </a:cubicBezTo>
                <a:cubicBezTo>
                  <a:pt x="317" y="425"/>
                  <a:pt x="317" y="425"/>
                  <a:pt x="317" y="425"/>
                </a:cubicBezTo>
                <a:cubicBezTo>
                  <a:pt x="322" y="423"/>
                  <a:pt x="322" y="423"/>
                  <a:pt x="322" y="423"/>
                </a:cubicBezTo>
                <a:cubicBezTo>
                  <a:pt x="332" y="418"/>
                  <a:pt x="332" y="418"/>
                  <a:pt x="332" y="418"/>
                </a:cubicBezTo>
                <a:cubicBezTo>
                  <a:pt x="332" y="418"/>
                  <a:pt x="409" y="391"/>
                  <a:pt x="409" y="431"/>
                </a:cubicBezTo>
                <a:cubicBezTo>
                  <a:pt x="409" y="486"/>
                  <a:pt x="409" y="532"/>
                  <a:pt x="409" y="552"/>
                </a:cubicBezTo>
                <a:cubicBezTo>
                  <a:pt x="409" y="581"/>
                  <a:pt x="414" y="609"/>
                  <a:pt x="418" y="631"/>
                </a:cubicBezTo>
                <a:cubicBezTo>
                  <a:pt x="418" y="631"/>
                  <a:pt x="423" y="639"/>
                  <a:pt x="412" y="650"/>
                </a:cubicBezTo>
                <a:cubicBezTo>
                  <a:pt x="385" y="672"/>
                  <a:pt x="310" y="733"/>
                  <a:pt x="304" y="738"/>
                </a:cubicBezTo>
                <a:cubicBezTo>
                  <a:pt x="283" y="752"/>
                  <a:pt x="278" y="771"/>
                  <a:pt x="276" y="784"/>
                </a:cubicBezTo>
                <a:cubicBezTo>
                  <a:pt x="275" y="787"/>
                  <a:pt x="275" y="790"/>
                  <a:pt x="274" y="793"/>
                </a:cubicBezTo>
                <a:cubicBezTo>
                  <a:pt x="274" y="793"/>
                  <a:pt x="274" y="793"/>
                  <a:pt x="274" y="793"/>
                </a:cubicBezTo>
                <a:cubicBezTo>
                  <a:pt x="274" y="793"/>
                  <a:pt x="274" y="793"/>
                  <a:pt x="274" y="793"/>
                </a:cubicBezTo>
                <a:cubicBezTo>
                  <a:pt x="273" y="800"/>
                  <a:pt x="272" y="804"/>
                  <a:pt x="272" y="804"/>
                </a:cubicBezTo>
                <a:cubicBezTo>
                  <a:pt x="272" y="804"/>
                  <a:pt x="271" y="809"/>
                  <a:pt x="275" y="807"/>
                </a:cubicBezTo>
                <a:cubicBezTo>
                  <a:pt x="279" y="805"/>
                  <a:pt x="436" y="743"/>
                  <a:pt x="436" y="743"/>
                </a:cubicBezTo>
                <a:cubicBezTo>
                  <a:pt x="440" y="759"/>
                  <a:pt x="442" y="770"/>
                  <a:pt x="447" y="788"/>
                </a:cubicBezTo>
                <a:cubicBezTo>
                  <a:pt x="447" y="788"/>
                  <a:pt x="448" y="790"/>
                  <a:pt x="449" y="790"/>
                </a:cubicBezTo>
                <a:cubicBezTo>
                  <a:pt x="450" y="790"/>
                  <a:pt x="451" y="788"/>
                  <a:pt x="451" y="788"/>
                </a:cubicBezTo>
                <a:cubicBezTo>
                  <a:pt x="456" y="770"/>
                  <a:pt x="457" y="759"/>
                  <a:pt x="462" y="743"/>
                </a:cubicBezTo>
                <a:cubicBezTo>
                  <a:pt x="462" y="743"/>
                  <a:pt x="618" y="805"/>
                  <a:pt x="623" y="807"/>
                </a:cubicBezTo>
                <a:cubicBezTo>
                  <a:pt x="627" y="809"/>
                  <a:pt x="626" y="804"/>
                  <a:pt x="626" y="804"/>
                </a:cubicBezTo>
                <a:cubicBezTo>
                  <a:pt x="626" y="804"/>
                  <a:pt x="625" y="800"/>
                  <a:pt x="623" y="793"/>
                </a:cubicBezTo>
                <a:cubicBezTo>
                  <a:pt x="624" y="793"/>
                  <a:pt x="624" y="793"/>
                  <a:pt x="624" y="793"/>
                </a:cubicBezTo>
                <a:cubicBezTo>
                  <a:pt x="624" y="793"/>
                  <a:pt x="623" y="793"/>
                  <a:pt x="623" y="793"/>
                </a:cubicBezTo>
                <a:cubicBezTo>
                  <a:pt x="623" y="790"/>
                  <a:pt x="622" y="787"/>
                  <a:pt x="622" y="784"/>
                </a:cubicBezTo>
                <a:cubicBezTo>
                  <a:pt x="620" y="771"/>
                  <a:pt x="614" y="752"/>
                  <a:pt x="593" y="738"/>
                </a:cubicBezTo>
                <a:cubicBezTo>
                  <a:pt x="588" y="733"/>
                  <a:pt x="512" y="672"/>
                  <a:pt x="486" y="650"/>
                </a:cubicBezTo>
                <a:cubicBezTo>
                  <a:pt x="476" y="642"/>
                  <a:pt x="479" y="631"/>
                  <a:pt x="479" y="631"/>
                </a:cubicBezTo>
                <a:cubicBezTo>
                  <a:pt x="484" y="609"/>
                  <a:pt x="488" y="581"/>
                  <a:pt x="488" y="552"/>
                </a:cubicBezTo>
                <a:cubicBezTo>
                  <a:pt x="488" y="532"/>
                  <a:pt x="488" y="486"/>
                  <a:pt x="488" y="431"/>
                </a:cubicBezTo>
                <a:cubicBezTo>
                  <a:pt x="488" y="390"/>
                  <a:pt x="565" y="418"/>
                  <a:pt x="565" y="418"/>
                </a:cubicBezTo>
                <a:cubicBezTo>
                  <a:pt x="576" y="423"/>
                  <a:pt x="576" y="423"/>
                  <a:pt x="576" y="423"/>
                </a:cubicBezTo>
                <a:cubicBezTo>
                  <a:pt x="881" y="546"/>
                  <a:pt x="881" y="546"/>
                  <a:pt x="881" y="546"/>
                </a:cubicBezTo>
                <a:cubicBezTo>
                  <a:pt x="881" y="546"/>
                  <a:pt x="897" y="552"/>
                  <a:pt x="897" y="537"/>
                </a:cubicBezTo>
                <a:cubicBezTo>
                  <a:pt x="897" y="532"/>
                  <a:pt x="896" y="520"/>
                  <a:pt x="896" y="520"/>
                </a:cubicBezTo>
                <a:close/>
                <a:moveTo>
                  <a:pt x="448" y="57"/>
                </a:moveTo>
                <a:cubicBezTo>
                  <a:pt x="437" y="57"/>
                  <a:pt x="431" y="62"/>
                  <a:pt x="431" y="62"/>
                </a:cubicBezTo>
                <a:cubicBezTo>
                  <a:pt x="433" y="46"/>
                  <a:pt x="448" y="45"/>
                  <a:pt x="448" y="45"/>
                </a:cubicBezTo>
                <a:lnTo>
                  <a:pt x="448" y="57"/>
                </a:lnTo>
                <a:close/>
                <a:moveTo>
                  <a:pt x="449" y="57"/>
                </a:moveTo>
                <a:cubicBezTo>
                  <a:pt x="449" y="45"/>
                  <a:pt x="449" y="45"/>
                  <a:pt x="449" y="45"/>
                </a:cubicBezTo>
                <a:cubicBezTo>
                  <a:pt x="449" y="45"/>
                  <a:pt x="465" y="46"/>
                  <a:pt x="467" y="62"/>
                </a:cubicBezTo>
                <a:cubicBezTo>
                  <a:pt x="467" y="62"/>
                  <a:pt x="461" y="57"/>
                  <a:pt x="449" y="57"/>
                </a:cubicBezTo>
                <a:close/>
              </a:path>
            </a:pathLst>
          </a:custGeom>
          <a:solidFill>
            <a:srgbClr val="EC881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1273749" y="3418418"/>
            <a:ext cx="426247" cy="610933"/>
            <a:chOff x="1719262" y="3792538"/>
            <a:chExt cx="2125663" cy="2127250"/>
          </a:xfrm>
          <a:solidFill>
            <a:srgbClr val="EC881D"/>
          </a:solidFill>
        </p:grpSpPr>
        <p:sp>
          <p:nvSpPr>
            <p:cNvPr id="33" name="Freeform 4672"/>
            <p:cNvSpPr>
              <a:spLocks/>
            </p:cNvSpPr>
            <p:nvPr/>
          </p:nvSpPr>
          <p:spPr bwMode="auto">
            <a:xfrm>
              <a:off x="2971800" y="4125913"/>
              <a:ext cx="204788" cy="258763"/>
            </a:xfrm>
            <a:custGeom>
              <a:avLst/>
              <a:gdLst>
                <a:gd name="T0" fmla="*/ 55 w 55"/>
                <a:gd name="T1" fmla="*/ 7 h 69"/>
                <a:gd name="T2" fmla="*/ 47 w 55"/>
                <a:gd name="T3" fmla="*/ 0 h 69"/>
                <a:gd name="T4" fmla="*/ 40 w 55"/>
                <a:gd name="T5" fmla="*/ 3 h 69"/>
                <a:gd name="T6" fmla="*/ 39 w 55"/>
                <a:gd name="T7" fmla="*/ 5 h 69"/>
                <a:gd name="T8" fmla="*/ 27 w 55"/>
                <a:gd name="T9" fmla="*/ 22 h 69"/>
                <a:gd name="T10" fmla="*/ 15 w 55"/>
                <a:gd name="T11" fmla="*/ 5 h 69"/>
                <a:gd name="T12" fmla="*/ 14 w 55"/>
                <a:gd name="T13" fmla="*/ 4 h 69"/>
                <a:gd name="T14" fmla="*/ 8 w 55"/>
                <a:gd name="T15" fmla="*/ 0 h 69"/>
                <a:gd name="T16" fmla="*/ 0 w 55"/>
                <a:gd name="T17" fmla="*/ 7 h 69"/>
                <a:gd name="T18" fmla="*/ 3 w 55"/>
                <a:gd name="T19" fmla="*/ 14 h 69"/>
                <a:gd name="T20" fmla="*/ 14 w 55"/>
                <a:gd name="T21" fmla="*/ 30 h 69"/>
                <a:gd name="T22" fmla="*/ 11 w 55"/>
                <a:gd name="T23" fmla="*/ 30 h 69"/>
                <a:gd name="T24" fmla="*/ 10 w 55"/>
                <a:gd name="T25" fmla="*/ 30 h 69"/>
                <a:gd name="T26" fmla="*/ 2 w 55"/>
                <a:gd name="T27" fmla="*/ 37 h 69"/>
                <a:gd name="T28" fmla="*/ 10 w 55"/>
                <a:gd name="T29" fmla="*/ 44 h 69"/>
                <a:gd name="T30" fmla="*/ 11 w 55"/>
                <a:gd name="T31" fmla="*/ 44 h 69"/>
                <a:gd name="T32" fmla="*/ 19 w 55"/>
                <a:gd name="T33" fmla="*/ 44 h 69"/>
                <a:gd name="T34" fmla="*/ 19 w 55"/>
                <a:gd name="T35" fmla="*/ 59 h 69"/>
                <a:gd name="T36" fmla="*/ 19 w 55"/>
                <a:gd name="T37" fmla="*/ 61 h 69"/>
                <a:gd name="T38" fmla="*/ 27 w 55"/>
                <a:gd name="T39" fmla="*/ 69 h 69"/>
                <a:gd name="T40" fmla="*/ 35 w 55"/>
                <a:gd name="T41" fmla="*/ 61 h 69"/>
                <a:gd name="T42" fmla="*/ 35 w 55"/>
                <a:gd name="T43" fmla="*/ 59 h 69"/>
                <a:gd name="T44" fmla="*/ 35 w 55"/>
                <a:gd name="T45" fmla="*/ 44 h 69"/>
                <a:gd name="T46" fmla="*/ 42 w 55"/>
                <a:gd name="T47" fmla="*/ 44 h 69"/>
                <a:gd name="T48" fmla="*/ 44 w 55"/>
                <a:gd name="T49" fmla="*/ 44 h 69"/>
                <a:gd name="T50" fmla="*/ 52 w 55"/>
                <a:gd name="T51" fmla="*/ 37 h 69"/>
                <a:gd name="T52" fmla="*/ 44 w 55"/>
                <a:gd name="T53" fmla="*/ 30 h 69"/>
                <a:gd name="T54" fmla="*/ 42 w 55"/>
                <a:gd name="T55" fmla="*/ 30 h 69"/>
                <a:gd name="T56" fmla="*/ 40 w 55"/>
                <a:gd name="T57" fmla="*/ 30 h 69"/>
                <a:gd name="T58" fmla="*/ 51 w 55"/>
                <a:gd name="T59" fmla="*/ 14 h 69"/>
                <a:gd name="T60" fmla="*/ 55 w 55"/>
                <a:gd name="T61" fmla="*/ 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" h="69">
                  <a:moveTo>
                    <a:pt x="55" y="7"/>
                  </a:moveTo>
                  <a:cubicBezTo>
                    <a:pt x="55" y="3"/>
                    <a:pt x="51" y="0"/>
                    <a:pt x="47" y="0"/>
                  </a:cubicBezTo>
                  <a:cubicBezTo>
                    <a:pt x="44" y="0"/>
                    <a:pt x="42" y="1"/>
                    <a:pt x="40" y="3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2" y="1"/>
                    <a:pt x="10" y="0"/>
                    <a:pt x="8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9"/>
                    <a:pt x="0" y="11"/>
                    <a:pt x="3" y="14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5" y="30"/>
                    <a:pt x="2" y="32"/>
                    <a:pt x="2" y="37"/>
                  </a:cubicBezTo>
                  <a:cubicBezTo>
                    <a:pt x="2" y="41"/>
                    <a:pt x="5" y="44"/>
                    <a:pt x="10" y="44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6"/>
                    <a:pt x="22" y="69"/>
                    <a:pt x="27" y="69"/>
                  </a:cubicBezTo>
                  <a:cubicBezTo>
                    <a:pt x="31" y="69"/>
                    <a:pt x="35" y="66"/>
                    <a:pt x="35" y="61"/>
                  </a:cubicBezTo>
                  <a:cubicBezTo>
                    <a:pt x="35" y="59"/>
                    <a:pt x="35" y="59"/>
                    <a:pt x="35" y="59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4" y="44"/>
                    <a:pt x="44" y="44"/>
                    <a:pt x="44" y="44"/>
                  </a:cubicBezTo>
                  <a:cubicBezTo>
                    <a:pt x="49" y="44"/>
                    <a:pt x="52" y="41"/>
                    <a:pt x="52" y="37"/>
                  </a:cubicBezTo>
                  <a:cubicBezTo>
                    <a:pt x="52" y="32"/>
                    <a:pt x="49" y="30"/>
                    <a:pt x="44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4" y="11"/>
                    <a:pt x="55" y="9"/>
                    <a:pt x="5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673"/>
            <p:cNvSpPr>
              <a:spLocks noEditPoints="1"/>
            </p:cNvSpPr>
            <p:nvPr/>
          </p:nvSpPr>
          <p:spPr bwMode="auto">
            <a:xfrm>
              <a:off x="2322512" y="3792538"/>
              <a:ext cx="1522413" cy="762000"/>
            </a:xfrm>
            <a:custGeom>
              <a:avLst/>
              <a:gdLst>
                <a:gd name="T0" fmla="*/ 393 w 406"/>
                <a:gd name="T1" fmla="*/ 0 h 203"/>
                <a:gd name="T2" fmla="*/ 13 w 406"/>
                <a:gd name="T3" fmla="*/ 0 h 203"/>
                <a:gd name="T4" fmla="*/ 0 w 406"/>
                <a:gd name="T5" fmla="*/ 13 h 203"/>
                <a:gd name="T6" fmla="*/ 0 w 406"/>
                <a:gd name="T7" fmla="*/ 176 h 203"/>
                <a:gd name="T8" fmla="*/ 8 w 406"/>
                <a:gd name="T9" fmla="*/ 176 h 203"/>
                <a:gd name="T10" fmla="*/ 8 w 406"/>
                <a:gd name="T11" fmla="*/ 150 h 203"/>
                <a:gd name="T12" fmla="*/ 139 w 406"/>
                <a:gd name="T13" fmla="*/ 150 h 203"/>
                <a:gd name="T14" fmla="*/ 160 w 406"/>
                <a:gd name="T15" fmla="*/ 130 h 203"/>
                <a:gd name="T16" fmla="*/ 139 w 406"/>
                <a:gd name="T17" fmla="*/ 110 h 203"/>
                <a:gd name="T18" fmla="*/ 8 w 406"/>
                <a:gd name="T19" fmla="*/ 110 h 203"/>
                <a:gd name="T20" fmla="*/ 8 w 406"/>
                <a:gd name="T21" fmla="*/ 70 h 203"/>
                <a:gd name="T22" fmla="*/ 112 w 406"/>
                <a:gd name="T23" fmla="*/ 70 h 203"/>
                <a:gd name="T24" fmla="*/ 132 w 406"/>
                <a:gd name="T25" fmla="*/ 50 h 203"/>
                <a:gd name="T26" fmla="*/ 112 w 406"/>
                <a:gd name="T27" fmla="*/ 30 h 203"/>
                <a:gd name="T28" fmla="*/ 8 w 406"/>
                <a:gd name="T29" fmla="*/ 30 h 203"/>
                <a:gd name="T30" fmla="*/ 8 w 406"/>
                <a:gd name="T31" fmla="*/ 13 h 203"/>
                <a:gd name="T32" fmla="*/ 9 w 406"/>
                <a:gd name="T33" fmla="*/ 9 h 203"/>
                <a:gd name="T34" fmla="*/ 13 w 406"/>
                <a:gd name="T35" fmla="*/ 8 h 203"/>
                <a:gd name="T36" fmla="*/ 393 w 406"/>
                <a:gd name="T37" fmla="*/ 8 h 203"/>
                <a:gd name="T38" fmla="*/ 396 w 406"/>
                <a:gd name="T39" fmla="*/ 9 h 203"/>
                <a:gd name="T40" fmla="*/ 398 w 406"/>
                <a:gd name="T41" fmla="*/ 13 h 203"/>
                <a:gd name="T42" fmla="*/ 398 w 406"/>
                <a:gd name="T43" fmla="*/ 156 h 203"/>
                <a:gd name="T44" fmla="*/ 386 w 406"/>
                <a:gd name="T45" fmla="*/ 118 h 203"/>
                <a:gd name="T46" fmla="*/ 351 w 406"/>
                <a:gd name="T47" fmla="*/ 101 h 203"/>
                <a:gd name="T48" fmla="*/ 331 w 406"/>
                <a:gd name="T49" fmla="*/ 135 h 203"/>
                <a:gd name="T50" fmla="*/ 329 w 406"/>
                <a:gd name="T51" fmla="*/ 119 h 203"/>
                <a:gd name="T52" fmla="*/ 333 w 406"/>
                <a:gd name="T53" fmla="*/ 111 h 203"/>
                <a:gd name="T54" fmla="*/ 333 w 406"/>
                <a:gd name="T55" fmla="*/ 108 h 203"/>
                <a:gd name="T56" fmla="*/ 316 w 406"/>
                <a:gd name="T57" fmla="*/ 108 h 203"/>
                <a:gd name="T58" fmla="*/ 316 w 406"/>
                <a:gd name="T59" fmla="*/ 111 h 203"/>
                <a:gd name="T60" fmla="*/ 321 w 406"/>
                <a:gd name="T61" fmla="*/ 119 h 203"/>
                <a:gd name="T62" fmla="*/ 319 w 406"/>
                <a:gd name="T63" fmla="*/ 135 h 203"/>
                <a:gd name="T64" fmla="*/ 299 w 406"/>
                <a:gd name="T65" fmla="*/ 101 h 203"/>
                <a:gd name="T66" fmla="*/ 264 w 406"/>
                <a:gd name="T67" fmla="*/ 118 h 203"/>
                <a:gd name="T68" fmla="*/ 251 w 406"/>
                <a:gd name="T69" fmla="*/ 176 h 203"/>
                <a:gd name="T70" fmla="*/ 313 w 406"/>
                <a:gd name="T71" fmla="*/ 176 h 203"/>
                <a:gd name="T72" fmla="*/ 328 w 406"/>
                <a:gd name="T73" fmla="*/ 183 h 203"/>
                <a:gd name="T74" fmla="*/ 334 w 406"/>
                <a:gd name="T75" fmla="*/ 197 h 203"/>
                <a:gd name="T76" fmla="*/ 334 w 406"/>
                <a:gd name="T77" fmla="*/ 203 h 203"/>
                <a:gd name="T78" fmla="*/ 393 w 406"/>
                <a:gd name="T79" fmla="*/ 203 h 203"/>
                <a:gd name="T80" fmla="*/ 406 w 406"/>
                <a:gd name="T81" fmla="*/ 190 h 203"/>
                <a:gd name="T82" fmla="*/ 406 w 406"/>
                <a:gd name="T83" fmla="*/ 13 h 203"/>
                <a:gd name="T84" fmla="*/ 393 w 406"/>
                <a:gd name="T85" fmla="*/ 0 h 203"/>
                <a:gd name="T86" fmla="*/ 309 w 406"/>
                <a:gd name="T87" fmla="*/ 157 h 203"/>
                <a:gd name="T88" fmla="*/ 279 w 406"/>
                <a:gd name="T89" fmla="*/ 157 h 203"/>
                <a:gd name="T90" fmla="*/ 279 w 406"/>
                <a:gd name="T91" fmla="*/ 152 h 203"/>
                <a:gd name="T92" fmla="*/ 309 w 406"/>
                <a:gd name="T93" fmla="*/ 152 h 203"/>
                <a:gd name="T94" fmla="*/ 309 w 406"/>
                <a:gd name="T95" fmla="*/ 157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06" h="203">
                  <a:moveTo>
                    <a:pt x="39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8" y="176"/>
                    <a:pt x="8" y="176"/>
                    <a:pt x="8" y="176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139" y="150"/>
                    <a:pt x="139" y="150"/>
                    <a:pt x="139" y="150"/>
                  </a:cubicBezTo>
                  <a:cubicBezTo>
                    <a:pt x="151" y="150"/>
                    <a:pt x="160" y="141"/>
                    <a:pt x="160" y="130"/>
                  </a:cubicBezTo>
                  <a:cubicBezTo>
                    <a:pt x="160" y="119"/>
                    <a:pt x="151" y="110"/>
                    <a:pt x="139" y="110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23" y="70"/>
                    <a:pt x="132" y="61"/>
                    <a:pt x="132" y="50"/>
                  </a:cubicBezTo>
                  <a:cubicBezTo>
                    <a:pt x="132" y="39"/>
                    <a:pt x="123" y="30"/>
                    <a:pt x="112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1"/>
                    <a:pt x="8" y="10"/>
                    <a:pt x="9" y="9"/>
                  </a:cubicBezTo>
                  <a:cubicBezTo>
                    <a:pt x="10" y="8"/>
                    <a:pt x="11" y="8"/>
                    <a:pt x="13" y="8"/>
                  </a:cubicBezTo>
                  <a:cubicBezTo>
                    <a:pt x="393" y="8"/>
                    <a:pt x="393" y="8"/>
                    <a:pt x="393" y="8"/>
                  </a:cubicBezTo>
                  <a:cubicBezTo>
                    <a:pt x="394" y="8"/>
                    <a:pt x="395" y="8"/>
                    <a:pt x="396" y="9"/>
                  </a:cubicBezTo>
                  <a:cubicBezTo>
                    <a:pt x="397" y="10"/>
                    <a:pt x="398" y="11"/>
                    <a:pt x="398" y="13"/>
                  </a:cubicBezTo>
                  <a:cubicBezTo>
                    <a:pt x="398" y="156"/>
                    <a:pt x="398" y="156"/>
                    <a:pt x="398" y="156"/>
                  </a:cubicBezTo>
                  <a:cubicBezTo>
                    <a:pt x="396" y="141"/>
                    <a:pt x="393" y="127"/>
                    <a:pt x="386" y="118"/>
                  </a:cubicBezTo>
                  <a:cubicBezTo>
                    <a:pt x="376" y="106"/>
                    <a:pt x="364" y="102"/>
                    <a:pt x="351" y="101"/>
                  </a:cubicBezTo>
                  <a:cubicBezTo>
                    <a:pt x="331" y="135"/>
                    <a:pt x="331" y="135"/>
                    <a:pt x="331" y="135"/>
                  </a:cubicBezTo>
                  <a:cubicBezTo>
                    <a:pt x="329" y="119"/>
                    <a:pt x="329" y="119"/>
                    <a:pt x="329" y="119"/>
                  </a:cubicBezTo>
                  <a:cubicBezTo>
                    <a:pt x="333" y="111"/>
                    <a:pt x="333" y="111"/>
                    <a:pt x="333" y="111"/>
                  </a:cubicBezTo>
                  <a:cubicBezTo>
                    <a:pt x="334" y="111"/>
                    <a:pt x="334" y="109"/>
                    <a:pt x="333" y="108"/>
                  </a:cubicBezTo>
                  <a:cubicBezTo>
                    <a:pt x="329" y="110"/>
                    <a:pt x="321" y="110"/>
                    <a:pt x="316" y="108"/>
                  </a:cubicBezTo>
                  <a:cubicBezTo>
                    <a:pt x="316" y="109"/>
                    <a:pt x="316" y="110"/>
                    <a:pt x="316" y="111"/>
                  </a:cubicBezTo>
                  <a:cubicBezTo>
                    <a:pt x="321" y="119"/>
                    <a:pt x="321" y="119"/>
                    <a:pt x="321" y="119"/>
                  </a:cubicBezTo>
                  <a:cubicBezTo>
                    <a:pt x="319" y="135"/>
                    <a:pt x="319" y="135"/>
                    <a:pt x="319" y="135"/>
                  </a:cubicBezTo>
                  <a:cubicBezTo>
                    <a:pt x="299" y="101"/>
                    <a:pt x="299" y="101"/>
                    <a:pt x="299" y="101"/>
                  </a:cubicBezTo>
                  <a:cubicBezTo>
                    <a:pt x="286" y="101"/>
                    <a:pt x="272" y="108"/>
                    <a:pt x="264" y="118"/>
                  </a:cubicBezTo>
                  <a:cubicBezTo>
                    <a:pt x="254" y="131"/>
                    <a:pt x="251" y="154"/>
                    <a:pt x="251" y="176"/>
                  </a:cubicBezTo>
                  <a:cubicBezTo>
                    <a:pt x="313" y="176"/>
                    <a:pt x="313" y="176"/>
                    <a:pt x="313" y="176"/>
                  </a:cubicBezTo>
                  <a:cubicBezTo>
                    <a:pt x="319" y="176"/>
                    <a:pt x="324" y="179"/>
                    <a:pt x="328" y="183"/>
                  </a:cubicBezTo>
                  <a:cubicBezTo>
                    <a:pt x="332" y="186"/>
                    <a:pt x="334" y="192"/>
                    <a:pt x="334" y="197"/>
                  </a:cubicBezTo>
                  <a:cubicBezTo>
                    <a:pt x="334" y="203"/>
                    <a:pt x="334" y="203"/>
                    <a:pt x="334" y="203"/>
                  </a:cubicBezTo>
                  <a:cubicBezTo>
                    <a:pt x="393" y="203"/>
                    <a:pt x="393" y="203"/>
                    <a:pt x="393" y="203"/>
                  </a:cubicBezTo>
                  <a:cubicBezTo>
                    <a:pt x="400" y="203"/>
                    <a:pt x="406" y="197"/>
                    <a:pt x="406" y="190"/>
                  </a:cubicBezTo>
                  <a:cubicBezTo>
                    <a:pt x="406" y="13"/>
                    <a:pt x="406" y="13"/>
                    <a:pt x="406" y="13"/>
                  </a:cubicBezTo>
                  <a:cubicBezTo>
                    <a:pt x="406" y="6"/>
                    <a:pt x="400" y="0"/>
                    <a:pt x="393" y="0"/>
                  </a:cubicBezTo>
                  <a:close/>
                  <a:moveTo>
                    <a:pt x="309" y="157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79" y="152"/>
                    <a:pt x="279" y="152"/>
                    <a:pt x="279" y="152"/>
                  </a:cubicBezTo>
                  <a:cubicBezTo>
                    <a:pt x="309" y="152"/>
                    <a:pt x="309" y="152"/>
                    <a:pt x="309" y="152"/>
                  </a:cubicBezTo>
                  <a:lnTo>
                    <a:pt x="309" y="1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674"/>
            <p:cNvSpPr>
              <a:spLocks/>
            </p:cNvSpPr>
            <p:nvPr/>
          </p:nvSpPr>
          <p:spPr bwMode="auto">
            <a:xfrm>
              <a:off x="3417887" y="3860800"/>
              <a:ext cx="247650" cy="325438"/>
            </a:xfrm>
            <a:custGeom>
              <a:avLst/>
              <a:gdLst>
                <a:gd name="T0" fmla="*/ 56 w 66"/>
                <a:gd name="T1" fmla="*/ 3 h 87"/>
                <a:gd name="T2" fmla="*/ 38 w 66"/>
                <a:gd name="T3" fmla="*/ 0 h 87"/>
                <a:gd name="T4" fmla="*/ 19 w 66"/>
                <a:gd name="T5" fmla="*/ 2 h 87"/>
                <a:gd name="T6" fmla="*/ 14 w 66"/>
                <a:gd name="T7" fmla="*/ 4 h 87"/>
                <a:gd name="T8" fmla="*/ 11 w 66"/>
                <a:gd name="T9" fmla="*/ 6 h 87"/>
                <a:gd name="T10" fmla="*/ 6 w 66"/>
                <a:gd name="T11" fmla="*/ 9 h 87"/>
                <a:gd name="T12" fmla="*/ 2 w 66"/>
                <a:gd name="T13" fmla="*/ 14 h 87"/>
                <a:gd name="T14" fmla="*/ 0 w 66"/>
                <a:gd name="T15" fmla="*/ 26 h 87"/>
                <a:gd name="T16" fmla="*/ 1 w 66"/>
                <a:gd name="T17" fmla="*/ 30 h 87"/>
                <a:gd name="T18" fmla="*/ 1 w 66"/>
                <a:gd name="T19" fmla="*/ 34 h 87"/>
                <a:gd name="T20" fmla="*/ 1 w 66"/>
                <a:gd name="T21" fmla="*/ 37 h 87"/>
                <a:gd name="T22" fmla="*/ 3 w 66"/>
                <a:gd name="T23" fmla="*/ 35 h 87"/>
                <a:gd name="T24" fmla="*/ 3 w 66"/>
                <a:gd name="T25" fmla="*/ 40 h 87"/>
                <a:gd name="T26" fmla="*/ 1 w 66"/>
                <a:gd name="T27" fmla="*/ 42 h 87"/>
                <a:gd name="T28" fmla="*/ 3 w 66"/>
                <a:gd name="T29" fmla="*/ 57 h 87"/>
                <a:gd name="T30" fmla="*/ 6 w 66"/>
                <a:gd name="T31" fmla="*/ 59 h 87"/>
                <a:gd name="T32" fmla="*/ 14 w 66"/>
                <a:gd name="T33" fmla="*/ 75 h 87"/>
                <a:gd name="T34" fmla="*/ 26 w 66"/>
                <a:gd name="T35" fmla="*/ 86 h 87"/>
                <a:gd name="T36" fmla="*/ 40 w 66"/>
                <a:gd name="T37" fmla="*/ 86 h 87"/>
                <a:gd name="T38" fmla="*/ 52 w 66"/>
                <a:gd name="T39" fmla="*/ 75 h 87"/>
                <a:gd name="T40" fmla="*/ 60 w 66"/>
                <a:gd name="T41" fmla="*/ 59 h 87"/>
                <a:gd name="T42" fmla="*/ 63 w 66"/>
                <a:gd name="T43" fmla="*/ 57 h 87"/>
                <a:gd name="T44" fmla="*/ 65 w 66"/>
                <a:gd name="T45" fmla="*/ 42 h 87"/>
                <a:gd name="T46" fmla="*/ 63 w 66"/>
                <a:gd name="T47" fmla="*/ 40 h 87"/>
                <a:gd name="T48" fmla="*/ 63 w 66"/>
                <a:gd name="T49" fmla="*/ 38 h 87"/>
                <a:gd name="T50" fmla="*/ 64 w 66"/>
                <a:gd name="T51" fmla="*/ 38 h 87"/>
                <a:gd name="T52" fmla="*/ 64 w 66"/>
                <a:gd name="T53" fmla="*/ 37 h 87"/>
                <a:gd name="T54" fmla="*/ 64 w 66"/>
                <a:gd name="T55" fmla="*/ 34 h 87"/>
                <a:gd name="T56" fmla="*/ 63 w 66"/>
                <a:gd name="T57" fmla="*/ 22 h 87"/>
                <a:gd name="T58" fmla="*/ 63 w 66"/>
                <a:gd name="T59" fmla="*/ 12 h 87"/>
                <a:gd name="T60" fmla="*/ 57 w 66"/>
                <a:gd name="T61" fmla="*/ 7 h 87"/>
                <a:gd name="T62" fmla="*/ 56 w 66"/>
                <a:gd name="T63" fmla="*/ 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6" h="87">
                  <a:moveTo>
                    <a:pt x="56" y="3"/>
                  </a:moveTo>
                  <a:cubicBezTo>
                    <a:pt x="55" y="0"/>
                    <a:pt x="41" y="0"/>
                    <a:pt x="38" y="0"/>
                  </a:cubicBezTo>
                  <a:cubicBezTo>
                    <a:pt x="36" y="0"/>
                    <a:pt x="20" y="0"/>
                    <a:pt x="19" y="2"/>
                  </a:cubicBezTo>
                  <a:cubicBezTo>
                    <a:pt x="19" y="4"/>
                    <a:pt x="15" y="3"/>
                    <a:pt x="14" y="4"/>
                  </a:cubicBezTo>
                  <a:cubicBezTo>
                    <a:pt x="13" y="6"/>
                    <a:pt x="12" y="3"/>
                    <a:pt x="11" y="6"/>
                  </a:cubicBezTo>
                  <a:cubicBezTo>
                    <a:pt x="9" y="9"/>
                    <a:pt x="8" y="7"/>
                    <a:pt x="6" y="9"/>
                  </a:cubicBezTo>
                  <a:cubicBezTo>
                    <a:pt x="5" y="12"/>
                    <a:pt x="4" y="11"/>
                    <a:pt x="2" y="14"/>
                  </a:cubicBezTo>
                  <a:cubicBezTo>
                    <a:pt x="0" y="17"/>
                    <a:pt x="0" y="22"/>
                    <a:pt x="0" y="26"/>
                  </a:cubicBezTo>
                  <a:cubicBezTo>
                    <a:pt x="1" y="29"/>
                    <a:pt x="0" y="28"/>
                    <a:pt x="1" y="30"/>
                  </a:cubicBezTo>
                  <a:cubicBezTo>
                    <a:pt x="1" y="32"/>
                    <a:pt x="0" y="30"/>
                    <a:pt x="1" y="34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7"/>
                    <a:pt x="3" y="39"/>
                    <a:pt x="3" y="35"/>
                  </a:cubicBezTo>
                  <a:cubicBezTo>
                    <a:pt x="3" y="36"/>
                    <a:pt x="3" y="38"/>
                    <a:pt x="3" y="40"/>
                  </a:cubicBezTo>
                  <a:cubicBezTo>
                    <a:pt x="3" y="40"/>
                    <a:pt x="1" y="42"/>
                    <a:pt x="1" y="42"/>
                  </a:cubicBezTo>
                  <a:cubicBezTo>
                    <a:pt x="1" y="46"/>
                    <a:pt x="2" y="51"/>
                    <a:pt x="3" y="57"/>
                  </a:cubicBezTo>
                  <a:cubicBezTo>
                    <a:pt x="3" y="58"/>
                    <a:pt x="4" y="59"/>
                    <a:pt x="6" y="59"/>
                  </a:cubicBezTo>
                  <a:cubicBezTo>
                    <a:pt x="8" y="65"/>
                    <a:pt x="11" y="70"/>
                    <a:pt x="14" y="75"/>
                  </a:cubicBezTo>
                  <a:cubicBezTo>
                    <a:pt x="18" y="81"/>
                    <a:pt x="22" y="84"/>
                    <a:pt x="26" y="86"/>
                  </a:cubicBezTo>
                  <a:cubicBezTo>
                    <a:pt x="29" y="87"/>
                    <a:pt x="37" y="87"/>
                    <a:pt x="40" y="86"/>
                  </a:cubicBezTo>
                  <a:cubicBezTo>
                    <a:pt x="44" y="84"/>
                    <a:pt x="48" y="81"/>
                    <a:pt x="52" y="75"/>
                  </a:cubicBezTo>
                  <a:cubicBezTo>
                    <a:pt x="55" y="70"/>
                    <a:pt x="58" y="65"/>
                    <a:pt x="60" y="59"/>
                  </a:cubicBezTo>
                  <a:cubicBezTo>
                    <a:pt x="61" y="59"/>
                    <a:pt x="62" y="58"/>
                    <a:pt x="63" y="57"/>
                  </a:cubicBezTo>
                  <a:cubicBezTo>
                    <a:pt x="64" y="51"/>
                    <a:pt x="65" y="46"/>
                    <a:pt x="65" y="42"/>
                  </a:cubicBezTo>
                  <a:cubicBezTo>
                    <a:pt x="65" y="42"/>
                    <a:pt x="63" y="40"/>
                    <a:pt x="63" y="40"/>
                  </a:cubicBezTo>
                  <a:cubicBezTo>
                    <a:pt x="63" y="39"/>
                    <a:pt x="63" y="39"/>
                    <a:pt x="63" y="38"/>
                  </a:cubicBezTo>
                  <a:cubicBezTo>
                    <a:pt x="63" y="38"/>
                    <a:pt x="64" y="38"/>
                    <a:pt x="64" y="38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4"/>
                    <a:pt x="63" y="27"/>
                    <a:pt x="63" y="22"/>
                  </a:cubicBezTo>
                  <a:cubicBezTo>
                    <a:pt x="63" y="17"/>
                    <a:pt x="66" y="13"/>
                    <a:pt x="63" y="12"/>
                  </a:cubicBezTo>
                  <a:cubicBezTo>
                    <a:pt x="60" y="10"/>
                    <a:pt x="57" y="9"/>
                    <a:pt x="57" y="7"/>
                  </a:cubicBezTo>
                  <a:cubicBezTo>
                    <a:pt x="56" y="4"/>
                    <a:pt x="57" y="5"/>
                    <a:pt x="5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675"/>
            <p:cNvSpPr>
              <a:spLocks/>
            </p:cNvSpPr>
            <p:nvPr/>
          </p:nvSpPr>
          <p:spPr bwMode="auto">
            <a:xfrm>
              <a:off x="3300412" y="4535488"/>
              <a:ext cx="161925" cy="184150"/>
            </a:xfrm>
            <a:custGeom>
              <a:avLst/>
              <a:gdLst>
                <a:gd name="T0" fmla="*/ 37 w 43"/>
                <a:gd name="T1" fmla="*/ 39 h 49"/>
                <a:gd name="T2" fmla="*/ 36 w 43"/>
                <a:gd name="T3" fmla="*/ 39 h 49"/>
                <a:gd name="T4" fmla="*/ 19 w 43"/>
                <a:gd name="T5" fmla="*/ 39 h 49"/>
                <a:gd name="T6" fmla="*/ 22 w 43"/>
                <a:gd name="T7" fmla="*/ 30 h 49"/>
                <a:gd name="T8" fmla="*/ 22 w 43"/>
                <a:gd name="T9" fmla="*/ 30 h 49"/>
                <a:gd name="T10" fmla="*/ 25 w 43"/>
                <a:gd name="T11" fmla="*/ 30 h 49"/>
                <a:gd name="T12" fmla="*/ 26 w 43"/>
                <a:gd name="T13" fmla="*/ 30 h 49"/>
                <a:gd name="T14" fmla="*/ 32 w 43"/>
                <a:gd name="T15" fmla="*/ 25 h 49"/>
                <a:gd name="T16" fmla="*/ 26 w 43"/>
                <a:gd name="T17" fmla="*/ 20 h 49"/>
                <a:gd name="T18" fmla="*/ 25 w 43"/>
                <a:gd name="T19" fmla="*/ 20 h 49"/>
                <a:gd name="T20" fmla="*/ 21 w 43"/>
                <a:gd name="T21" fmla="*/ 20 h 49"/>
                <a:gd name="T22" fmla="*/ 19 w 43"/>
                <a:gd name="T23" fmla="*/ 15 h 49"/>
                <a:gd name="T24" fmla="*/ 25 w 43"/>
                <a:gd name="T25" fmla="*/ 10 h 49"/>
                <a:gd name="T26" fmla="*/ 32 w 43"/>
                <a:gd name="T27" fmla="*/ 14 h 49"/>
                <a:gd name="T28" fmla="*/ 37 w 43"/>
                <a:gd name="T29" fmla="*/ 17 h 49"/>
                <a:gd name="T30" fmla="*/ 42 w 43"/>
                <a:gd name="T31" fmla="*/ 12 h 49"/>
                <a:gd name="T32" fmla="*/ 25 w 43"/>
                <a:gd name="T33" fmla="*/ 0 h 49"/>
                <a:gd name="T34" fmla="*/ 7 w 43"/>
                <a:gd name="T35" fmla="*/ 14 h 49"/>
                <a:gd name="T36" fmla="*/ 8 w 43"/>
                <a:gd name="T37" fmla="*/ 20 h 49"/>
                <a:gd name="T38" fmla="*/ 7 w 43"/>
                <a:gd name="T39" fmla="*/ 20 h 49"/>
                <a:gd name="T40" fmla="*/ 6 w 43"/>
                <a:gd name="T41" fmla="*/ 20 h 49"/>
                <a:gd name="T42" fmla="*/ 0 w 43"/>
                <a:gd name="T43" fmla="*/ 25 h 49"/>
                <a:gd name="T44" fmla="*/ 6 w 43"/>
                <a:gd name="T45" fmla="*/ 30 h 49"/>
                <a:gd name="T46" fmla="*/ 7 w 43"/>
                <a:gd name="T47" fmla="*/ 30 h 49"/>
                <a:gd name="T48" fmla="*/ 11 w 43"/>
                <a:gd name="T49" fmla="*/ 30 h 49"/>
                <a:gd name="T50" fmla="*/ 7 w 43"/>
                <a:gd name="T51" fmla="*/ 40 h 49"/>
                <a:gd name="T52" fmla="*/ 5 w 43"/>
                <a:gd name="T53" fmla="*/ 44 h 49"/>
                <a:gd name="T54" fmla="*/ 11 w 43"/>
                <a:gd name="T55" fmla="*/ 49 h 49"/>
                <a:gd name="T56" fmla="*/ 36 w 43"/>
                <a:gd name="T57" fmla="*/ 49 h 49"/>
                <a:gd name="T58" fmla="*/ 37 w 43"/>
                <a:gd name="T59" fmla="*/ 49 h 49"/>
                <a:gd name="T60" fmla="*/ 43 w 43"/>
                <a:gd name="T61" fmla="*/ 44 h 49"/>
                <a:gd name="T62" fmla="*/ 37 w 43"/>
                <a:gd name="T63" fmla="*/ 3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3" h="49">
                  <a:moveTo>
                    <a:pt x="37" y="39"/>
                  </a:moveTo>
                  <a:cubicBezTo>
                    <a:pt x="36" y="39"/>
                    <a:pt x="36" y="39"/>
                    <a:pt x="36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21" y="35"/>
                    <a:pt x="22" y="33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9" y="30"/>
                    <a:pt x="32" y="28"/>
                    <a:pt x="32" y="25"/>
                  </a:cubicBezTo>
                  <a:cubicBezTo>
                    <a:pt x="32" y="22"/>
                    <a:pt x="29" y="20"/>
                    <a:pt x="26" y="20"/>
                  </a:cubicBezTo>
                  <a:cubicBezTo>
                    <a:pt x="25" y="20"/>
                    <a:pt x="25" y="20"/>
                    <a:pt x="25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19" y="17"/>
                    <a:pt x="19" y="17"/>
                    <a:pt x="19" y="15"/>
                  </a:cubicBezTo>
                  <a:cubicBezTo>
                    <a:pt x="19" y="12"/>
                    <a:pt x="22" y="10"/>
                    <a:pt x="25" y="10"/>
                  </a:cubicBezTo>
                  <a:cubicBezTo>
                    <a:pt x="28" y="10"/>
                    <a:pt x="30" y="11"/>
                    <a:pt x="32" y="14"/>
                  </a:cubicBezTo>
                  <a:cubicBezTo>
                    <a:pt x="33" y="16"/>
                    <a:pt x="35" y="17"/>
                    <a:pt x="37" y="17"/>
                  </a:cubicBezTo>
                  <a:cubicBezTo>
                    <a:pt x="40" y="17"/>
                    <a:pt x="42" y="15"/>
                    <a:pt x="42" y="12"/>
                  </a:cubicBezTo>
                  <a:cubicBezTo>
                    <a:pt x="42" y="5"/>
                    <a:pt x="35" y="0"/>
                    <a:pt x="25" y="0"/>
                  </a:cubicBezTo>
                  <a:cubicBezTo>
                    <a:pt x="15" y="0"/>
                    <a:pt x="7" y="6"/>
                    <a:pt x="7" y="14"/>
                  </a:cubicBezTo>
                  <a:cubicBezTo>
                    <a:pt x="7" y="16"/>
                    <a:pt x="7" y="17"/>
                    <a:pt x="8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3" y="20"/>
                    <a:pt x="0" y="22"/>
                    <a:pt x="0" y="25"/>
                  </a:cubicBezTo>
                  <a:cubicBezTo>
                    <a:pt x="0" y="28"/>
                    <a:pt x="3" y="30"/>
                    <a:pt x="6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0" y="35"/>
                    <a:pt x="9" y="36"/>
                    <a:pt x="7" y="40"/>
                  </a:cubicBezTo>
                  <a:cubicBezTo>
                    <a:pt x="5" y="41"/>
                    <a:pt x="5" y="42"/>
                    <a:pt x="5" y="44"/>
                  </a:cubicBezTo>
                  <a:cubicBezTo>
                    <a:pt x="5" y="47"/>
                    <a:pt x="7" y="49"/>
                    <a:pt x="11" y="4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40" y="49"/>
                    <a:pt x="43" y="47"/>
                    <a:pt x="43" y="44"/>
                  </a:cubicBezTo>
                  <a:cubicBezTo>
                    <a:pt x="43" y="41"/>
                    <a:pt x="40" y="39"/>
                    <a:pt x="3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676"/>
            <p:cNvSpPr>
              <a:spLocks noEditPoints="1"/>
            </p:cNvSpPr>
            <p:nvPr/>
          </p:nvSpPr>
          <p:spPr bwMode="auto">
            <a:xfrm>
              <a:off x="2022475" y="4483100"/>
              <a:ext cx="1522413" cy="760413"/>
            </a:xfrm>
            <a:custGeom>
              <a:avLst/>
              <a:gdLst>
                <a:gd name="T0" fmla="*/ 13 w 406"/>
                <a:gd name="T1" fmla="*/ 0 h 203"/>
                <a:gd name="T2" fmla="*/ 0 w 406"/>
                <a:gd name="T3" fmla="*/ 172 h 203"/>
                <a:gd name="T4" fmla="*/ 8 w 406"/>
                <a:gd name="T5" fmla="*/ 137 h 203"/>
                <a:gd name="T6" fmla="*/ 124 w 406"/>
                <a:gd name="T7" fmla="*/ 172 h 203"/>
                <a:gd name="T8" fmla="*/ 213 w 406"/>
                <a:gd name="T9" fmla="*/ 137 h 203"/>
                <a:gd name="T10" fmla="*/ 398 w 406"/>
                <a:gd name="T11" fmla="*/ 190 h 203"/>
                <a:gd name="T12" fmla="*/ 333 w 406"/>
                <a:gd name="T13" fmla="*/ 195 h 203"/>
                <a:gd name="T14" fmla="*/ 393 w 406"/>
                <a:gd name="T15" fmla="*/ 203 h 203"/>
                <a:gd name="T16" fmla="*/ 406 w 406"/>
                <a:gd name="T17" fmla="*/ 13 h 203"/>
                <a:gd name="T18" fmla="*/ 8 w 406"/>
                <a:gd name="T19" fmla="*/ 111 h 203"/>
                <a:gd name="T20" fmla="*/ 97 w 406"/>
                <a:gd name="T21" fmla="*/ 114 h 203"/>
                <a:gd name="T22" fmla="*/ 8 w 406"/>
                <a:gd name="T23" fmla="*/ 111 h 203"/>
                <a:gd name="T24" fmla="*/ 8 w 406"/>
                <a:gd name="T25" fmla="*/ 130 h 203"/>
                <a:gd name="T26" fmla="*/ 101 w 406"/>
                <a:gd name="T27" fmla="*/ 133 h 203"/>
                <a:gd name="T28" fmla="*/ 208 w 406"/>
                <a:gd name="T29" fmla="*/ 138 h 203"/>
                <a:gd name="T30" fmla="*/ 172 w 406"/>
                <a:gd name="T31" fmla="*/ 105 h 203"/>
                <a:gd name="T32" fmla="*/ 165 w 406"/>
                <a:gd name="T33" fmla="*/ 120 h 203"/>
                <a:gd name="T34" fmla="*/ 151 w 406"/>
                <a:gd name="T35" fmla="*/ 121 h 203"/>
                <a:gd name="T36" fmla="*/ 142 w 406"/>
                <a:gd name="T37" fmla="*/ 105 h 203"/>
                <a:gd name="T38" fmla="*/ 106 w 406"/>
                <a:gd name="T39" fmla="*/ 138 h 203"/>
                <a:gd name="T40" fmla="*/ 157 w 406"/>
                <a:gd name="T41" fmla="*/ 30 h 203"/>
                <a:gd name="T42" fmla="*/ 208 w 406"/>
                <a:gd name="T43" fmla="*/ 138 h 203"/>
                <a:gd name="T44" fmla="*/ 214 w 406"/>
                <a:gd name="T45" fmla="*/ 133 h 203"/>
                <a:gd name="T46" fmla="*/ 398 w 406"/>
                <a:gd name="T47" fmla="*/ 130 h 203"/>
                <a:gd name="T48" fmla="*/ 398 w 406"/>
                <a:gd name="T49" fmla="*/ 114 h 203"/>
                <a:gd name="T50" fmla="*/ 218 w 406"/>
                <a:gd name="T51" fmla="*/ 111 h 203"/>
                <a:gd name="T52" fmla="*/ 398 w 406"/>
                <a:gd name="T53" fmla="*/ 114 h 203"/>
                <a:gd name="T54" fmla="*/ 215 w 406"/>
                <a:gd name="T55" fmla="*/ 83 h 203"/>
                <a:gd name="T56" fmla="*/ 99 w 406"/>
                <a:gd name="T57" fmla="*/ 83 h 203"/>
                <a:gd name="T58" fmla="*/ 8 w 406"/>
                <a:gd name="T59" fmla="*/ 13 h 203"/>
                <a:gd name="T60" fmla="*/ 13 w 406"/>
                <a:gd name="T61" fmla="*/ 8 h 203"/>
                <a:gd name="T62" fmla="*/ 397 w 406"/>
                <a:gd name="T63" fmla="*/ 10 h 203"/>
                <a:gd name="T64" fmla="*/ 398 w 406"/>
                <a:gd name="T65" fmla="*/ 8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6" h="203">
                  <a:moveTo>
                    <a:pt x="39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6" y="152"/>
                    <a:pt x="114" y="164"/>
                    <a:pt x="124" y="172"/>
                  </a:cubicBezTo>
                  <a:cubicBezTo>
                    <a:pt x="190" y="172"/>
                    <a:pt x="190" y="172"/>
                    <a:pt x="190" y="172"/>
                  </a:cubicBezTo>
                  <a:cubicBezTo>
                    <a:pt x="200" y="164"/>
                    <a:pt x="208" y="152"/>
                    <a:pt x="213" y="137"/>
                  </a:cubicBezTo>
                  <a:cubicBezTo>
                    <a:pt x="398" y="137"/>
                    <a:pt x="398" y="137"/>
                    <a:pt x="398" y="137"/>
                  </a:cubicBezTo>
                  <a:cubicBezTo>
                    <a:pt x="398" y="190"/>
                    <a:pt x="398" y="190"/>
                    <a:pt x="398" y="190"/>
                  </a:cubicBezTo>
                  <a:cubicBezTo>
                    <a:pt x="398" y="193"/>
                    <a:pt x="396" y="195"/>
                    <a:pt x="393" y="195"/>
                  </a:cubicBezTo>
                  <a:cubicBezTo>
                    <a:pt x="333" y="195"/>
                    <a:pt x="333" y="195"/>
                    <a:pt x="333" y="195"/>
                  </a:cubicBezTo>
                  <a:cubicBezTo>
                    <a:pt x="333" y="203"/>
                    <a:pt x="333" y="203"/>
                    <a:pt x="333" y="203"/>
                  </a:cubicBezTo>
                  <a:cubicBezTo>
                    <a:pt x="393" y="203"/>
                    <a:pt x="393" y="203"/>
                    <a:pt x="393" y="203"/>
                  </a:cubicBezTo>
                  <a:cubicBezTo>
                    <a:pt x="400" y="203"/>
                    <a:pt x="406" y="198"/>
                    <a:pt x="406" y="190"/>
                  </a:cubicBezTo>
                  <a:cubicBezTo>
                    <a:pt x="406" y="13"/>
                    <a:pt x="406" y="13"/>
                    <a:pt x="406" y="13"/>
                  </a:cubicBezTo>
                  <a:cubicBezTo>
                    <a:pt x="406" y="6"/>
                    <a:pt x="400" y="0"/>
                    <a:pt x="393" y="0"/>
                  </a:cubicBezTo>
                  <a:close/>
                  <a:moveTo>
                    <a:pt x="8" y="111"/>
                  </a:moveTo>
                  <a:cubicBezTo>
                    <a:pt x="97" y="111"/>
                    <a:pt x="97" y="111"/>
                    <a:pt x="97" y="111"/>
                  </a:cubicBezTo>
                  <a:cubicBezTo>
                    <a:pt x="97" y="112"/>
                    <a:pt x="97" y="113"/>
                    <a:pt x="97" y="114"/>
                  </a:cubicBezTo>
                  <a:cubicBezTo>
                    <a:pt x="8" y="114"/>
                    <a:pt x="8" y="114"/>
                    <a:pt x="8" y="114"/>
                  </a:cubicBezTo>
                  <a:lnTo>
                    <a:pt x="8" y="111"/>
                  </a:lnTo>
                  <a:close/>
                  <a:moveTo>
                    <a:pt x="8" y="133"/>
                  </a:moveTo>
                  <a:cubicBezTo>
                    <a:pt x="8" y="130"/>
                    <a:pt x="8" y="130"/>
                    <a:pt x="8" y="130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31"/>
                    <a:pt x="100" y="132"/>
                    <a:pt x="101" y="133"/>
                  </a:cubicBezTo>
                  <a:lnTo>
                    <a:pt x="8" y="133"/>
                  </a:lnTo>
                  <a:close/>
                  <a:moveTo>
                    <a:pt x="208" y="138"/>
                  </a:moveTo>
                  <a:cubicBezTo>
                    <a:pt x="207" y="131"/>
                    <a:pt x="205" y="125"/>
                    <a:pt x="200" y="120"/>
                  </a:cubicBezTo>
                  <a:cubicBezTo>
                    <a:pt x="191" y="108"/>
                    <a:pt x="181" y="111"/>
                    <a:pt x="172" y="105"/>
                  </a:cubicBezTo>
                  <a:cubicBezTo>
                    <a:pt x="186" y="125"/>
                    <a:pt x="186" y="125"/>
                    <a:pt x="186" y="125"/>
                  </a:cubicBezTo>
                  <a:cubicBezTo>
                    <a:pt x="165" y="120"/>
                    <a:pt x="165" y="120"/>
                    <a:pt x="165" y="120"/>
                  </a:cubicBezTo>
                  <a:cubicBezTo>
                    <a:pt x="160" y="159"/>
                    <a:pt x="160" y="159"/>
                    <a:pt x="160" y="159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34" y="112"/>
                    <a:pt x="124" y="108"/>
                    <a:pt x="114" y="120"/>
                  </a:cubicBezTo>
                  <a:cubicBezTo>
                    <a:pt x="110" y="125"/>
                    <a:pt x="108" y="131"/>
                    <a:pt x="106" y="138"/>
                  </a:cubicBezTo>
                  <a:cubicBezTo>
                    <a:pt x="103" y="128"/>
                    <a:pt x="101" y="117"/>
                    <a:pt x="101" y="105"/>
                  </a:cubicBezTo>
                  <a:cubicBezTo>
                    <a:pt x="101" y="64"/>
                    <a:pt x="126" y="30"/>
                    <a:pt x="157" y="30"/>
                  </a:cubicBezTo>
                  <a:cubicBezTo>
                    <a:pt x="188" y="30"/>
                    <a:pt x="214" y="64"/>
                    <a:pt x="214" y="105"/>
                  </a:cubicBezTo>
                  <a:cubicBezTo>
                    <a:pt x="214" y="117"/>
                    <a:pt x="212" y="128"/>
                    <a:pt x="208" y="138"/>
                  </a:cubicBezTo>
                  <a:close/>
                  <a:moveTo>
                    <a:pt x="398" y="133"/>
                  </a:moveTo>
                  <a:cubicBezTo>
                    <a:pt x="214" y="133"/>
                    <a:pt x="214" y="133"/>
                    <a:pt x="214" y="133"/>
                  </a:cubicBezTo>
                  <a:cubicBezTo>
                    <a:pt x="214" y="132"/>
                    <a:pt x="215" y="131"/>
                    <a:pt x="215" y="130"/>
                  </a:cubicBezTo>
                  <a:cubicBezTo>
                    <a:pt x="398" y="130"/>
                    <a:pt x="398" y="130"/>
                    <a:pt x="398" y="130"/>
                  </a:cubicBezTo>
                  <a:lnTo>
                    <a:pt x="398" y="133"/>
                  </a:lnTo>
                  <a:close/>
                  <a:moveTo>
                    <a:pt x="398" y="114"/>
                  </a:moveTo>
                  <a:cubicBezTo>
                    <a:pt x="218" y="114"/>
                    <a:pt x="218" y="114"/>
                    <a:pt x="218" y="114"/>
                  </a:cubicBezTo>
                  <a:cubicBezTo>
                    <a:pt x="218" y="113"/>
                    <a:pt x="218" y="112"/>
                    <a:pt x="218" y="111"/>
                  </a:cubicBezTo>
                  <a:cubicBezTo>
                    <a:pt x="398" y="111"/>
                    <a:pt x="398" y="111"/>
                    <a:pt x="398" y="111"/>
                  </a:cubicBezTo>
                  <a:lnTo>
                    <a:pt x="398" y="114"/>
                  </a:lnTo>
                  <a:close/>
                  <a:moveTo>
                    <a:pt x="398" y="83"/>
                  </a:moveTo>
                  <a:cubicBezTo>
                    <a:pt x="215" y="83"/>
                    <a:pt x="215" y="83"/>
                    <a:pt x="215" y="83"/>
                  </a:cubicBezTo>
                  <a:cubicBezTo>
                    <a:pt x="208" y="50"/>
                    <a:pt x="185" y="26"/>
                    <a:pt x="157" y="26"/>
                  </a:cubicBezTo>
                  <a:cubicBezTo>
                    <a:pt x="130" y="26"/>
                    <a:pt x="107" y="50"/>
                    <a:pt x="99" y="83"/>
                  </a:cubicBezTo>
                  <a:cubicBezTo>
                    <a:pt x="8" y="83"/>
                    <a:pt x="8" y="83"/>
                    <a:pt x="8" y="8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2"/>
                    <a:pt x="9" y="11"/>
                    <a:pt x="10" y="10"/>
                  </a:cubicBezTo>
                  <a:cubicBezTo>
                    <a:pt x="10" y="9"/>
                    <a:pt x="12" y="8"/>
                    <a:pt x="13" y="8"/>
                  </a:cubicBezTo>
                  <a:cubicBezTo>
                    <a:pt x="393" y="8"/>
                    <a:pt x="393" y="8"/>
                    <a:pt x="393" y="8"/>
                  </a:cubicBezTo>
                  <a:cubicBezTo>
                    <a:pt x="394" y="8"/>
                    <a:pt x="396" y="9"/>
                    <a:pt x="397" y="10"/>
                  </a:cubicBezTo>
                  <a:cubicBezTo>
                    <a:pt x="397" y="11"/>
                    <a:pt x="398" y="12"/>
                    <a:pt x="398" y="13"/>
                  </a:cubicBezTo>
                  <a:lnTo>
                    <a:pt x="398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677"/>
            <p:cNvSpPr>
              <a:spLocks noEditPoints="1"/>
            </p:cNvSpPr>
            <p:nvPr/>
          </p:nvSpPr>
          <p:spPr bwMode="auto">
            <a:xfrm>
              <a:off x="2465387" y="4606925"/>
              <a:ext cx="288925" cy="280988"/>
            </a:xfrm>
            <a:custGeom>
              <a:avLst/>
              <a:gdLst>
                <a:gd name="T0" fmla="*/ 66 w 77"/>
                <a:gd name="T1" fmla="*/ 18 h 75"/>
                <a:gd name="T2" fmla="*/ 60 w 77"/>
                <a:gd name="T3" fmla="*/ 8 h 75"/>
                <a:gd name="T4" fmla="*/ 46 w 77"/>
                <a:gd name="T5" fmla="*/ 3 h 75"/>
                <a:gd name="T6" fmla="*/ 30 w 77"/>
                <a:gd name="T7" fmla="*/ 1 h 75"/>
                <a:gd name="T8" fmla="*/ 11 w 77"/>
                <a:gd name="T9" fmla="*/ 18 h 75"/>
                <a:gd name="T10" fmla="*/ 9 w 77"/>
                <a:gd name="T11" fmla="*/ 28 h 75"/>
                <a:gd name="T12" fmla="*/ 0 w 77"/>
                <a:gd name="T13" fmla="*/ 75 h 75"/>
                <a:gd name="T14" fmla="*/ 17 w 77"/>
                <a:gd name="T15" fmla="*/ 66 h 75"/>
                <a:gd name="T16" fmla="*/ 19 w 77"/>
                <a:gd name="T17" fmla="*/ 65 h 75"/>
                <a:gd name="T18" fmla="*/ 23 w 77"/>
                <a:gd name="T19" fmla="*/ 69 h 75"/>
                <a:gd name="T20" fmla="*/ 25 w 77"/>
                <a:gd name="T21" fmla="*/ 64 h 75"/>
                <a:gd name="T22" fmla="*/ 25 w 77"/>
                <a:gd name="T23" fmla="*/ 64 h 75"/>
                <a:gd name="T24" fmla="*/ 32 w 77"/>
                <a:gd name="T25" fmla="*/ 69 h 75"/>
                <a:gd name="T26" fmla="*/ 45 w 77"/>
                <a:gd name="T27" fmla="*/ 69 h 75"/>
                <a:gd name="T28" fmla="*/ 52 w 77"/>
                <a:gd name="T29" fmla="*/ 64 h 75"/>
                <a:gd name="T30" fmla="*/ 52 w 77"/>
                <a:gd name="T31" fmla="*/ 64 h 75"/>
                <a:gd name="T32" fmla="*/ 54 w 77"/>
                <a:gd name="T33" fmla="*/ 69 h 75"/>
                <a:gd name="T34" fmla="*/ 58 w 77"/>
                <a:gd name="T35" fmla="*/ 65 h 75"/>
                <a:gd name="T36" fmla="*/ 60 w 77"/>
                <a:gd name="T37" fmla="*/ 66 h 75"/>
                <a:gd name="T38" fmla="*/ 77 w 77"/>
                <a:gd name="T39" fmla="*/ 75 h 75"/>
                <a:gd name="T40" fmla="*/ 68 w 77"/>
                <a:gd name="T41" fmla="*/ 28 h 75"/>
                <a:gd name="T42" fmla="*/ 66 w 77"/>
                <a:gd name="T43" fmla="*/ 18 h 75"/>
                <a:gd name="T44" fmla="*/ 61 w 77"/>
                <a:gd name="T45" fmla="*/ 38 h 75"/>
                <a:gd name="T46" fmla="*/ 57 w 77"/>
                <a:gd name="T47" fmla="*/ 47 h 75"/>
                <a:gd name="T48" fmla="*/ 57 w 77"/>
                <a:gd name="T49" fmla="*/ 47 h 75"/>
                <a:gd name="T50" fmla="*/ 55 w 77"/>
                <a:gd name="T51" fmla="*/ 54 h 75"/>
                <a:gd name="T52" fmla="*/ 43 w 77"/>
                <a:gd name="T53" fmla="*/ 65 h 75"/>
                <a:gd name="T54" fmla="*/ 35 w 77"/>
                <a:gd name="T55" fmla="*/ 65 h 75"/>
                <a:gd name="T56" fmla="*/ 22 w 77"/>
                <a:gd name="T57" fmla="*/ 54 h 75"/>
                <a:gd name="T58" fmla="*/ 19 w 77"/>
                <a:gd name="T59" fmla="*/ 43 h 75"/>
                <a:gd name="T60" fmla="*/ 23 w 77"/>
                <a:gd name="T61" fmla="*/ 36 h 75"/>
                <a:gd name="T62" fmla="*/ 31 w 77"/>
                <a:gd name="T63" fmla="*/ 33 h 75"/>
                <a:gd name="T64" fmla="*/ 49 w 77"/>
                <a:gd name="T65" fmla="*/ 24 h 75"/>
                <a:gd name="T66" fmla="*/ 53 w 77"/>
                <a:gd name="T67" fmla="*/ 26 h 75"/>
                <a:gd name="T68" fmla="*/ 55 w 77"/>
                <a:gd name="T69" fmla="*/ 32 h 75"/>
                <a:gd name="T70" fmla="*/ 57 w 77"/>
                <a:gd name="T71" fmla="*/ 31 h 75"/>
                <a:gd name="T72" fmla="*/ 59 w 77"/>
                <a:gd name="T73" fmla="*/ 29 h 75"/>
                <a:gd name="T74" fmla="*/ 61 w 77"/>
                <a:gd name="T75" fmla="*/ 3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75">
                  <a:moveTo>
                    <a:pt x="66" y="18"/>
                  </a:moveTo>
                  <a:cubicBezTo>
                    <a:pt x="65" y="14"/>
                    <a:pt x="63" y="11"/>
                    <a:pt x="60" y="8"/>
                  </a:cubicBezTo>
                  <a:cubicBezTo>
                    <a:pt x="57" y="6"/>
                    <a:pt x="51" y="2"/>
                    <a:pt x="46" y="3"/>
                  </a:cubicBezTo>
                  <a:cubicBezTo>
                    <a:pt x="41" y="1"/>
                    <a:pt x="37" y="0"/>
                    <a:pt x="30" y="1"/>
                  </a:cubicBezTo>
                  <a:cubicBezTo>
                    <a:pt x="22" y="3"/>
                    <a:pt x="14" y="9"/>
                    <a:pt x="11" y="18"/>
                  </a:cubicBezTo>
                  <a:cubicBezTo>
                    <a:pt x="10" y="21"/>
                    <a:pt x="9" y="25"/>
                    <a:pt x="9" y="28"/>
                  </a:cubicBezTo>
                  <a:cubicBezTo>
                    <a:pt x="8" y="45"/>
                    <a:pt x="10" y="59"/>
                    <a:pt x="0" y="75"/>
                  </a:cubicBezTo>
                  <a:cubicBezTo>
                    <a:pt x="5" y="71"/>
                    <a:pt x="11" y="68"/>
                    <a:pt x="17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0" y="66"/>
                    <a:pt x="22" y="68"/>
                    <a:pt x="23" y="69"/>
                  </a:cubicBezTo>
                  <a:cubicBezTo>
                    <a:pt x="24" y="69"/>
                    <a:pt x="25" y="66"/>
                    <a:pt x="25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8" y="66"/>
                    <a:pt x="30" y="68"/>
                    <a:pt x="32" y="69"/>
                  </a:cubicBezTo>
                  <a:cubicBezTo>
                    <a:pt x="37" y="71"/>
                    <a:pt x="41" y="71"/>
                    <a:pt x="45" y="69"/>
                  </a:cubicBezTo>
                  <a:cubicBezTo>
                    <a:pt x="47" y="68"/>
                    <a:pt x="50" y="66"/>
                    <a:pt x="52" y="64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66"/>
                    <a:pt x="53" y="69"/>
                    <a:pt x="54" y="69"/>
                  </a:cubicBezTo>
                  <a:cubicBezTo>
                    <a:pt x="55" y="68"/>
                    <a:pt x="57" y="66"/>
                    <a:pt x="58" y="65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66" y="68"/>
                    <a:pt x="72" y="71"/>
                    <a:pt x="77" y="75"/>
                  </a:cubicBezTo>
                  <a:cubicBezTo>
                    <a:pt x="66" y="58"/>
                    <a:pt x="69" y="45"/>
                    <a:pt x="68" y="28"/>
                  </a:cubicBezTo>
                  <a:cubicBezTo>
                    <a:pt x="68" y="25"/>
                    <a:pt x="68" y="21"/>
                    <a:pt x="66" y="18"/>
                  </a:cubicBezTo>
                  <a:close/>
                  <a:moveTo>
                    <a:pt x="61" y="38"/>
                  </a:moveTo>
                  <a:cubicBezTo>
                    <a:pt x="61" y="43"/>
                    <a:pt x="59" y="47"/>
                    <a:pt x="57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6" y="50"/>
                    <a:pt x="56" y="52"/>
                    <a:pt x="55" y="54"/>
                  </a:cubicBezTo>
                  <a:cubicBezTo>
                    <a:pt x="52" y="59"/>
                    <a:pt x="48" y="62"/>
                    <a:pt x="43" y="65"/>
                  </a:cubicBezTo>
                  <a:cubicBezTo>
                    <a:pt x="40" y="67"/>
                    <a:pt x="37" y="67"/>
                    <a:pt x="35" y="65"/>
                  </a:cubicBezTo>
                  <a:cubicBezTo>
                    <a:pt x="29" y="62"/>
                    <a:pt x="25" y="59"/>
                    <a:pt x="22" y="54"/>
                  </a:cubicBezTo>
                  <a:cubicBezTo>
                    <a:pt x="21" y="51"/>
                    <a:pt x="20" y="47"/>
                    <a:pt x="19" y="43"/>
                  </a:cubicBezTo>
                  <a:cubicBezTo>
                    <a:pt x="19" y="39"/>
                    <a:pt x="20" y="37"/>
                    <a:pt x="23" y="36"/>
                  </a:cubicBezTo>
                  <a:cubicBezTo>
                    <a:pt x="25" y="35"/>
                    <a:pt x="29" y="33"/>
                    <a:pt x="31" y="33"/>
                  </a:cubicBezTo>
                  <a:cubicBezTo>
                    <a:pt x="36" y="31"/>
                    <a:pt x="42" y="29"/>
                    <a:pt x="49" y="24"/>
                  </a:cubicBezTo>
                  <a:cubicBezTo>
                    <a:pt x="51" y="23"/>
                    <a:pt x="52" y="23"/>
                    <a:pt x="53" y="26"/>
                  </a:cubicBezTo>
                  <a:cubicBezTo>
                    <a:pt x="54" y="28"/>
                    <a:pt x="54" y="30"/>
                    <a:pt x="55" y="32"/>
                  </a:cubicBezTo>
                  <a:cubicBezTo>
                    <a:pt x="56" y="33"/>
                    <a:pt x="57" y="32"/>
                    <a:pt x="57" y="31"/>
                  </a:cubicBezTo>
                  <a:cubicBezTo>
                    <a:pt x="58" y="30"/>
                    <a:pt x="59" y="29"/>
                    <a:pt x="59" y="29"/>
                  </a:cubicBezTo>
                  <a:cubicBezTo>
                    <a:pt x="61" y="29"/>
                    <a:pt x="62" y="33"/>
                    <a:pt x="6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678"/>
            <p:cNvSpPr>
              <a:spLocks noEditPoints="1"/>
            </p:cNvSpPr>
            <p:nvPr/>
          </p:nvSpPr>
          <p:spPr bwMode="auto">
            <a:xfrm>
              <a:off x="2259012" y="5243513"/>
              <a:ext cx="438150" cy="536575"/>
            </a:xfrm>
            <a:custGeom>
              <a:avLst/>
              <a:gdLst>
                <a:gd name="T0" fmla="*/ 106 w 117"/>
                <a:gd name="T1" fmla="*/ 113 h 143"/>
                <a:gd name="T2" fmla="*/ 117 w 117"/>
                <a:gd name="T3" fmla="*/ 71 h 143"/>
                <a:gd name="T4" fmla="*/ 100 w 117"/>
                <a:gd name="T5" fmla="*/ 21 h 143"/>
                <a:gd name="T6" fmla="*/ 59 w 117"/>
                <a:gd name="T7" fmla="*/ 0 h 143"/>
                <a:gd name="T8" fmla="*/ 0 w 117"/>
                <a:gd name="T9" fmla="*/ 71 h 143"/>
                <a:gd name="T10" fmla="*/ 17 w 117"/>
                <a:gd name="T11" fmla="*/ 121 h 143"/>
                <a:gd name="T12" fmla="*/ 59 w 117"/>
                <a:gd name="T13" fmla="*/ 143 h 143"/>
                <a:gd name="T14" fmla="*/ 59 w 117"/>
                <a:gd name="T15" fmla="*/ 143 h 143"/>
                <a:gd name="T16" fmla="*/ 104 w 117"/>
                <a:gd name="T17" fmla="*/ 116 h 143"/>
                <a:gd name="T18" fmla="*/ 106 w 117"/>
                <a:gd name="T19" fmla="*/ 113 h 143"/>
                <a:gd name="T20" fmla="*/ 106 w 117"/>
                <a:gd name="T21" fmla="*/ 113 h 143"/>
                <a:gd name="T22" fmla="*/ 59 w 117"/>
                <a:gd name="T23" fmla="*/ 8 h 143"/>
                <a:gd name="T24" fmla="*/ 94 w 117"/>
                <a:gd name="T25" fmla="*/ 26 h 143"/>
                <a:gd name="T26" fmla="*/ 109 w 117"/>
                <a:gd name="T27" fmla="*/ 71 h 143"/>
                <a:gd name="T28" fmla="*/ 106 w 117"/>
                <a:gd name="T29" fmla="*/ 95 h 143"/>
                <a:gd name="T30" fmla="*/ 98 w 117"/>
                <a:gd name="T31" fmla="*/ 79 h 143"/>
                <a:gd name="T32" fmla="*/ 76 w 117"/>
                <a:gd name="T33" fmla="*/ 69 h 143"/>
                <a:gd name="T34" fmla="*/ 64 w 117"/>
                <a:gd name="T35" fmla="*/ 90 h 143"/>
                <a:gd name="T36" fmla="*/ 62 w 117"/>
                <a:gd name="T37" fmla="*/ 80 h 143"/>
                <a:gd name="T38" fmla="*/ 65 w 117"/>
                <a:gd name="T39" fmla="*/ 75 h 143"/>
                <a:gd name="T40" fmla="*/ 65 w 117"/>
                <a:gd name="T41" fmla="*/ 73 h 143"/>
                <a:gd name="T42" fmla="*/ 55 w 117"/>
                <a:gd name="T43" fmla="*/ 73 h 143"/>
                <a:gd name="T44" fmla="*/ 55 w 117"/>
                <a:gd name="T45" fmla="*/ 75 h 143"/>
                <a:gd name="T46" fmla="*/ 57 w 117"/>
                <a:gd name="T47" fmla="*/ 80 h 143"/>
                <a:gd name="T48" fmla="*/ 56 w 117"/>
                <a:gd name="T49" fmla="*/ 90 h 143"/>
                <a:gd name="T50" fmla="*/ 44 w 117"/>
                <a:gd name="T51" fmla="*/ 69 h 143"/>
                <a:gd name="T52" fmla="*/ 22 w 117"/>
                <a:gd name="T53" fmla="*/ 79 h 143"/>
                <a:gd name="T54" fmla="*/ 14 w 117"/>
                <a:gd name="T55" fmla="*/ 100 h 143"/>
                <a:gd name="T56" fmla="*/ 8 w 117"/>
                <a:gd name="T57" fmla="*/ 71 h 143"/>
                <a:gd name="T58" fmla="*/ 59 w 117"/>
                <a:gd name="T59" fmla="*/ 8 h 143"/>
                <a:gd name="T60" fmla="*/ 70 w 117"/>
                <a:gd name="T61" fmla="*/ 104 h 143"/>
                <a:gd name="T62" fmla="*/ 70 w 117"/>
                <a:gd name="T63" fmla="*/ 101 h 143"/>
                <a:gd name="T64" fmla="*/ 89 w 117"/>
                <a:gd name="T65" fmla="*/ 101 h 143"/>
                <a:gd name="T66" fmla="*/ 89 w 117"/>
                <a:gd name="T67" fmla="*/ 104 h 143"/>
                <a:gd name="T68" fmla="*/ 70 w 117"/>
                <a:gd name="T69" fmla="*/ 104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7" h="143">
                  <a:moveTo>
                    <a:pt x="106" y="113"/>
                  </a:moveTo>
                  <a:cubicBezTo>
                    <a:pt x="113" y="101"/>
                    <a:pt x="117" y="87"/>
                    <a:pt x="117" y="71"/>
                  </a:cubicBezTo>
                  <a:cubicBezTo>
                    <a:pt x="117" y="52"/>
                    <a:pt x="111" y="35"/>
                    <a:pt x="100" y="21"/>
                  </a:cubicBezTo>
                  <a:cubicBezTo>
                    <a:pt x="89" y="7"/>
                    <a:pt x="75" y="0"/>
                    <a:pt x="59" y="0"/>
                  </a:cubicBezTo>
                  <a:cubicBezTo>
                    <a:pt x="26" y="0"/>
                    <a:pt x="0" y="32"/>
                    <a:pt x="0" y="71"/>
                  </a:cubicBezTo>
                  <a:cubicBezTo>
                    <a:pt x="0" y="90"/>
                    <a:pt x="6" y="108"/>
                    <a:pt x="17" y="121"/>
                  </a:cubicBezTo>
                  <a:cubicBezTo>
                    <a:pt x="28" y="135"/>
                    <a:pt x="43" y="143"/>
                    <a:pt x="59" y="143"/>
                  </a:cubicBezTo>
                  <a:cubicBezTo>
                    <a:pt x="59" y="143"/>
                    <a:pt x="59" y="143"/>
                    <a:pt x="59" y="143"/>
                  </a:cubicBezTo>
                  <a:cubicBezTo>
                    <a:pt x="77" y="143"/>
                    <a:pt x="94" y="132"/>
                    <a:pt x="104" y="116"/>
                  </a:cubicBezTo>
                  <a:cubicBezTo>
                    <a:pt x="106" y="114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lose/>
                  <a:moveTo>
                    <a:pt x="59" y="8"/>
                  </a:moveTo>
                  <a:cubicBezTo>
                    <a:pt x="72" y="8"/>
                    <a:pt x="85" y="14"/>
                    <a:pt x="94" y="26"/>
                  </a:cubicBezTo>
                  <a:cubicBezTo>
                    <a:pt x="104" y="38"/>
                    <a:pt x="109" y="54"/>
                    <a:pt x="109" y="71"/>
                  </a:cubicBezTo>
                  <a:cubicBezTo>
                    <a:pt x="109" y="80"/>
                    <a:pt x="108" y="88"/>
                    <a:pt x="106" y="95"/>
                  </a:cubicBezTo>
                  <a:cubicBezTo>
                    <a:pt x="105" y="90"/>
                    <a:pt x="103" y="85"/>
                    <a:pt x="98" y="79"/>
                  </a:cubicBezTo>
                  <a:cubicBezTo>
                    <a:pt x="93" y="73"/>
                    <a:pt x="84" y="69"/>
                    <a:pt x="76" y="69"/>
                  </a:cubicBezTo>
                  <a:cubicBezTo>
                    <a:pt x="64" y="90"/>
                    <a:pt x="64" y="90"/>
                    <a:pt x="64" y="90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65" y="75"/>
                    <a:pt x="65" y="75"/>
                    <a:pt x="65" y="75"/>
                  </a:cubicBezTo>
                  <a:cubicBezTo>
                    <a:pt x="65" y="75"/>
                    <a:pt x="65" y="74"/>
                    <a:pt x="65" y="73"/>
                  </a:cubicBezTo>
                  <a:cubicBezTo>
                    <a:pt x="62" y="74"/>
                    <a:pt x="57" y="74"/>
                    <a:pt x="55" y="73"/>
                  </a:cubicBezTo>
                  <a:cubicBezTo>
                    <a:pt x="54" y="74"/>
                    <a:pt x="54" y="75"/>
                    <a:pt x="55" y="75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35" y="69"/>
                    <a:pt x="28" y="72"/>
                    <a:pt x="22" y="79"/>
                  </a:cubicBezTo>
                  <a:cubicBezTo>
                    <a:pt x="16" y="87"/>
                    <a:pt x="14" y="92"/>
                    <a:pt x="14" y="100"/>
                  </a:cubicBezTo>
                  <a:cubicBezTo>
                    <a:pt x="10" y="91"/>
                    <a:pt x="8" y="82"/>
                    <a:pt x="8" y="71"/>
                  </a:cubicBezTo>
                  <a:cubicBezTo>
                    <a:pt x="8" y="36"/>
                    <a:pt x="31" y="8"/>
                    <a:pt x="59" y="8"/>
                  </a:cubicBezTo>
                  <a:close/>
                  <a:moveTo>
                    <a:pt x="70" y="104"/>
                  </a:moveTo>
                  <a:cubicBezTo>
                    <a:pt x="70" y="101"/>
                    <a:pt x="70" y="101"/>
                    <a:pt x="70" y="101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9" y="104"/>
                    <a:pt x="89" y="104"/>
                    <a:pt x="89" y="104"/>
                  </a:cubicBezTo>
                  <a:lnTo>
                    <a:pt x="70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679"/>
            <p:cNvSpPr>
              <a:spLocks/>
            </p:cNvSpPr>
            <p:nvPr/>
          </p:nvSpPr>
          <p:spPr bwMode="auto">
            <a:xfrm>
              <a:off x="2405062" y="5303838"/>
              <a:ext cx="157163" cy="206375"/>
            </a:xfrm>
            <a:custGeom>
              <a:avLst/>
              <a:gdLst>
                <a:gd name="T0" fmla="*/ 1 w 42"/>
                <a:gd name="T1" fmla="*/ 27 h 55"/>
                <a:gd name="T2" fmla="*/ 2 w 42"/>
                <a:gd name="T3" fmla="*/ 36 h 55"/>
                <a:gd name="T4" fmla="*/ 4 w 42"/>
                <a:gd name="T5" fmla="*/ 38 h 55"/>
                <a:gd name="T6" fmla="*/ 9 w 42"/>
                <a:gd name="T7" fmla="*/ 48 h 55"/>
                <a:gd name="T8" fmla="*/ 17 w 42"/>
                <a:gd name="T9" fmla="*/ 55 h 55"/>
                <a:gd name="T10" fmla="*/ 25 w 42"/>
                <a:gd name="T11" fmla="*/ 55 h 55"/>
                <a:gd name="T12" fmla="*/ 33 w 42"/>
                <a:gd name="T13" fmla="*/ 48 h 55"/>
                <a:gd name="T14" fmla="*/ 38 w 42"/>
                <a:gd name="T15" fmla="*/ 38 h 55"/>
                <a:gd name="T16" fmla="*/ 40 w 42"/>
                <a:gd name="T17" fmla="*/ 36 h 55"/>
                <a:gd name="T18" fmla="*/ 41 w 42"/>
                <a:gd name="T19" fmla="*/ 27 h 55"/>
                <a:gd name="T20" fmla="*/ 40 w 42"/>
                <a:gd name="T21" fmla="*/ 26 h 55"/>
                <a:gd name="T22" fmla="*/ 40 w 42"/>
                <a:gd name="T23" fmla="*/ 22 h 55"/>
                <a:gd name="T24" fmla="*/ 41 w 42"/>
                <a:gd name="T25" fmla="*/ 24 h 55"/>
                <a:gd name="T26" fmla="*/ 41 w 42"/>
                <a:gd name="T27" fmla="*/ 22 h 55"/>
                <a:gd name="T28" fmla="*/ 41 w 42"/>
                <a:gd name="T29" fmla="*/ 20 h 55"/>
                <a:gd name="T30" fmla="*/ 41 w 42"/>
                <a:gd name="T31" fmla="*/ 17 h 55"/>
                <a:gd name="T32" fmla="*/ 40 w 42"/>
                <a:gd name="T33" fmla="*/ 9 h 55"/>
                <a:gd name="T34" fmla="*/ 38 w 42"/>
                <a:gd name="T35" fmla="*/ 6 h 55"/>
                <a:gd name="T36" fmla="*/ 35 w 42"/>
                <a:gd name="T37" fmla="*/ 4 h 55"/>
                <a:gd name="T38" fmla="*/ 33 w 42"/>
                <a:gd name="T39" fmla="*/ 3 h 55"/>
                <a:gd name="T40" fmla="*/ 29 w 42"/>
                <a:gd name="T41" fmla="*/ 2 h 55"/>
                <a:gd name="T42" fmla="*/ 17 w 42"/>
                <a:gd name="T43" fmla="*/ 0 h 55"/>
                <a:gd name="T44" fmla="*/ 6 w 42"/>
                <a:gd name="T45" fmla="*/ 2 h 55"/>
                <a:gd name="T46" fmla="*/ 6 w 42"/>
                <a:gd name="T47" fmla="*/ 5 h 55"/>
                <a:gd name="T48" fmla="*/ 2 w 42"/>
                <a:gd name="T49" fmla="*/ 8 h 55"/>
                <a:gd name="T50" fmla="*/ 2 w 42"/>
                <a:gd name="T51" fmla="*/ 14 h 55"/>
                <a:gd name="T52" fmla="*/ 1 w 42"/>
                <a:gd name="T53" fmla="*/ 22 h 55"/>
                <a:gd name="T54" fmla="*/ 2 w 42"/>
                <a:gd name="T55" fmla="*/ 24 h 55"/>
                <a:gd name="T56" fmla="*/ 2 w 42"/>
                <a:gd name="T57" fmla="*/ 25 h 55"/>
                <a:gd name="T58" fmla="*/ 2 w 42"/>
                <a:gd name="T59" fmla="*/ 24 h 55"/>
                <a:gd name="T60" fmla="*/ 2 w 42"/>
                <a:gd name="T61" fmla="*/ 26 h 55"/>
                <a:gd name="T62" fmla="*/ 1 w 42"/>
                <a:gd name="T63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" h="55">
                  <a:moveTo>
                    <a:pt x="1" y="27"/>
                  </a:moveTo>
                  <a:cubicBezTo>
                    <a:pt x="1" y="29"/>
                    <a:pt x="1" y="33"/>
                    <a:pt x="2" y="36"/>
                  </a:cubicBezTo>
                  <a:cubicBezTo>
                    <a:pt x="2" y="37"/>
                    <a:pt x="3" y="37"/>
                    <a:pt x="4" y="38"/>
                  </a:cubicBezTo>
                  <a:cubicBezTo>
                    <a:pt x="5" y="41"/>
                    <a:pt x="7" y="45"/>
                    <a:pt x="9" y="48"/>
                  </a:cubicBezTo>
                  <a:cubicBezTo>
                    <a:pt x="12" y="51"/>
                    <a:pt x="14" y="53"/>
                    <a:pt x="17" y="55"/>
                  </a:cubicBezTo>
                  <a:cubicBezTo>
                    <a:pt x="19" y="55"/>
                    <a:pt x="23" y="55"/>
                    <a:pt x="25" y="55"/>
                  </a:cubicBezTo>
                  <a:cubicBezTo>
                    <a:pt x="28" y="53"/>
                    <a:pt x="30" y="51"/>
                    <a:pt x="33" y="48"/>
                  </a:cubicBezTo>
                  <a:cubicBezTo>
                    <a:pt x="35" y="45"/>
                    <a:pt x="37" y="41"/>
                    <a:pt x="38" y="38"/>
                  </a:cubicBezTo>
                  <a:cubicBezTo>
                    <a:pt x="39" y="37"/>
                    <a:pt x="40" y="37"/>
                    <a:pt x="40" y="36"/>
                  </a:cubicBezTo>
                  <a:cubicBezTo>
                    <a:pt x="41" y="33"/>
                    <a:pt x="41" y="29"/>
                    <a:pt x="41" y="27"/>
                  </a:cubicBezTo>
                  <a:cubicBezTo>
                    <a:pt x="41" y="27"/>
                    <a:pt x="40" y="26"/>
                    <a:pt x="40" y="26"/>
                  </a:cubicBezTo>
                  <a:cubicBezTo>
                    <a:pt x="40" y="25"/>
                    <a:pt x="40" y="23"/>
                    <a:pt x="40" y="22"/>
                  </a:cubicBezTo>
                  <a:cubicBezTo>
                    <a:pt x="40" y="25"/>
                    <a:pt x="41" y="24"/>
                    <a:pt x="41" y="24"/>
                  </a:cubicBezTo>
                  <a:cubicBezTo>
                    <a:pt x="41" y="24"/>
                    <a:pt x="41" y="24"/>
                    <a:pt x="41" y="22"/>
                  </a:cubicBezTo>
                  <a:cubicBezTo>
                    <a:pt x="41" y="20"/>
                    <a:pt x="41" y="21"/>
                    <a:pt x="41" y="20"/>
                  </a:cubicBezTo>
                  <a:cubicBezTo>
                    <a:pt x="41" y="18"/>
                    <a:pt x="41" y="19"/>
                    <a:pt x="41" y="17"/>
                  </a:cubicBezTo>
                  <a:cubicBezTo>
                    <a:pt x="42" y="14"/>
                    <a:pt x="42" y="11"/>
                    <a:pt x="40" y="9"/>
                  </a:cubicBezTo>
                  <a:cubicBezTo>
                    <a:pt x="39" y="8"/>
                    <a:pt x="39" y="8"/>
                    <a:pt x="38" y="6"/>
                  </a:cubicBezTo>
                  <a:cubicBezTo>
                    <a:pt x="37" y="5"/>
                    <a:pt x="36" y="6"/>
                    <a:pt x="35" y="4"/>
                  </a:cubicBezTo>
                  <a:cubicBezTo>
                    <a:pt x="34" y="2"/>
                    <a:pt x="33" y="4"/>
                    <a:pt x="33" y="3"/>
                  </a:cubicBezTo>
                  <a:cubicBezTo>
                    <a:pt x="32" y="2"/>
                    <a:pt x="30" y="3"/>
                    <a:pt x="29" y="2"/>
                  </a:cubicBezTo>
                  <a:cubicBezTo>
                    <a:pt x="29" y="0"/>
                    <a:pt x="19" y="0"/>
                    <a:pt x="17" y="0"/>
                  </a:cubicBezTo>
                  <a:cubicBezTo>
                    <a:pt x="16" y="1"/>
                    <a:pt x="7" y="1"/>
                    <a:pt x="6" y="2"/>
                  </a:cubicBezTo>
                  <a:cubicBezTo>
                    <a:pt x="5" y="4"/>
                    <a:pt x="6" y="3"/>
                    <a:pt x="6" y="5"/>
                  </a:cubicBezTo>
                  <a:cubicBezTo>
                    <a:pt x="5" y="6"/>
                    <a:pt x="4" y="7"/>
                    <a:pt x="2" y="8"/>
                  </a:cubicBezTo>
                  <a:cubicBezTo>
                    <a:pt x="0" y="9"/>
                    <a:pt x="2" y="11"/>
                    <a:pt x="2" y="14"/>
                  </a:cubicBezTo>
                  <a:cubicBezTo>
                    <a:pt x="2" y="17"/>
                    <a:pt x="1" y="22"/>
                    <a:pt x="1" y="22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25"/>
                    <a:pt x="2" y="25"/>
                    <a:pt x="2" y="26"/>
                  </a:cubicBezTo>
                  <a:cubicBezTo>
                    <a:pt x="2" y="26"/>
                    <a:pt x="1" y="27"/>
                    <a:pt x="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680"/>
            <p:cNvSpPr>
              <a:spLocks noEditPoints="1"/>
            </p:cNvSpPr>
            <p:nvPr/>
          </p:nvSpPr>
          <p:spPr bwMode="auto">
            <a:xfrm>
              <a:off x="1719262" y="5157788"/>
              <a:ext cx="1522413" cy="762000"/>
            </a:xfrm>
            <a:custGeom>
              <a:avLst/>
              <a:gdLst>
                <a:gd name="T0" fmla="*/ 393 w 406"/>
                <a:gd name="T1" fmla="*/ 0 h 203"/>
                <a:gd name="T2" fmla="*/ 13 w 406"/>
                <a:gd name="T3" fmla="*/ 0 h 203"/>
                <a:gd name="T4" fmla="*/ 0 w 406"/>
                <a:gd name="T5" fmla="*/ 13 h 203"/>
                <a:gd name="T6" fmla="*/ 0 w 406"/>
                <a:gd name="T7" fmla="*/ 190 h 203"/>
                <a:gd name="T8" fmla="*/ 13 w 406"/>
                <a:gd name="T9" fmla="*/ 203 h 203"/>
                <a:gd name="T10" fmla="*/ 393 w 406"/>
                <a:gd name="T11" fmla="*/ 203 h 203"/>
                <a:gd name="T12" fmla="*/ 406 w 406"/>
                <a:gd name="T13" fmla="*/ 190 h 203"/>
                <a:gd name="T14" fmla="*/ 406 w 406"/>
                <a:gd name="T15" fmla="*/ 13 h 203"/>
                <a:gd name="T16" fmla="*/ 393 w 406"/>
                <a:gd name="T17" fmla="*/ 0 h 203"/>
                <a:gd name="T18" fmla="*/ 389 w 406"/>
                <a:gd name="T19" fmla="*/ 153 h 203"/>
                <a:gd name="T20" fmla="*/ 380 w 406"/>
                <a:gd name="T21" fmla="*/ 152 h 203"/>
                <a:gd name="T22" fmla="*/ 356 w 406"/>
                <a:gd name="T23" fmla="*/ 172 h 203"/>
                <a:gd name="T24" fmla="*/ 50 w 406"/>
                <a:gd name="T25" fmla="*/ 172 h 203"/>
                <a:gd name="T26" fmla="*/ 25 w 406"/>
                <a:gd name="T27" fmla="*/ 152 h 203"/>
                <a:gd name="T28" fmla="*/ 17 w 406"/>
                <a:gd name="T29" fmla="*/ 153 h 203"/>
                <a:gd name="T30" fmla="*/ 17 w 406"/>
                <a:gd name="T31" fmla="*/ 49 h 203"/>
                <a:gd name="T32" fmla="*/ 25 w 406"/>
                <a:gd name="T33" fmla="*/ 50 h 203"/>
                <a:gd name="T34" fmla="*/ 50 w 406"/>
                <a:gd name="T35" fmla="*/ 25 h 203"/>
                <a:gd name="T36" fmla="*/ 49 w 406"/>
                <a:gd name="T37" fmla="*/ 17 h 203"/>
                <a:gd name="T38" fmla="*/ 356 w 406"/>
                <a:gd name="T39" fmla="*/ 17 h 203"/>
                <a:gd name="T40" fmla="*/ 355 w 406"/>
                <a:gd name="T41" fmla="*/ 25 h 203"/>
                <a:gd name="T42" fmla="*/ 380 w 406"/>
                <a:gd name="T43" fmla="*/ 50 h 203"/>
                <a:gd name="T44" fmla="*/ 389 w 406"/>
                <a:gd name="T45" fmla="*/ 49 h 203"/>
                <a:gd name="T46" fmla="*/ 389 w 406"/>
                <a:gd name="T47" fmla="*/ 15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6" h="203">
                  <a:moveTo>
                    <a:pt x="39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5"/>
                    <a:pt x="0" y="1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0" y="197"/>
                    <a:pt x="5" y="203"/>
                    <a:pt x="13" y="203"/>
                  </a:cubicBezTo>
                  <a:cubicBezTo>
                    <a:pt x="393" y="203"/>
                    <a:pt x="393" y="203"/>
                    <a:pt x="393" y="203"/>
                  </a:cubicBezTo>
                  <a:cubicBezTo>
                    <a:pt x="400" y="203"/>
                    <a:pt x="406" y="197"/>
                    <a:pt x="406" y="190"/>
                  </a:cubicBezTo>
                  <a:cubicBezTo>
                    <a:pt x="406" y="13"/>
                    <a:pt x="406" y="13"/>
                    <a:pt x="406" y="13"/>
                  </a:cubicBezTo>
                  <a:cubicBezTo>
                    <a:pt x="406" y="5"/>
                    <a:pt x="400" y="0"/>
                    <a:pt x="393" y="0"/>
                  </a:cubicBezTo>
                  <a:close/>
                  <a:moveTo>
                    <a:pt x="389" y="153"/>
                  </a:moveTo>
                  <a:cubicBezTo>
                    <a:pt x="386" y="152"/>
                    <a:pt x="383" y="152"/>
                    <a:pt x="380" y="152"/>
                  </a:cubicBezTo>
                  <a:cubicBezTo>
                    <a:pt x="368" y="152"/>
                    <a:pt x="358" y="160"/>
                    <a:pt x="356" y="172"/>
                  </a:cubicBezTo>
                  <a:cubicBezTo>
                    <a:pt x="50" y="172"/>
                    <a:pt x="50" y="172"/>
                    <a:pt x="50" y="172"/>
                  </a:cubicBezTo>
                  <a:cubicBezTo>
                    <a:pt x="47" y="160"/>
                    <a:pt x="37" y="152"/>
                    <a:pt x="25" y="152"/>
                  </a:cubicBezTo>
                  <a:cubicBezTo>
                    <a:pt x="22" y="152"/>
                    <a:pt x="19" y="152"/>
                    <a:pt x="17" y="153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9" y="50"/>
                    <a:pt x="22" y="50"/>
                    <a:pt x="25" y="50"/>
                  </a:cubicBezTo>
                  <a:cubicBezTo>
                    <a:pt x="39" y="50"/>
                    <a:pt x="51" y="39"/>
                    <a:pt x="50" y="25"/>
                  </a:cubicBezTo>
                  <a:cubicBezTo>
                    <a:pt x="50" y="22"/>
                    <a:pt x="50" y="19"/>
                    <a:pt x="49" y="17"/>
                  </a:cubicBezTo>
                  <a:cubicBezTo>
                    <a:pt x="356" y="17"/>
                    <a:pt x="356" y="17"/>
                    <a:pt x="356" y="17"/>
                  </a:cubicBezTo>
                  <a:cubicBezTo>
                    <a:pt x="355" y="19"/>
                    <a:pt x="355" y="22"/>
                    <a:pt x="355" y="25"/>
                  </a:cubicBezTo>
                  <a:cubicBezTo>
                    <a:pt x="355" y="39"/>
                    <a:pt x="366" y="50"/>
                    <a:pt x="380" y="50"/>
                  </a:cubicBezTo>
                  <a:cubicBezTo>
                    <a:pt x="383" y="50"/>
                    <a:pt x="386" y="50"/>
                    <a:pt x="389" y="49"/>
                  </a:cubicBezTo>
                  <a:lnTo>
                    <a:pt x="389" y="1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681"/>
            <p:cNvSpPr>
              <a:spLocks/>
            </p:cNvSpPr>
            <p:nvPr/>
          </p:nvSpPr>
          <p:spPr bwMode="auto">
            <a:xfrm>
              <a:off x="2809875" y="5341938"/>
              <a:ext cx="179388" cy="347663"/>
            </a:xfrm>
            <a:custGeom>
              <a:avLst/>
              <a:gdLst>
                <a:gd name="T0" fmla="*/ 42 w 48"/>
                <a:gd name="T1" fmla="*/ 45 h 93"/>
                <a:gd name="T2" fmla="*/ 23 w 48"/>
                <a:gd name="T3" fmla="*/ 37 h 93"/>
                <a:gd name="T4" fmla="*/ 17 w 48"/>
                <a:gd name="T5" fmla="*/ 32 h 93"/>
                <a:gd name="T6" fmla="*/ 24 w 48"/>
                <a:gd name="T7" fmla="*/ 26 h 93"/>
                <a:gd name="T8" fmla="*/ 30 w 48"/>
                <a:gd name="T9" fmla="*/ 27 h 93"/>
                <a:gd name="T10" fmla="*/ 33 w 48"/>
                <a:gd name="T11" fmla="*/ 28 h 93"/>
                <a:gd name="T12" fmla="*/ 36 w 48"/>
                <a:gd name="T13" fmla="*/ 29 h 93"/>
                <a:gd name="T14" fmla="*/ 43 w 48"/>
                <a:gd name="T15" fmla="*/ 21 h 93"/>
                <a:gd name="T16" fmla="*/ 29 w 48"/>
                <a:gd name="T17" fmla="*/ 12 h 93"/>
                <a:gd name="T18" fmla="*/ 29 w 48"/>
                <a:gd name="T19" fmla="*/ 7 h 93"/>
                <a:gd name="T20" fmla="*/ 29 w 48"/>
                <a:gd name="T21" fmla="*/ 6 h 93"/>
                <a:gd name="T22" fmla="*/ 24 w 48"/>
                <a:gd name="T23" fmla="*/ 0 h 93"/>
                <a:gd name="T24" fmla="*/ 19 w 48"/>
                <a:gd name="T25" fmla="*/ 6 h 93"/>
                <a:gd name="T26" fmla="*/ 19 w 48"/>
                <a:gd name="T27" fmla="*/ 7 h 93"/>
                <a:gd name="T28" fmla="*/ 19 w 48"/>
                <a:gd name="T29" fmla="*/ 12 h 93"/>
                <a:gd name="T30" fmla="*/ 0 w 48"/>
                <a:gd name="T31" fmla="*/ 33 h 93"/>
                <a:gd name="T32" fmla="*/ 5 w 48"/>
                <a:gd name="T33" fmla="*/ 46 h 93"/>
                <a:gd name="T34" fmla="*/ 19 w 48"/>
                <a:gd name="T35" fmla="*/ 52 h 93"/>
                <a:gd name="T36" fmla="*/ 32 w 48"/>
                <a:gd name="T37" fmla="*/ 60 h 93"/>
                <a:gd name="T38" fmla="*/ 24 w 48"/>
                <a:gd name="T39" fmla="*/ 67 h 93"/>
                <a:gd name="T40" fmla="*/ 16 w 48"/>
                <a:gd name="T41" fmla="*/ 66 h 93"/>
                <a:gd name="T42" fmla="*/ 10 w 48"/>
                <a:gd name="T43" fmla="*/ 64 h 93"/>
                <a:gd name="T44" fmla="*/ 7 w 48"/>
                <a:gd name="T45" fmla="*/ 63 h 93"/>
                <a:gd name="T46" fmla="*/ 0 w 48"/>
                <a:gd name="T47" fmla="*/ 71 h 93"/>
                <a:gd name="T48" fmla="*/ 19 w 48"/>
                <a:gd name="T49" fmla="*/ 82 h 93"/>
                <a:gd name="T50" fmla="*/ 19 w 48"/>
                <a:gd name="T51" fmla="*/ 87 h 93"/>
                <a:gd name="T52" fmla="*/ 19 w 48"/>
                <a:gd name="T53" fmla="*/ 88 h 93"/>
                <a:gd name="T54" fmla="*/ 24 w 48"/>
                <a:gd name="T55" fmla="*/ 93 h 93"/>
                <a:gd name="T56" fmla="*/ 29 w 48"/>
                <a:gd name="T57" fmla="*/ 88 h 93"/>
                <a:gd name="T58" fmla="*/ 29 w 48"/>
                <a:gd name="T59" fmla="*/ 87 h 93"/>
                <a:gd name="T60" fmla="*/ 29 w 48"/>
                <a:gd name="T61" fmla="*/ 81 h 93"/>
                <a:gd name="T62" fmla="*/ 48 w 48"/>
                <a:gd name="T63" fmla="*/ 59 h 93"/>
                <a:gd name="T64" fmla="*/ 42 w 48"/>
                <a:gd name="T65" fmla="*/ 4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" h="93">
                  <a:moveTo>
                    <a:pt x="42" y="45"/>
                  </a:moveTo>
                  <a:cubicBezTo>
                    <a:pt x="38" y="42"/>
                    <a:pt x="32" y="40"/>
                    <a:pt x="23" y="37"/>
                  </a:cubicBezTo>
                  <a:cubicBezTo>
                    <a:pt x="18" y="36"/>
                    <a:pt x="17" y="34"/>
                    <a:pt x="17" y="32"/>
                  </a:cubicBezTo>
                  <a:cubicBezTo>
                    <a:pt x="17" y="29"/>
                    <a:pt x="20" y="26"/>
                    <a:pt x="24" y="26"/>
                  </a:cubicBezTo>
                  <a:cubicBezTo>
                    <a:pt x="26" y="26"/>
                    <a:pt x="28" y="26"/>
                    <a:pt x="30" y="27"/>
                  </a:cubicBezTo>
                  <a:cubicBezTo>
                    <a:pt x="32" y="28"/>
                    <a:pt x="33" y="28"/>
                    <a:pt x="33" y="28"/>
                  </a:cubicBezTo>
                  <a:cubicBezTo>
                    <a:pt x="34" y="28"/>
                    <a:pt x="35" y="29"/>
                    <a:pt x="36" y="29"/>
                  </a:cubicBezTo>
                  <a:cubicBezTo>
                    <a:pt x="40" y="29"/>
                    <a:pt x="43" y="25"/>
                    <a:pt x="43" y="21"/>
                  </a:cubicBezTo>
                  <a:cubicBezTo>
                    <a:pt x="43" y="17"/>
                    <a:pt x="39" y="13"/>
                    <a:pt x="29" y="12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7" y="0"/>
                    <a:pt x="24" y="0"/>
                  </a:cubicBezTo>
                  <a:cubicBezTo>
                    <a:pt x="21" y="0"/>
                    <a:pt x="19" y="3"/>
                    <a:pt x="19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7" y="14"/>
                    <a:pt x="0" y="22"/>
                    <a:pt x="0" y="33"/>
                  </a:cubicBezTo>
                  <a:cubicBezTo>
                    <a:pt x="0" y="38"/>
                    <a:pt x="2" y="43"/>
                    <a:pt x="5" y="46"/>
                  </a:cubicBezTo>
                  <a:cubicBezTo>
                    <a:pt x="8" y="49"/>
                    <a:pt x="10" y="49"/>
                    <a:pt x="19" y="52"/>
                  </a:cubicBezTo>
                  <a:cubicBezTo>
                    <a:pt x="29" y="55"/>
                    <a:pt x="32" y="56"/>
                    <a:pt x="32" y="60"/>
                  </a:cubicBezTo>
                  <a:cubicBezTo>
                    <a:pt x="32" y="64"/>
                    <a:pt x="28" y="67"/>
                    <a:pt x="24" y="67"/>
                  </a:cubicBezTo>
                  <a:cubicBezTo>
                    <a:pt x="21" y="67"/>
                    <a:pt x="18" y="67"/>
                    <a:pt x="16" y="66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9" y="64"/>
                    <a:pt x="8" y="63"/>
                    <a:pt x="7" y="63"/>
                  </a:cubicBezTo>
                  <a:cubicBezTo>
                    <a:pt x="3" y="63"/>
                    <a:pt x="0" y="67"/>
                    <a:pt x="0" y="71"/>
                  </a:cubicBezTo>
                  <a:cubicBezTo>
                    <a:pt x="0" y="77"/>
                    <a:pt x="7" y="81"/>
                    <a:pt x="19" y="82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9" y="91"/>
                    <a:pt x="21" y="93"/>
                    <a:pt x="24" y="93"/>
                  </a:cubicBezTo>
                  <a:cubicBezTo>
                    <a:pt x="27" y="93"/>
                    <a:pt x="29" y="91"/>
                    <a:pt x="29" y="88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41" y="78"/>
                    <a:pt x="48" y="71"/>
                    <a:pt x="48" y="59"/>
                  </a:cubicBezTo>
                  <a:cubicBezTo>
                    <a:pt x="48" y="53"/>
                    <a:pt x="46" y="48"/>
                    <a:pt x="42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3" name="Freeform 269"/>
          <p:cNvSpPr>
            <a:spLocks noEditPoints="1"/>
          </p:cNvSpPr>
          <p:nvPr/>
        </p:nvSpPr>
        <p:spPr bwMode="auto">
          <a:xfrm>
            <a:off x="1313022" y="4156341"/>
            <a:ext cx="336306" cy="419539"/>
          </a:xfrm>
          <a:custGeom>
            <a:avLst/>
            <a:gdLst>
              <a:gd name="T0" fmla="*/ 722 w 806"/>
              <a:gd name="T1" fmla="*/ 0 h 654"/>
              <a:gd name="T2" fmla="*/ 83 w 806"/>
              <a:gd name="T3" fmla="*/ 0 h 654"/>
              <a:gd name="T4" fmla="*/ 0 w 806"/>
              <a:gd name="T5" fmla="*/ 84 h 654"/>
              <a:gd name="T6" fmla="*/ 0 w 806"/>
              <a:gd name="T7" fmla="*/ 465 h 654"/>
              <a:gd name="T8" fmla="*/ 83 w 806"/>
              <a:gd name="T9" fmla="*/ 548 h 654"/>
              <a:gd name="T10" fmla="*/ 722 w 806"/>
              <a:gd name="T11" fmla="*/ 548 h 654"/>
              <a:gd name="T12" fmla="*/ 806 w 806"/>
              <a:gd name="T13" fmla="*/ 465 h 654"/>
              <a:gd name="T14" fmla="*/ 806 w 806"/>
              <a:gd name="T15" fmla="*/ 84 h 654"/>
              <a:gd name="T16" fmla="*/ 722 w 806"/>
              <a:gd name="T17" fmla="*/ 0 h 654"/>
              <a:gd name="T18" fmla="*/ 758 w 806"/>
              <a:gd name="T19" fmla="*/ 469 h 654"/>
              <a:gd name="T20" fmla="*/ 720 w 806"/>
              <a:gd name="T21" fmla="*/ 508 h 654"/>
              <a:gd name="T22" fmla="*/ 86 w 806"/>
              <a:gd name="T23" fmla="*/ 508 h 654"/>
              <a:gd name="T24" fmla="*/ 48 w 806"/>
              <a:gd name="T25" fmla="*/ 469 h 654"/>
              <a:gd name="T26" fmla="*/ 48 w 806"/>
              <a:gd name="T27" fmla="*/ 79 h 654"/>
              <a:gd name="T28" fmla="*/ 86 w 806"/>
              <a:gd name="T29" fmla="*/ 41 h 654"/>
              <a:gd name="T30" fmla="*/ 720 w 806"/>
              <a:gd name="T31" fmla="*/ 41 h 654"/>
              <a:gd name="T32" fmla="*/ 758 w 806"/>
              <a:gd name="T33" fmla="*/ 79 h 654"/>
              <a:gd name="T34" fmla="*/ 758 w 806"/>
              <a:gd name="T35" fmla="*/ 469 h 654"/>
              <a:gd name="T36" fmla="*/ 806 w 806"/>
              <a:gd name="T37" fmla="*/ 570 h 654"/>
              <a:gd name="T38" fmla="*/ 723 w 806"/>
              <a:gd name="T39" fmla="*/ 654 h 654"/>
              <a:gd name="T40" fmla="*/ 84 w 806"/>
              <a:gd name="T41" fmla="*/ 654 h 654"/>
              <a:gd name="T42" fmla="*/ 0 w 806"/>
              <a:gd name="T43" fmla="*/ 570 h 654"/>
              <a:gd name="T44" fmla="*/ 806 w 806"/>
              <a:gd name="T45" fmla="*/ 570 h 6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806" h="654">
                <a:moveTo>
                  <a:pt x="722" y="0"/>
                </a:moveTo>
                <a:cubicBezTo>
                  <a:pt x="83" y="0"/>
                  <a:pt x="83" y="0"/>
                  <a:pt x="83" y="0"/>
                </a:cubicBezTo>
                <a:cubicBezTo>
                  <a:pt x="37" y="0"/>
                  <a:pt x="0" y="38"/>
                  <a:pt x="0" y="84"/>
                </a:cubicBezTo>
                <a:cubicBezTo>
                  <a:pt x="0" y="465"/>
                  <a:pt x="0" y="465"/>
                  <a:pt x="0" y="465"/>
                </a:cubicBezTo>
                <a:cubicBezTo>
                  <a:pt x="0" y="511"/>
                  <a:pt x="37" y="548"/>
                  <a:pt x="83" y="548"/>
                </a:cubicBezTo>
                <a:cubicBezTo>
                  <a:pt x="722" y="548"/>
                  <a:pt x="722" y="548"/>
                  <a:pt x="722" y="548"/>
                </a:cubicBezTo>
                <a:cubicBezTo>
                  <a:pt x="768" y="548"/>
                  <a:pt x="806" y="511"/>
                  <a:pt x="806" y="465"/>
                </a:cubicBezTo>
                <a:cubicBezTo>
                  <a:pt x="806" y="84"/>
                  <a:pt x="806" y="84"/>
                  <a:pt x="806" y="84"/>
                </a:cubicBezTo>
                <a:cubicBezTo>
                  <a:pt x="806" y="38"/>
                  <a:pt x="768" y="0"/>
                  <a:pt x="722" y="0"/>
                </a:cubicBezTo>
                <a:close/>
                <a:moveTo>
                  <a:pt x="758" y="469"/>
                </a:moveTo>
                <a:cubicBezTo>
                  <a:pt x="758" y="491"/>
                  <a:pt x="741" y="508"/>
                  <a:pt x="720" y="508"/>
                </a:cubicBezTo>
                <a:cubicBezTo>
                  <a:pt x="86" y="508"/>
                  <a:pt x="86" y="508"/>
                  <a:pt x="86" y="508"/>
                </a:cubicBezTo>
                <a:cubicBezTo>
                  <a:pt x="65" y="508"/>
                  <a:pt x="48" y="491"/>
                  <a:pt x="48" y="469"/>
                </a:cubicBezTo>
                <a:cubicBezTo>
                  <a:pt x="48" y="79"/>
                  <a:pt x="48" y="79"/>
                  <a:pt x="48" y="79"/>
                </a:cubicBezTo>
                <a:cubicBezTo>
                  <a:pt x="48" y="58"/>
                  <a:pt x="65" y="41"/>
                  <a:pt x="86" y="41"/>
                </a:cubicBezTo>
                <a:cubicBezTo>
                  <a:pt x="720" y="41"/>
                  <a:pt x="720" y="41"/>
                  <a:pt x="720" y="41"/>
                </a:cubicBezTo>
                <a:cubicBezTo>
                  <a:pt x="741" y="41"/>
                  <a:pt x="758" y="58"/>
                  <a:pt x="758" y="79"/>
                </a:cubicBezTo>
                <a:lnTo>
                  <a:pt x="758" y="469"/>
                </a:lnTo>
                <a:close/>
                <a:moveTo>
                  <a:pt x="806" y="570"/>
                </a:moveTo>
                <a:cubicBezTo>
                  <a:pt x="806" y="616"/>
                  <a:pt x="769" y="654"/>
                  <a:pt x="723" y="654"/>
                </a:cubicBezTo>
                <a:cubicBezTo>
                  <a:pt x="84" y="654"/>
                  <a:pt x="84" y="654"/>
                  <a:pt x="84" y="654"/>
                </a:cubicBezTo>
                <a:cubicBezTo>
                  <a:pt x="38" y="654"/>
                  <a:pt x="0" y="616"/>
                  <a:pt x="0" y="570"/>
                </a:cubicBezTo>
                <a:lnTo>
                  <a:pt x="806" y="570"/>
                </a:lnTo>
                <a:close/>
              </a:path>
            </a:pathLst>
          </a:custGeom>
          <a:solidFill>
            <a:srgbClr val="EC881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4483"/>
          <p:cNvSpPr>
            <a:spLocks noEditPoints="1"/>
          </p:cNvSpPr>
          <p:nvPr/>
        </p:nvSpPr>
        <p:spPr bwMode="auto">
          <a:xfrm>
            <a:off x="1285635" y="4716529"/>
            <a:ext cx="391330" cy="520992"/>
          </a:xfrm>
          <a:custGeom>
            <a:avLst/>
            <a:gdLst>
              <a:gd name="T0" fmla="*/ 566 w 566"/>
              <a:gd name="T1" fmla="*/ 0 h 565"/>
              <a:gd name="T2" fmla="*/ 557 w 566"/>
              <a:gd name="T3" fmla="*/ 139 h 565"/>
              <a:gd name="T4" fmla="*/ 557 w 566"/>
              <a:gd name="T5" fmla="*/ 163 h 565"/>
              <a:gd name="T6" fmla="*/ 426 w 566"/>
              <a:gd name="T7" fmla="*/ 147 h 565"/>
              <a:gd name="T8" fmla="*/ 60 w 566"/>
              <a:gd name="T9" fmla="*/ 188 h 565"/>
              <a:gd name="T10" fmla="*/ 138 w 566"/>
              <a:gd name="T11" fmla="*/ 278 h 565"/>
              <a:gd name="T12" fmla="*/ 43 w 566"/>
              <a:gd name="T13" fmla="*/ 190 h 565"/>
              <a:gd name="T14" fmla="*/ 46 w 566"/>
              <a:gd name="T15" fmla="*/ 147 h 565"/>
              <a:gd name="T16" fmla="*/ 418 w 566"/>
              <a:gd name="T17" fmla="*/ 147 h 565"/>
              <a:gd name="T18" fmla="*/ 418 w 566"/>
              <a:gd name="T19" fmla="*/ 278 h 565"/>
              <a:gd name="T20" fmla="*/ 317 w 566"/>
              <a:gd name="T21" fmla="*/ 223 h 565"/>
              <a:gd name="T22" fmla="*/ 404 w 566"/>
              <a:gd name="T23" fmla="*/ 199 h 565"/>
              <a:gd name="T24" fmla="*/ 287 w 566"/>
              <a:gd name="T25" fmla="*/ 287 h 565"/>
              <a:gd name="T26" fmla="*/ 418 w 566"/>
              <a:gd name="T27" fmla="*/ 417 h 565"/>
              <a:gd name="T28" fmla="*/ 277 w 566"/>
              <a:gd name="T29" fmla="*/ 147 h 565"/>
              <a:gd name="T30" fmla="*/ 148 w 566"/>
              <a:gd name="T31" fmla="*/ 147 h 565"/>
              <a:gd name="T32" fmla="*/ 148 w 566"/>
              <a:gd name="T33" fmla="*/ 267 h 565"/>
              <a:gd name="T34" fmla="*/ 279 w 566"/>
              <a:gd name="T35" fmla="*/ 417 h 565"/>
              <a:gd name="T36" fmla="*/ 172 w 566"/>
              <a:gd name="T37" fmla="*/ 274 h 565"/>
              <a:gd name="T38" fmla="*/ 171 w 566"/>
              <a:gd name="T39" fmla="*/ 278 h 565"/>
              <a:gd name="T40" fmla="*/ 287 w 566"/>
              <a:gd name="T41" fmla="*/ 278 h 565"/>
              <a:gd name="T42" fmla="*/ 502 w 566"/>
              <a:gd name="T43" fmla="*/ 354 h 565"/>
              <a:gd name="T44" fmla="*/ 557 w 566"/>
              <a:gd name="T45" fmla="*/ 417 h 565"/>
              <a:gd name="T46" fmla="*/ 472 w 566"/>
              <a:gd name="T47" fmla="*/ 318 h 565"/>
              <a:gd name="T48" fmla="*/ 499 w 566"/>
              <a:gd name="T49" fmla="*/ 327 h 565"/>
              <a:gd name="T50" fmla="*/ 287 w 566"/>
              <a:gd name="T51" fmla="*/ 139 h 565"/>
              <a:gd name="T52" fmla="*/ 164 w 566"/>
              <a:gd name="T53" fmla="*/ 119 h 565"/>
              <a:gd name="T54" fmla="*/ 139 w 566"/>
              <a:gd name="T55" fmla="*/ 139 h 565"/>
              <a:gd name="T56" fmla="*/ 9 w 566"/>
              <a:gd name="T57" fmla="*/ 139 h 565"/>
              <a:gd name="T58" fmla="*/ 128 w 566"/>
              <a:gd name="T59" fmla="*/ 287 h 565"/>
              <a:gd name="T60" fmla="*/ 9 w 566"/>
              <a:gd name="T61" fmla="*/ 287 h 565"/>
              <a:gd name="T62" fmla="*/ 107 w 566"/>
              <a:gd name="T63" fmla="*/ 327 h 565"/>
              <a:gd name="T64" fmla="*/ 139 w 566"/>
              <a:gd name="T65" fmla="*/ 309 h 565"/>
              <a:gd name="T66" fmla="*/ 57 w 566"/>
              <a:gd name="T67" fmla="*/ 360 h 565"/>
              <a:gd name="T68" fmla="*/ 9 w 566"/>
              <a:gd name="T69" fmla="*/ 468 h 565"/>
              <a:gd name="T70" fmla="*/ 279 w 566"/>
              <a:gd name="T71" fmla="*/ 426 h 565"/>
              <a:gd name="T72" fmla="*/ 148 w 566"/>
              <a:gd name="T73" fmla="*/ 426 h 565"/>
              <a:gd name="T74" fmla="*/ 287 w 566"/>
              <a:gd name="T75" fmla="*/ 426 h 565"/>
              <a:gd name="T76" fmla="*/ 390 w 566"/>
              <a:gd name="T77" fmla="*/ 426 h 565"/>
              <a:gd name="T78" fmla="*/ 557 w 566"/>
              <a:gd name="T79" fmla="*/ 454 h 565"/>
              <a:gd name="T80" fmla="*/ 557 w 566"/>
              <a:gd name="T81" fmla="*/ 270 h 565"/>
              <a:gd name="T82" fmla="*/ 426 w 566"/>
              <a:gd name="T83" fmla="*/ 278 h 565"/>
              <a:gd name="T84" fmla="*/ 557 w 566"/>
              <a:gd name="T85" fmla="*/ 198 h 565"/>
              <a:gd name="T86" fmla="*/ 418 w 566"/>
              <a:gd name="T87" fmla="*/ 139 h 565"/>
              <a:gd name="T88" fmla="*/ 418 w 566"/>
              <a:gd name="T89" fmla="*/ 8 h 565"/>
              <a:gd name="T90" fmla="*/ 239 w 566"/>
              <a:gd name="T91" fmla="*/ 52 h 565"/>
              <a:gd name="T92" fmla="*/ 148 w 566"/>
              <a:gd name="T93" fmla="*/ 8 h 565"/>
              <a:gd name="T94" fmla="*/ 76 w 566"/>
              <a:gd name="T95" fmla="*/ 139 h 565"/>
              <a:gd name="T96" fmla="*/ 139 w 566"/>
              <a:gd name="T97" fmla="*/ 8 h 565"/>
              <a:gd name="T98" fmla="*/ 139 w 566"/>
              <a:gd name="T99" fmla="*/ 493 h 565"/>
              <a:gd name="T100" fmla="*/ 148 w 566"/>
              <a:gd name="T101" fmla="*/ 495 h 565"/>
              <a:gd name="T102" fmla="*/ 148 w 566"/>
              <a:gd name="T103" fmla="*/ 557 h 565"/>
              <a:gd name="T104" fmla="*/ 397 w 566"/>
              <a:gd name="T105" fmla="*/ 521 h 565"/>
              <a:gd name="T106" fmla="*/ 426 w 566"/>
              <a:gd name="T107" fmla="*/ 557 h 565"/>
              <a:gd name="T108" fmla="*/ 426 w 566"/>
              <a:gd name="T109" fmla="*/ 557 h 5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66" h="565">
                <a:moveTo>
                  <a:pt x="0" y="0"/>
                </a:moveTo>
                <a:cubicBezTo>
                  <a:pt x="0" y="565"/>
                  <a:pt x="0" y="565"/>
                  <a:pt x="0" y="565"/>
                </a:cubicBezTo>
                <a:cubicBezTo>
                  <a:pt x="566" y="565"/>
                  <a:pt x="566" y="565"/>
                  <a:pt x="566" y="565"/>
                </a:cubicBezTo>
                <a:cubicBezTo>
                  <a:pt x="566" y="0"/>
                  <a:pt x="566" y="0"/>
                  <a:pt x="566" y="0"/>
                </a:cubicBezTo>
                <a:lnTo>
                  <a:pt x="0" y="0"/>
                </a:lnTo>
                <a:close/>
                <a:moveTo>
                  <a:pt x="426" y="8"/>
                </a:moveTo>
                <a:cubicBezTo>
                  <a:pt x="557" y="8"/>
                  <a:pt x="557" y="8"/>
                  <a:pt x="557" y="8"/>
                </a:cubicBezTo>
                <a:cubicBezTo>
                  <a:pt x="557" y="139"/>
                  <a:pt x="557" y="139"/>
                  <a:pt x="557" y="139"/>
                </a:cubicBezTo>
                <a:cubicBezTo>
                  <a:pt x="426" y="139"/>
                  <a:pt x="426" y="139"/>
                  <a:pt x="426" y="139"/>
                </a:cubicBezTo>
                <a:lnTo>
                  <a:pt x="426" y="8"/>
                </a:lnTo>
                <a:close/>
                <a:moveTo>
                  <a:pt x="557" y="147"/>
                </a:moveTo>
                <a:cubicBezTo>
                  <a:pt x="557" y="163"/>
                  <a:pt x="557" y="163"/>
                  <a:pt x="557" y="163"/>
                </a:cubicBezTo>
                <a:cubicBezTo>
                  <a:pt x="532" y="187"/>
                  <a:pt x="512" y="207"/>
                  <a:pt x="503" y="214"/>
                </a:cubicBezTo>
                <a:cubicBezTo>
                  <a:pt x="493" y="210"/>
                  <a:pt x="467" y="199"/>
                  <a:pt x="451" y="191"/>
                </a:cubicBezTo>
                <a:cubicBezTo>
                  <a:pt x="440" y="187"/>
                  <a:pt x="432" y="183"/>
                  <a:pt x="426" y="181"/>
                </a:cubicBezTo>
                <a:cubicBezTo>
                  <a:pt x="426" y="147"/>
                  <a:pt x="426" y="147"/>
                  <a:pt x="426" y="147"/>
                </a:cubicBezTo>
                <a:lnTo>
                  <a:pt x="557" y="147"/>
                </a:lnTo>
                <a:close/>
                <a:moveTo>
                  <a:pt x="43" y="190"/>
                </a:moveTo>
                <a:cubicBezTo>
                  <a:pt x="53" y="197"/>
                  <a:pt x="53" y="197"/>
                  <a:pt x="53" y="197"/>
                </a:cubicBezTo>
                <a:cubicBezTo>
                  <a:pt x="60" y="188"/>
                  <a:pt x="60" y="188"/>
                  <a:pt x="60" y="188"/>
                </a:cubicBezTo>
                <a:cubicBezTo>
                  <a:pt x="61" y="188"/>
                  <a:pt x="79" y="167"/>
                  <a:pt x="106" y="147"/>
                </a:cubicBezTo>
                <a:cubicBezTo>
                  <a:pt x="139" y="147"/>
                  <a:pt x="139" y="147"/>
                  <a:pt x="139" y="147"/>
                </a:cubicBezTo>
                <a:cubicBezTo>
                  <a:pt x="139" y="277"/>
                  <a:pt x="139" y="277"/>
                  <a:pt x="139" y="277"/>
                </a:cubicBezTo>
                <a:cubicBezTo>
                  <a:pt x="139" y="277"/>
                  <a:pt x="138" y="278"/>
                  <a:pt x="138" y="278"/>
                </a:cubicBezTo>
                <a:cubicBezTo>
                  <a:pt x="9" y="278"/>
                  <a:pt x="9" y="278"/>
                  <a:pt x="9" y="278"/>
                </a:cubicBezTo>
                <a:cubicBezTo>
                  <a:pt x="9" y="147"/>
                  <a:pt x="9" y="147"/>
                  <a:pt x="9" y="147"/>
                </a:cubicBezTo>
                <a:cubicBezTo>
                  <a:pt x="16" y="147"/>
                  <a:pt x="16" y="147"/>
                  <a:pt x="16" y="147"/>
                </a:cubicBezTo>
                <a:cubicBezTo>
                  <a:pt x="38" y="186"/>
                  <a:pt x="41" y="188"/>
                  <a:pt x="43" y="190"/>
                </a:cubicBezTo>
                <a:close/>
                <a:moveTo>
                  <a:pt x="46" y="147"/>
                </a:moveTo>
                <a:cubicBezTo>
                  <a:pt x="66" y="147"/>
                  <a:pt x="66" y="147"/>
                  <a:pt x="66" y="147"/>
                </a:cubicBezTo>
                <a:cubicBezTo>
                  <a:pt x="61" y="152"/>
                  <a:pt x="56" y="156"/>
                  <a:pt x="53" y="159"/>
                </a:cubicBezTo>
                <a:cubicBezTo>
                  <a:pt x="51" y="156"/>
                  <a:pt x="48" y="152"/>
                  <a:pt x="46" y="147"/>
                </a:cubicBezTo>
                <a:close/>
                <a:moveTo>
                  <a:pt x="418" y="177"/>
                </a:moveTo>
                <a:cubicBezTo>
                  <a:pt x="415" y="176"/>
                  <a:pt x="413" y="175"/>
                  <a:pt x="411" y="175"/>
                </a:cubicBezTo>
                <a:cubicBezTo>
                  <a:pt x="406" y="172"/>
                  <a:pt x="391" y="162"/>
                  <a:pt x="371" y="147"/>
                </a:cubicBezTo>
                <a:cubicBezTo>
                  <a:pt x="418" y="147"/>
                  <a:pt x="418" y="147"/>
                  <a:pt x="418" y="147"/>
                </a:cubicBezTo>
                <a:lnTo>
                  <a:pt x="418" y="177"/>
                </a:lnTo>
                <a:close/>
                <a:moveTo>
                  <a:pt x="404" y="199"/>
                </a:moveTo>
                <a:cubicBezTo>
                  <a:pt x="406" y="200"/>
                  <a:pt x="411" y="202"/>
                  <a:pt x="418" y="205"/>
                </a:cubicBezTo>
                <a:cubicBezTo>
                  <a:pt x="418" y="278"/>
                  <a:pt x="418" y="278"/>
                  <a:pt x="418" y="278"/>
                </a:cubicBezTo>
                <a:cubicBezTo>
                  <a:pt x="409" y="278"/>
                  <a:pt x="409" y="278"/>
                  <a:pt x="409" y="278"/>
                </a:cubicBezTo>
                <a:cubicBezTo>
                  <a:pt x="407" y="277"/>
                  <a:pt x="405" y="276"/>
                  <a:pt x="404" y="274"/>
                </a:cubicBezTo>
                <a:cubicBezTo>
                  <a:pt x="403" y="274"/>
                  <a:pt x="403" y="274"/>
                  <a:pt x="403" y="274"/>
                </a:cubicBezTo>
                <a:cubicBezTo>
                  <a:pt x="366" y="253"/>
                  <a:pt x="325" y="229"/>
                  <a:pt x="317" y="223"/>
                </a:cubicBezTo>
                <a:cubicBezTo>
                  <a:pt x="313" y="214"/>
                  <a:pt x="296" y="183"/>
                  <a:pt x="287" y="166"/>
                </a:cubicBezTo>
                <a:cubicBezTo>
                  <a:pt x="287" y="147"/>
                  <a:pt x="287" y="147"/>
                  <a:pt x="287" y="147"/>
                </a:cubicBezTo>
                <a:cubicBezTo>
                  <a:pt x="327" y="147"/>
                  <a:pt x="327" y="147"/>
                  <a:pt x="327" y="147"/>
                </a:cubicBezTo>
                <a:cubicBezTo>
                  <a:pt x="394" y="195"/>
                  <a:pt x="401" y="198"/>
                  <a:pt x="404" y="199"/>
                </a:cubicBezTo>
                <a:close/>
                <a:moveTo>
                  <a:pt x="380" y="399"/>
                </a:moveTo>
                <a:cubicBezTo>
                  <a:pt x="339" y="417"/>
                  <a:pt x="339" y="417"/>
                  <a:pt x="339" y="417"/>
                </a:cubicBezTo>
                <a:cubicBezTo>
                  <a:pt x="287" y="417"/>
                  <a:pt x="287" y="417"/>
                  <a:pt x="287" y="417"/>
                </a:cubicBezTo>
                <a:cubicBezTo>
                  <a:pt x="287" y="287"/>
                  <a:pt x="287" y="287"/>
                  <a:pt x="287" y="287"/>
                </a:cubicBezTo>
                <a:cubicBezTo>
                  <a:pt x="374" y="287"/>
                  <a:pt x="374" y="287"/>
                  <a:pt x="374" y="287"/>
                </a:cubicBezTo>
                <a:cubicBezTo>
                  <a:pt x="379" y="289"/>
                  <a:pt x="384" y="293"/>
                  <a:pt x="390" y="296"/>
                </a:cubicBezTo>
                <a:cubicBezTo>
                  <a:pt x="393" y="297"/>
                  <a:pt x="405" y="305"/>
                  <a:pt x="418" y="314"/>
                </a:cubicBezTo>
                <a:cubicBezTo>
                  <a:pt x="418" y="417"/>
                  <a:pt x="418" y="417"/>
                  <a:pt x="418" y="417"/>
                </a:cubicBezTo>
                <a:cubicBezTo>
                  <a:pt x="387" y="417"/>
                  <a:pt x="387" y="417"/>
                  <a:pt x="387" y="417"/>
                </a:cubicBezTo>
                <a:lnTo>
                  <a:pt x="380" y="399"/>
                </a:lnTo>
                <a:close/>
                <a:moveTo>
                  <a:pt x="279" y="150"/>
                </a:moveTo>
                <a:cubicBezTo>
                  <a:pt x="277" y="147"/>
                  <a:pt x="277" y="147"/>
                  <a:pt x="277" y="147"/>
                </a:cubicBezTo>
                <a:cubicBezTo>
                  <a:pt x="279" y="147"/>
                  <a:pt x="279" y="147"/>
                  <a:pt x="279" y="147"/>
                </a:cubicBezTo>
                <a:lnTo>
                  <a:pt x="279" y="150"/>
                </a:lnTo>
                <a:close/>
                <a:moveTo>
                  <a:pt x="148" y="267"/>
                </a:moveTo>
                <a:cubicBezTo>
                  <a:pt x="148" y="147"/>
                  <a:pt x="148" y="147"/>
                  <a:pt x="148" y="147"/>
                </a:cubicBezTo>
                <a:cubicBezTo>
                  <a:pt x="267" y="147"/>
                  <a:pt x="267" y="147"/>
                  <a:pt x="267" y="147"/>
                </a:cubicBezTo>
                <a:cubicBezTo>
                  <a:pt x="262" y="152"/>
                  <a:pt x="262" y="152"/>
                  <a:pt x="262" y="152"/>
                </a:cubicBezTo>
                <a:cubicBezTo>
                  <a:pt x="230" y="180"/>
                  <a:pt x="156" y="246"/>
                  <a:pt x="149" y="265"/>
                </a:cubicBezTo>
                <a:cubicBezTo>
                  <a:pt x="149" y="266"/>
                  <a:pt x="148" y="266"/>
                  <a:pt x="148" y="267"/>
                </a:cubicBezTo>
                <a:close/>
                <a:moveTo>
                  <a:pt x="148" y="303"/>
                </a:moveTo>
                <a:cubicBezTo>
                  <a:pt x="154" y="297"/>
                  <a:pt x="160" y="292"/>
                  <a:pt x="165" y="287"/>
                </a:cubicBezTo>
                <a:cubicBezTo>
                  <a:pt x="279" y="287"/>
                  <a:pt x="279" y="287"/>
                  <a:pt x="279" y="287"/>
                </a:cubicBezTo>
                <a:cubicBezTo>
                  <a:pt x="279" y="417"/>
                  <a:pt x="279" y="417"/>
                  <a:pt x="279" y="417"/>
                </a:cubicBezTo>
                <a:cubicBezTo>
                  <a:pt x="148" y="417"/>
                  <a:pt x="148" y="417"/>
                  <a:pt x="148" y="417"/>
                </a:cubicBezTo>
                <a:lnTo>
                  <a:pt x="148" y="303"/>
                </a:lnTo>
                <a:close/>
                <a:moveTo>
                  <a:pt x="171" y="278"/>
                </a:moveTo>
                <a:cubicBezTo>
                  <a:pt x="171" y="277"/>
                  <a:pt x="172" y="276"/>
                  <a:pt x="172" y="274"/>
                </a:cubicBezTo>
                <a:cubicBezTo>
                  <a:pt x="177" y="265"/>
                  <a:pt x="223" y="221"/>
                  <a:pt x="267" y="181"/>
                </a:cubicBezTo>
                <a:cubicBezTo>
                  <a:pt x="270" y="188"/>
                  <a:pt x="275" y="196"/>
                  <a:pt x="279" y="204"/>
                </a:cubicBezTo>
                <a:cubicBezTo>
                  <a:pt x="279" y="278"/>
                  <a:pt x="279" y="278"/>
                  <a:pt x="279" y="278"/>
                </a:cubicBezTo>
                <a:lnTo>
                  <a:pt x="171" y="278"/>
                </a:lnTo>
                <a:close/>
                <a:moveTo>
                  <a:pt x="287" y="220"/>
                </a:moveTo>
                <a:cubicBezTo>
                  <a:pt x="292" y="228"/>
                  <a:pt x="295" y="234"/>
                  <a:pt x="296" y="236"/>
                </a:cubicBezTo>
                <a:cubicBezTo>
                  <a:pt x="297" y="239"/>
                  <a:pt x="299" y="244"/>
                  <a:pt x="359" y="278"/>
                </a:cubicBezTo>
                <a:cubicBezTo>
                  <a:pt x="287" y="278"/>
                  <a:pt x="287" y="278"/>
                  <a:pt x="287" y="278"/>
                </a:cubicBezTo>
                <a:lnTo>
                  <a:pt x="287" y="220"/>
                </a:lnTo>
                <a:close/>
                <a:moveTo>
                  <a:pt x="426" y="319"/>
                </a:moveTo>
                <a:cubicBezTo>
                  <a:pt x="441" y="328"/>
                  <a:pt x="456" y="338"/>
                  <a:pt x="459" y="340"/>
                </a:cubicBezTo>
                <a:cubicBezTo>
                  <a:pt x="467" y="344"/>
                  <a:pt x="492" y="351"/>
                  <a:pt x="502" y="354"/>
                </a:cubicBezTo>
                <a:cubicBezTo>
                  <a:pt x="512" y="356"/>
                  <a:pt x="512" y="356"/>
                  <a:pt x="512" y="356"/>
                </a:cubicBezTo>
                <a:cubicBezTo>
                  <a:pt x="549" y="287"/>
                  <a:pt x="549" y="287"/>
                  <a:pt x="549" y="287"/>
                </a:cubicBezTo>
                <a:cubicBezTo>
                  <a:pt x="557" y="287"/>
                  <a:pt x="557" y="287"/>
                  <a:pt x="557" y="287"/>
                </a:cubicBezTo>
                <a:cubicBezTo>
                  <a:pt x="557" y="417"/>
                  <a:pt x="557" y="417"/>
                  <a:pt x="557" y="417"/>
                </a:cubicBezTo>
                <a:cubicBezTo>
                  <a:pt x="426" y="417"/>
                  <a:pt x="426" y="417"/>
                  <a:pt x="426" y="417"/>
                </a:cubicBezTo>
                <a:lnTo>
                  <a:pt x="426" y="319"/>
                </a:lnTo>
                <a:close/>
                <a:moveTo>
                  <a:pt x="499" y="327"/>
                </a:moveTo>
                <a:cubicBezTo>
                  <a:pt x="487" y="323"/>
                  <a:pt x="475" y="319"/>
                  <a:pt x="472" y="318"/>
                </a:cubicBezTo>
                <a:cubicBezTo>
                  <a:pt x="468" y="316"/>
                  <a:pt x="447" y="302"/>
                  <a:pt x="426" y="289"/>
                </a:cubicBezTo>
                <a:cubicBezTo>
                  <a:pt x="426" y="287"/>
                  <a:pt x="426" y="287"/>
                  <a:pt x="426" y="287"/>
                </a:cubicBezTo>
                <a:cubicBezTo>
                  <a:pt x="520" y="287"/>
                  <a:pt x="520" y="287"/>
                  <a:pt x="520" y="287"/>
                </a:cubicBezTo>
                <a:lnTo>
                  <a:pt x="499" y="327"/>
                </a:lnTo>
                <a:close/>
                <a:moveTo>
                  <a:pt x="287" y="139"/>
                </a:moveTo>
                <a:cubicBezTo>
                  <a:pt x="287" y="118"/>
                  <a:pt x="287" y="118"/>
                  <a:pt x="287" y="118"/>
                </a:cubicBezTo>
                <a:cubicBezTo>
                  <a:pt x="298" y="126"/>
                  <a:pt x="307" y="133"/>
                  <a:pt x="316" y="139"/>
                </a:cubicBezTo>
                <a:lnTo>
                  <a:pt x="287" y="139"/>
                </a:lnTo>
                <a:close/>
                <a:moveTo>
                  <a:pt x="279" y="139"/>
                </a:moveTo>
                <a:cubicBezTo>
                  <a:pt x="148" y="139"/>
                  <a:pt x="148" y="139"/>
                  <a:pt x="148" y="139"/>
                </a:cubicBezTo>
                <a:cubicBezTo>
                  <a:pt x="148" y="124"/>
                  <a:pt x="148" y="124"/>
                  <a:pt x="148" y="124"/>
                </a:cubicBezTo>
                <a:cubicBezTo>
                  <a:pt x="153" y="122"/>
                  <a:pt x="158" y="120"/>
                  <a:pt x="164" y="119"/>
                </a:cubicBezTo>
                <a:cubicBezTo>
                  <a:pt x="205" y="109"/>
                  <a:pt x="229" y="94"/>
                  <a:pt x="241" y="85"/>
                </a:cubicBezTo>
                <a:cubicBezTo>
                  <a:pt x="255" y="95"/>
                  <a:pt x="267" y="104"/>
                  <a:pt x="279" y="112"/>
                </a:cubicBezTo>
                <a:lnTo>
                  <a:pt x="279" y="139"/>
                </a:lnTo>
                <a:close/>
                <a:moveTo>
                  <a:pt x="139" y="139"/>
                </a:moveTo>
                <a:cubicBezTo>
                  <a:pt x="119" y="139"/>
                  <a:pt x="119" y="139"/>
                  <a:pt x="119" y="139"/>
                </a:cubicBezTo>
                <a:cubicBezTo>
                  <a:pt x="125" y="135"/>
                  <a:pt x="132" y="131"/>
                  <a:pt x="139" y="127"/>
                </a:cubicBezTo>
                <a:lnTo>
                  <a:pt x="139" y="139"/>
                </a:lnTo>
                <a:close/>
                <a:moveTo>
                  <a:pt x="9" y="139"/>
                </a:moveTo>
                <a:cubicBezTo>
                  <a:pt x="9" y="133"/>
                  <a:pt x="9" y="133"/>
                  <a:pt x="9" y="133"/>
                </a:cubicBezTo>
                <a:cubicBezTo>
                  <a:pt x="10" y="135"/>
                  <a:pt x="11" y="137"/>
                  <a:pt x="12" y="139"/>
                </a:cubicBezTo>
                <a:lnTo>
                  <a:pt x="9" y="139"/>
                </a:lnTo>
                <a:close/>
                <a:moveTo>
                  <a:pt x="128" y="287"/>
                </a:moveTo>
                <a:cubicBezTo>
                  <a:pt x="118" y="294"/>
                  <a:pt x="107" y="300"/>
                  <a:pt x="103" y="302"/>
                </a:cubicBezTo>
                <a:cubicBezTo>
                  <a:pt x="98" y="303"/>
                  <a:pt x="90" y="306"/>
                  <a:pt x="56" y="329"/>
                </a:cubicBezTo>
                <a:cubicBezTo>
                  <a:pt x="9" y="296"/>
                  <a:pt x="9" y="296"/>
                  <a:pt x="9" y="296"/>
                </a:cubicBezTo>
                <a:cubicBezTo>
                  <a:pt x="9" y="287"/>
                  <a:pt x="9" y="287"/>
                  <a:pt x="9" y="287"/>
                </a:cubicBezTo>
                <a:lnTo>
                  <a:pt x="128" y="287"/>
                </a:lnTo>
                <a:close/>
                <a:moveTo>
                  <a:pt x="107" y="327"/>
                </a:moveTo>
                <a:cubicBezTo>
                  <a:pt x="107" y="327"/>
                  <a:pt x="106" y="327"/>
                  <a:pt x="104" y="327"/>
                </a:cubicBezTo>
                <a:cubicBezTo>
                  <a:pt x="105" y="327"/>
                  <a:pt x="106" y="327"/>
                  <a:pt x="107" y="327"/>
                </a:cubicBezTo>
                <a:close/>
                <a:moveTo>
                  <a:pt x="57" y="360"/>
                </a:moveTo>
                <a:cubicBezTo>
                  <a:pt x="64" y="355"/>
                  <a:pt x="64" y="355"/>
                  <a:pt x="64" y="355"/>
                </a:cubicBezTo>
                <a:cubicBezTo>
                  <a:pt x="81" y="343"/>
                  <a:pt x="102" y="329"/>
                  <a:pt x="107" y="327"/>
                </a:cubicBezTo>
                <a:cubicBezTo>
                  <a:pt x="114" y="325"/>
                  <a:pt x="127" y="318"/>
                  <a:pt x="139" y="309"/>
                </a:cubicBezTo>
                <a:cubicBezTo>
                  <a:pt x="139" y="417"/>
                  <a:pt x="139" y="417"/>
                  <a:pt x="139" y="417"/>
                </a:cubicBezTo>
                <a:cubicBezTo>
                  <a:pt x="9" y="417"/>
                  <a:pt x="9" y="417"/>
                  <a:pt x="9" y="417"/>
                </a:cubicBezTo>
                <a:cubicBezTo>
                  <a:pt x="9" y="327"/>
                  <a:pt x="9" y="327"/>
                  <a:pt x="9" y="327"/>
                </a:cubicBezTo>
                <a:lnTo>
                  <a:pt x="57" y="360"/>
                </a:lnTo>
                <a:close/>
                <a:moveTo>
                  <a:pt x="139" y="426"/>
                </a:moveTo>
                <a:cubicBezTo>
                  <a:pt x="139" y="467"/>
                  <a:pt x="139" y="467"/>
                  <a:pt x="139" y="467"/>
                </a:cubicBezTo>
                <a:cubicBezTo>
                  <a:pt x="78" y="454"/>
                  <a:pt x="78" y="454"/>
                  <a:pt x="78" y="454"/>
                </a:cubicBezTo>
                <a:cubicBezTo>
                  <a:pt x="9" y="468"/>
                  <a:pt x="9" y="468"/>
                  <a:pt x="9" y="468"/>
                </a:cubicBezTo>
                <a:cubicBezTo>
                  <a:pt x="9" y="426"/>
                  <a:pt x="9" y="426"/>
                  <a:pt x="9" y="426"/>
                </a:cubicBezTo>
                <a:lnTo>
                  <a:pt x="139" y="426"/>
                </a:lnTo>
                <a:close/>
                <a:moveTo>
                  <a:pt x="148" y="426"/>
                </a:moveTo>
                <a:cubicBezTo>
                  <a:pt x="279" y="426"/>
                  <a:pt x="279" y="426"/>
                  <a:pt x="279" y="426"/>
                </a:cubicBezTo>
                <a:cubicBezTo>
                  <a:pt x="279" y="444"/>
                  <a:pt x="279" y="444"/>
                  <a:pt x="279" y="444"/>
                </a:cubicBezTo>
                <a:cubicBezTo>
                  <a:pt x="197" y="480"/>
                  <a:pt x="197" y="480"/>
                  <a:pt x="197" y="480"/>
                </a:cubicBezTo>
                <a:cubicBezTo>
                  <a:pt x="148" y="469"/>
                  <a:pt x="148" y="469"/>
                  <a:pt x="148" y="469"/>
                </a:cubicBezTo>
                <a:lnTo>
                  <a:pt x="148" y="426"/>
                </a:lnTo>
                <a:close/>
                <a:moveTo>
                  <a:pt x="287" y="426"/>
                </a:moveTo>
                <a:cubicBezTo>
                  <a:pt x="320" y="426"/>
                  <a:pt x="320" y="426"/>
                  <a:pt x="320" y="426"/>
                </a:cubicBezTo>
                <a:cubicBezTo>
                  <a:pt x="287" y="440"/>
                  <a:pt x="287" y="440"/>
                  <a:pt x="287" y="440"/>
                </a:cubicBezTo>
                <a:lnTo>
                  <a:pt x="287" y="426"/>
                </a:lnTo>
                <a:close/>
                <a:moveTo>
                  <a:pt x="418" y="426"/>
                </a:moveTo>
                <a:cubicBezTo>
                  <a:pt x="418" y="490"/>
                  <a:pt x="418" y="490"/>
                  <a:pt x="418" y="490"/>
                </a:cubicBezTo>
                <a:cubicBezTo>
                  <a:pt x="413" y="491"/>
                  <a:pt x="413" y="491"/>
                  <a:pt x="413" y="491"/>
                </a:cubicBezTo>
                <a:cubicBezTo>
                  <a:pt x="390" y="426"/>
                  <a:pt x="390" y="426"/>
                  <a:pt x="390" y="426"/>
                </a:cubicBezTo>
                <a:lnTo>
                  <a:pt x="418" y="426"/>
                </a:lnTo>
                <a:close/>
                <a:moveTo>
                  <a:pt x="426" y="426"/>
                </a:moveTo>
                <a:cubicBezTo>
                  <a:pt x="557" y="426"/>
                  <a:pt x="557" y="426"/>
                  <a:pt x="557" y="426"/>
                </a:cubicBezTo>
                <a:cubicBezTo>
                  <a:pt x="557" y="454"/>
                  <a:pt x="557" y="454"/>
                  <a:pt x="557" y="454"/>
                </a:cubicBezTo>
                <a:cubicBezTo>
                  <a:pt x="426" y="488"/>
                  <a:pt x="426" y="488"/>
                  <a:pt x="426" y="488"/>
                </a:cubicBezTo>
                <a:lnTo>
                  <a:pt x="426" y="426"/>
                </a:lnTo>
                <a:close/>
                <a:moveTo>
                  <a:pt x="553" y="278"/>
                </a:moveTo>
                <a:cubicBezTo>
                  <a:pt x="557" y="270"/>
                  <a:pt x="557" y="270"/>
                  <a:pt x="557" y="270"/>
                </a:cubicBezTo>
                <a:cubicBezTo>
                  <a:pt x="557" y="278"/>
                  <a:pt x="557" y="278"/>
                  <a:pt x="557" y="278"/>
                </a:cubicBezTo>
                <a:lnTo>
                  <a:pt x="553" y="278"/>
                </a:lnTo>
                <a:close/>
                <a:moveTo>
                  <a:pt x="524" y="278"/>
                </a:moveTo>
                <a:cubicBezTo>
                  <a:pt x="426" y="278"/>
                  <a:pt x="426" y="278"/>
                  <a:pt x="426" y="278"/>
                </a:cubicBezTo>
                <a:cubicBezTo>
                  <a:pt x="426" y="208"/>
                  <a:pt x="426" y="208"/>
                  <a:pt x="426" y="208"/>
                </a:cubicBezTo>
                <a:cubicBezTo>
                  <a:pt x="431" y="210"/>
                  <a:pt x="436" y="213"/>
                  <a:pt x="441" y="215"/>
                </a:cubicBezTo>
                <a:cubicBezTo>
                  <a:pt x="492" y="237"/>
                  <a:pt x="500" y="240"/>
                  <a:pt x="505" y="240"/>
                </a:cubicBezTo>
                <a:cubicBezTo>
                  <a:pt x="510" y="240"/>
                  <a:pt x="514" y="240"/>
                  <a:pt x="557" y="198"/>
                </a:cubicBezTo>
                <a:cubicBezTo>
                  <a:pt x="557" y="216"/>
                  <a:pt x="557" y="216"/>
                  <a:pt x="557" y="216"/>
                </a:cubicBezTo>
                <a:lnTo>
                  <a:pt x="524" y="278"/>
                </a:lnTo>
                <a:close/>
                <a:moveTo>
                  <a:pt x="418" y="8"/>
                </a:moveTo>
                <a:cubicBezTo>
                  <a:pt x="418" y="139"/>
                  <a:pt x="418" y="139"/>
                  <a:pt x="418" y="139"/>
                </a:cubicBezTo>
                <a:cubicBezTo>
                  <a:pt x="359" y="139"/>
                  <a:pt x="359" y="139"/>
                  <a:pt x="359" y="139"/>
                </a:cubicBezTo>
                <a:cubicBezTo>
                  <a:pt x="337" y="123"/>
                  <a:pt x="311" y="104"/>
                  <a:pt x="287" y="87"/>
                </a:cubicBezTo>
                <a:cubicBezTo>
                  <a:pt x="287" y="8"/>
                  <a:pt x="287" y="8"/>
                  <a:pt x="287" y="8"/>
                </a:cubicBezTo>
                <a:lnTo>
                  <a:pt x="418" y="8"/>
                </a:lnTo>
                <a:close/>
                <a:moveTo>
                  <a:pt x="279" y="8"/>
                </a:moveTo>
                <a:cubicBezTo>
                  <a:pt x="279" y="81"/>
                  <a:pt x="279" y="81"/>
                  <a:pt x="279" y="81"/>
                </a:cubicBezTo>
                <a:cubicBezTo>
                  <a:pt x="268" y="73"/>
                  <a:pt x="258" y="65"/>
                  <a:pt x="248" y="58"/>
                </a:cubicBezTo>
                <a:cubicBezTo>
                  <a:pt x="239" y="52"/>
                  <a:pt x="239" y="52"/>
                  <a:pt x="239" y="52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1" y="60"/>
                  <a:pt x="210" y="81"/>
                  <a:pt x="158" y="94"/>
                </a:cubicBezTo>
                <a:cubicBezTo>
                  <a:pt x="154" y="95"/>
                  <a:pt x="151" y="96"/>
                  <a:pt x="148" y="97"/>
                </a:cubicBezTo>
                <a:cubicBezTo>
                  <a:pt x="148" y="8"/>
                  <a:pt x="148" y="8"/>
                  <a:pt x="148" y="8"/>
                </a:cubicBezTo>
                <a:lnTo>
                  <a:pt x="279" y="8"/>
                </a:lnTo>
                <a:close/>
                <a:moveTo>
                  <a:pt x="139" y="8"/>
                </a:moveTo>
                <a:cubicBezTo>
                  <a:pt x="139" y="100"/>
                  <a:pt x="139" y="100"/>
                  <a:pt x="139" y="100"/>
                </a:cubicBezTo>
                <a:cubicBezTo>
                  <a:pt x="115" y="109"/>
                  <a:pt x="93" y="125"/>
                  <a:pt x="76" y="139"/>
                </a:cubicBezTo>
                <a:cubicBezTo>
                  <a:pt x="41" y="139"/>
                  <a:pt x="41" y="139"/>
                  <a:pt x="41" y="139"/>
                </a:cubicBezTo>
                <a:cubicBezTo>
                  <a:pt x="32" y="123"/>
                  <a:pt x="20" y="102"/>
                  <a:pt x="9" y="81"/>
                </a:cubicBezTo>
                <a:cubicBezTo>
                  <a:pt x="9" y="8"/>
                  <a:pt x="9" y="8"/>
                  <a:pt x="9" y="8"/>
                </a:cubicBezTo>
                <a:lnTo>
                  <a:pt x="139" y="8"/>
                </a:lnTo>
                <a:close/>
                <a:moveTo>
                  <a:pt x="9" y="557"/>
                </a:moveTo>
                <a:cubicBezTo>
                  <a:pt x="9" y="494"/>
                  <a:pt x="9" y="494"/>
                  <a:pt x="9" y="494"/>
                </a:cubicBezTo>
                <a:cubicBezTo>
                  <a:pt x="77" y="480"/>
                  <a:pt x="77" y="480"/>
                  <a:pt x="77" y="480"/>
                </a:cubicBezTo>
                <a:cubicBezTo>
                  <a:pt x="139" y="493"/>
                  <a:pt x="139" y="493"/>
                  <a:pt x="139" y="493"/>
                </a:cubicBezTo>
                <a:cubicBezTo>
                  <a:pt x="139" y="557"/>
                  <a:pt x="139" y="557"/>
                  <a:pt x="139" y="557"/>
                </a:cubicBezTo>
                <a:lnTo>
                  <a:pt x="9" y="557"/>
                </a:lnTo>
                <a:close/>
                <a:moveTo>
                  <a:pt x="148" y="557"/>
                </a:moveTo>
                <a:cubicBezTo>
                  <a:pt x="148" y="495"/>
                  <a:pt x="148" y="495"/>
                  <a:pt x="148" y="495"/>
                </a:cubicBezTo>
                <a:cubicBezTo>
                  <a:pt x="200" y="507"/>
                  <a:pt x="200" y="507"/>
                  <a:pt x="200" y="507"/>
                </a:cubicBezTo>
                <a:cubicBezTo>
                  <a:pt x="279" y="472"/>
                  <a:pt x="279" y="472"/>
                  <a:pt x="279" y="472"/>
                </a:cubicBezTo>
                <a:cubicBezTo>
                  <a:pt x="279" y="557"/>
                  <a:pt x="279" y="557"/>
                  <a:pt x="279" y="557"/>
                </a:cubicBezTo>
                <a:lnTo>
                  <a:pt x="148" y="557"/>
                </a:lnTo>
                <a:close/>
                <a:moveTo>
                  <a:pt x="287" y="557"/>
                </a:moveTo>
                <a:cubicBezTo>
                  <a:pt x="287" y="468"/>
                  <a:pt x="287" y="468"/>
                  <a:pt x="287" y="468"/>
                </a:cubicBezTo>
                <a:cubicBezTo>
                  <a:pt x="366" y="433"/>
                  <a:pt x="366" y="433"/>
                  <a:pt x="366" y="433"/>
                </a:cubicBezTo>
                <a:cubicBezTo>
                  <a:pt x="397" y="521"/>
                  <a:pt x="397" y="521"/>
                  <a:pt x="397" y="521"/>
                </a:cubicBezTo>
                <a:cubicBezTo>
                  <a:pt x="418" y="516"/>
                  <a:pt x="418" y="516"/>
                  <a:pt x="418" y="516"/>
                </a:cubicBezTo>
                <a:cubicBezTo>
                  <a:pt x="418" y="557"/>
                  <a:pt x="418" y="557"/>
                  <a:pt x="418" y="557"/>
                </a:cubicBezTo>
                <a:lnTo>
                  <a:pt x="287" y="557"/>
                </a:lnTo>
                <a:close/>
                <a:moveTo>
                  <a:pt x="426" y="557"/>
                </a:moveTo>
                <a:cubicBezTo>
                  <a:pt x="426" y="514"/>
                  <a:pt x="426" y="514"/>
                  <a:pt x="426" y="514"/>
                </a:cubicBezTo>
                <a:cubicBezTo>
                  <a:pt x="557" y="480"/>
                  <a:pt x="557" y="480"/>
                  <a:pt x="557" y="480"/>
                </a:cubicBezTo>
                <a:cubicBezTo>
                  <a:pt x="557" y="557"/>
                  <a:pt x="557" y="557"/>
                  <a:pt x="557" y="557"/>
                </a:cubicBezTo>
                <a:lnTo>
                  <a:pt x="426" y="557"/>
                </a:lnTo>
                <a:close/>
              </a:path>
            </a:pathLst>
          </a:custGeom>
          <a:solidFill>
            <a:srgbClr val="EC881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144"/>
          <p:cNvSpPr>
            <a:spLocks noEditPoints="1"/>
          </p:cNvSpPr>
          <p:nvPr/>
        </p:nvSpPr>
        <p:spPr bwMode="auto">
          <a:xfrm>
            <a:off x="1275038" y="5345135"/>
            <a:ext cx="434808" cy="493155"/>
          </a:xfrm>
          <a:custGeom>
            <a:avLst/>
            <a:gdLst>
              <a:gd name="T0" fmla="*/ 747 w 766"/>
              <a:gd name="T1" fmla="*/ 599 h 651"/>
              <a:gd name="T2" fmla="*/ 747 w 766"/>
              <a:gd name="T3" fmla="*/ 547 h 651"/>
              <a:gd name="T4" fmla="*/ 727 w 766"/>
              <a:gd name="T5" fmla="*/ 547 h 651"/>
              <a:gd name="T6" fmla="*/ 727 w 766"/>
              <a:gd name="T7" fmla="*/ 496 h 651"/>
              <a:gd name="T8" fmla="*/ 692 w 766"/>
              <a:gd name="T9" fmla="*/ 496 h 651"/>
              <a:gd name="T10" fmla="*/ 692 w 766"/>
              <a:gd name="T11" fmla="*/ 219 h 651"/>
              <a:gd name="T12" fmla="*/ 723 w 766"/>
              <a:gd name="T13" fmla="*/ 219 h 651"/>
              <a:gd name="T14" fmla="*/ 761 w 766"/>
              <a:gd name="T15" fmla="*/ 182 h 651"/>
              <a:gd name="T16" fmla="*/ 761 w 766"/>
              <a:gd name="T17" fmla="*/ 155 h 651"/>
              <a:gd name="T18" fmla="*/ 725 w 766"/>
              <a:gd name="T19" fmla="*/ 106 h 651"/>
              <a:gd name="T20" fmla="*/ 413 w 766"/>
              <a:gd name="T21" fmla="*/ 6 h 651"/>
              <a:gd name="T22" fmla="*/ 341 w 766"/>
              <a:gd name="T23" fmla="*/ 6 h 651"/>
              <a:gd name="T24" fmla="*/ 41 w 766"/>
              <a:gd name="T25" fmla="*/ 106 h 651"/>
              <a:gd name="T26" fmla="*/ 6 w 766"/>
              <a:gd name="T27" fmla="*/ 155 h 651"/>
              <a:gd name="T28" fmla="*/ 6 w 766"/>
              <a:gd name="T29" fmla="*/ 182 h 651"/>
              <a:gd name="T30" fmla="*/ 43 w 766"/>
              <a:gd name="T31" fmla="*/ 219 h 651"/>
              <a:gd name="T32" fmla="*/ 74 w 766"/>
              <a:gd name="T33" fmla="*/ 219 h 651"/>
              <a:gd name="T34" fmla="*/ 74 w 766"/>
              <a:gd name="T35" fmla="*/ 496 h 651"/>
              <a:gd name="T36" fmla="*/ 39 w 766"/>
              <a:gd name="T37" fmla="*/ 496 h 651"/>
              <a:gd name="T38" fmla="*/ 39 w 766"/>
              <a:gd name="T39" fmla="*/ 547 h 651"/>
              <a:gd name="T40" fmla="*/ 20 w 766"/>
              <a:gd name="T41" fmla="*/ 547 h 651"/>
              <a:gd name="T42" fmla="*/ 20 w 766"/>
              <a:gd name="T43" fmla="*/ 599 h 651"/>
              <a:gd name="T44" fmla="*/ 0 w 766"/>
              <a:gd name="T45" fmla="*/ 599 h 651"/>
              <a:gd name="T46" fmla="*/ 0 w 766"/>
              <a:gd name="T47" fmla="*/ 651 h 651"/>
              <a:gd name="T48" fmla="*/ 766 w 766"/>
              <a:gd name="T49" fmla="*/ 651 h 651"/>
              <a:gd name="T50" fmla="*/ 766 w 766"/>
              <a:gd name="T51" fmla="*/ 599 h 651"/>
              <a:gd name="T52" fmla="*/ 747 w 766"/>
              <a:gd name="T53" fmla="*/ 599 h 651"/>
              <a:gd name="T54" fmla="*/ 417 w 766"/>
              <a:gd name="T55" fmla="*/ 496 h 651"/>
              <a:gd name="T56" fmla="*/ 417 w 766"/>
              <a:gd name="T57" fmla="*/ 219 h 651"/>
              <a:gd name="T58" fmla="*/ 486 w 766"/>
              <a:gd name="T59" fmla="*/ 219 h 651"/>
              <a:gd name="T60" fmla="*/ 486 w 766"/>
              <a:gd name="T61" fmla="*/ 496 h 651"/>
              <a:gd name="T62" fmla="*/ 417 w 766"/>
              <a:gd name="T63" fmla="*/ 496 h 651"/>
              <a:gd name="T64" fmla="*/ 624 w 766"/>
              <a:gd name="T65" fmla="*/ 496 h 651"/>
              <a:gd name="T66" fmla="*/ 555 w 766"/>
              <a:gd name="T67" fmla="*/ 496 h 651"/>
              <a:gd name="T68" fmla="*/ 555 w 766"/>
              <a:gd name="T69" fmla="*/ 219 h 651"/>
              <a:gd name="T70" fmla="*/ 624 w 766"/>
              <a:gd name="T71" fmla="*/ 219 h 651"/>
              <a:gd name="T72" fmla="*/ 624 w 766"/>
              <a:gd name="T73" fmla="*/ 496 h 651"/>
              <a:gd name="T74" fmla="*/ 349 w 766"/>
              <a:gd name="T75" fmla="*/ 219 h 651"/>
              <a:gd name="T76" fmla="*/ 349 w 766"/>
              <a:gd name="T77" fmla="*/ 496 h 651"/>
              <a:gd name="T78" fmla="*/ 280 w 766"/>
              <a:gd name="T79" fmla="*/ 496 h 651"/>
              <a:gd name="T80" fmla="*/ 280 w 766"/>
              <a:gd name="T81" fmla="*/ 219 h 651"/>
              <a:gd name="T82" fmla="*/ 349 w 766"/>
              <a:gd name="T83" fmla="*/ 219 h 651"/>
              <a:gd name="T84" fmla="*/ 142 w 766"/>
              <a:gd name="T85" fmla="*/ 219 h 651"/>
              <a:gd name="T86" fmla="*/ 211 w 766"/>
              <a:gd name="T87" fmla="*/ 219 h 651"/>
              <a:gd name="T88" fmla="*/ 211 w 766"/>
              <a:gd name="T89" fmla="*/ 496 h 651"/>
              <a:gd name="T90" fmla="*/ 142 w 766"/>
              <a:gd name="T91" fmla="*/ 496 h 651"/>
              <a:gd name="T92" fmla="*/ 142 w 766"/>
              <a:gd name="T93" fmla="*/ 219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66" h="651">
                <a:moveTo>
                  <a:pt x="747" y="599"/>
                </a:moveTo>
                <a:cubicBezTo>
                  <a:pt x="747" y="547"/>
                  <a:pt x="747" y="547"/>
                  <a:pt x="747" y="547"/>
                </a:cubicBezTo>
                <a:cubicBezTo>
                  <a:pt x="727" y="547"/>
                  <a:pt x="727" y="547"/>
                  <a:pt x="727" y="547"/>
                </a:cubicBezTo>
                <a:cubicBezTo>
                  <a:pt x="727" y="496"/>
                  <a:pt x="727" y="496"/>
                  <a:pt x="727" y="496"/>
                </a:cubicBezTo>
                <a:cubicBezTo>
                  <a:pt x="692" y="496"/>
                  <a:pt x="692" y="496"/>
                  <a:pt x="692" y="496"/>
                </a:cubicBezTo>
                <a:cubicBezTo>
                  <a:pt x="692" y="219"/>
                  <a:pt x="692" y="219"/>
                  <a:pt x="692" y="219"/>
                </a:cubicBezTo>
                <a:cubicBezTo>
                  <a:pt x="723" y="219"/>
                  <a:pt x="723" y="219"/>
                  <a:pt x="723" y="219"/>
                </a:cubicBezTo>
                <a:cubicBezTo>
                  <a:pt x="744" y="219"/>
                  <a:pt x="761" y="202"/>
                  <a:pt x="761" y="182"/>
                </a:cubicBezTo>
                <a:cubicBezTo>
                  <a:pt x="761" y="155"/>
                  <a:pt x="761" y="155"/>
                  <a:pt x="761" y="155"/>
                </a:cubicBezTo>
                <a:cubicBezTo>
                  <a:pt x="761" y="135"/>
                  <a:pt x="744" y="112"/>
                  <a:pt x="725" y="106"/>
                </a:cubicBezTo>
                <a:cubicBezTo>
                  <a:pt x="413" y="6"/>
                  <a:pt x="413" y="6"/>
                  <a:pt x="413" y="6"/>
                </a:cubicBezTo>
                <a:cubicBezTo>
                  <a:pt x="393" y="0"/>
                  <a:pt x="361" y="0"/>
                  <a:pt x="341" y="6"/>
                </a:cubicBezTo>
                <a:cubicBezTo>
                  <a:pt x="41" y="106"/>
                  <a:pt x="41" y="106"/>
                  <a:pt x="41" y="106"/>
                </a:cubicBezTo>
                <a:cubicBezTo>
                  <a:pt x="22" y="112"/>
                  <a:pt x="6" y="135"/>
                  <a:pt x="6" y="155"/>
                </a:cubicBezTo>
                <a:cubicBezTo>
                  <a:pt x="6" y="182"/>
                  <a:pt x="6" y="182"/>
                  <a:pt x="6" y="182"/>
                </a:cubicBezTo>
                <a:cubicBezTo>
                  <a:pt x="6" y="202"/>
                  <a:pt x="23" y="219"/>
                  <a:pt x="43" y="219"/>
                </a:cubicBezTo>
                <a:cubicBezTo>
                  <a:pt x="74" y="219"/>
                  <a:pt x="74" y="219"/>
                  <a:pt x="74" y="219"/>
                </a:cubicBezTo>
                <a:cubicBezTo>
                  <a:pt x="74" y="496"/>
                  <a:pt x="74" y="496"/>
                  <a:pt x="74" y="496"/>
                </a:cubicBezTo>
                <a:cubicBezTo>
                  <a:pt x="39" y="496"/>
                  <a:pt x="39" y="496"/>
                  <a:pt x="39" y="496"/>
                </a:cubicBezTo>
                <a:cubicBezTo>
                  <a:pt x="39" y="547"/>
                  <a:pt x="39" y="547"/>
                  <a:pt x="39" y="547"/>
                </a:cubicBezTo>
                <a:cubicBezTo>
                  <a:pt x="20" y="547"/>
                  <a:pt x="20" y="547"/>
                  <a:pt x="20" y="547"/>
                </a:cubicBezTo>
                <a:cubicBezTo>
                  <a:pt x="20" y="599"/>
                  <a:pt x="20" y="599"/>
                  <a:pt x="20" y="599"/>
                </a:cubicBezTo>
                <a:cubicBezTo>
                  <a:pt x="0" y="599"/>
                  <a:pt x="0" y="599"/>
                  <a:pt x="0" y="599"/>
                </a:cubicBezTo>
                <a:cubicBezTo>
                  <a:pt x="0" y="651"/>
                  <a:pt x="0" y="651"/>
                  <a:pt x="0" y="651"/>
                </a:cubicBezTo>
                <a:cubicBezTo>
                  <a:pt x="766" y="651"/>
                  <a:pt x="766" y="651"/>
                  <a:pt x="766" y="651"/>
                </a:cubicBezTo>
                <a:cubicBezTo>
                  <a:pt x="766" y="599"/>
                  <a:pt x="766" y="599"/>
                  <a:pt x="766" y="599"/>
                </a:cubicBezTo>
                <a:lnTo>
                  <a:pt x="747" y="599"/>
                </a:lnTo>
                <a:close/>
                <a:moveTo>
                  <a:pt x="417" y="496"/>
                </a:moveTo>
                <a:cubicBezTo>
                  <a:pt x="417" y="219"/>
                  <a:pt x="417" y="219"/>
                  <a:pt x="417" y="219"/>
                </a:cubicBezTo>
                <a:cubicBezTo>
                  <a:pt x="486" y="219"/>
                  <a:pt x="486" y="219"/>
                  <a:pt x="486" y="219"/>
                </a:cubicBezTo>
                <a:cubicBezTo>
                  <a:pt x="486" y="496"/>
                  <a:pt x="486" y="496"/>
                  <a:pt x="486" y="496"/>
                </a:cubicBezTo>
                <a:lnTo>
                  <a:pt x="417" y="496"/>
                </a:lnTo>
                <a:close/>
                <a:moveTo>
                  <a:pt x="624" y="496"/>
                </a:moveTo>
                <a:cubicBezTo>
                  <a:pt x="555" y="496"/>
                  <a:pt x="555" y="496"/>
                  <a:pt x="555" y="496"/>
                </a:cubicBezTo>
                <a:cubicBezTo>
                  <a:pt x="555" y="219"/>
                  <a:pt x="555" y="219"/>
                  <a:pt x="555" y="219"/>
                </a:cubicBezTo>
                <a:cubicBezTo>
                  <a:pt x="624" y="219"/>
                  <a:pt x="624" y="219"/>
                  <a:pt x="624" y="219"/>
                </a:cubicBezTo>
                <a:lnTo>
                  <a:pt x="624" y="496"/>
                </a:lnTo>
                <a:close/>
                <a:moveTo>
                  <a:pt x="349" y="219"/>
                </a:moveTo>
                <a:cubicBezTo>
                  <a:pt x="349" y="496"/>
                  <a:pt x="349" y="496"/>
                  <a:pt x="349" y="496"/>
                </a:cubicBezTo>
                <a:cubicBezTo>
                  <a:pt x="280" y="496"/>
                  <a:pt x="280" y="496"/>
                  <a:pt x="280" y="496"/>
                </a:cubicBezTo>
                <a:cubicBezTo>
                  <a:pt x="280" y="219"/>
                  <a:pt x="280" y="219"/>
                  <a:pt x="280" y="219"/>
                </a:cubicBezTo>
                <a:lnTo>
                  <a:pt x="349" y="219"/>
                </a:lnTo>
                <a:close/>
                <a:moveTo>
                  <a:pt x="142" y="219"/>
                </a:moveTo>
                <a:cubicBezTo>
                  <a:pt x="211" y="219"/>
                  <a:pt x="211" y="219"/>
                  <a:pt x="211" y="219"/>
                </a:cubicBezTo>
                <a:cubicBezTo>
                  <a:pt x="211" y="496"/>
                  <a:pt x="211" y="496"/>
                  <a:pt x="211" y="496"/>
                </a:cubicBezTo>
                <a:cubicBezTo>
                  <a:pt x="142" y="496"/>
                  <a:pt x="142" y="496"/>
                  <a:pt x="142" y="496"/>
                </a:cubicBezTo>
                <a:lnTo>
                  <a:pt x="142" y="219"/>
                </a:lnTo>
                <a:close/>
              </a:path>
            </a:pathLst>
          </a:custGeom>
          <a:solidFill>
            <a:srgbClr val="EC881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94"/>
          <p:cNvSpPr>
            <a:spLocks noChangeAspect="1" noEditPoints="1"/>
          </p:cNvSpPr>
          <p:nvPr/>
        </p:nvSpPr>
        <p:spPr bwMode="auto">
          <a:xfrm>
            <a:off x="1331792" y="5941225"/>
            <a:ext cx="307402" cy="513684"/>
          </a:xfrm>
          <a:custGeom>
            <a:avLst/>
            <a:gdLst>
              <a:gd name="T0" fmla="*/ 386 w 386"/>
              <a:gd name="T1" fmla="*/ 295 h 484"/>
              <a:gd name="T2" fmla="*/ 373 w 386"/>
              <a:gd name="T3" fmla="*/ 177 h 484"/>
              <a:gd name="T4" fmla="*/ 291 w 386"/>
              <a:gd name="T5" fmla="*/ 0 h 484"/>
              <a:gd name="T6" fmla="*/ 0 w 386"/>
              <a:gd name="T7" fmla="*/ 92 h 484"/>
              <a:gd name="T8" fmla="*/ 51 w 386"/>
              <a:gd name="T9" fmla="*/ 262 h 484"/>
              <a:gd name="T10" fmla="*/ 141 w 386"/>
              <a:gd name="T11" fmla="*/ 307 h 484"/>
              <a:gd name="T12" fmla="*/ 195 w 386"/>
              <a:gd name="T13" fmla="*/ 411 h 484"/>
              <a:gd name="T14" fmla="*/ 377 w 386"/>
              <a:gd name="T15" fmla="*/ 484 h 484"/>
              <a:gd name="T16" fmla="*/ 386 w 386"/>
              <a:gd name="T17" fmla="*/ 350 h 484"/>
              <a:gd name="T18" fmla="*/ 183 w 386"/>
              <a:gd name="T19" fmla="*/ 288 h 484"/>
              <a:gd name="T20" fmla="*/ 120 w 386"/>
              <a:gd name="T21" fmla="*/ 205 h 484"/>
              <a:gd name="T22" fmla="*/ 183 w 386"/>
              <a:gd name="T23" fmla="*/ 250 h 484"/>
              <a:gd name="T24" fmla="*/ 183 w 386"/>
              <a:gd name="T25" fmla="*/ 307 h 484"/>
              <a:gd name="T26" fmla="*/ 211 w 386"/>
              <a:gd name="T27" fmla="*/ 90 h 484"/>
              <a:gd name="T28" fmla="*/ 275 w 386"/>
              <a:gd name="T29" fmla="*/ 174 h 484"/>
              <a:gd name="T30" fmla="*/ 211 w 386"/>
              <a:gd name="T31" fmla="*/ 128 h 484"/>
              <a:gd name="T32" fmla="*/ 211 w 386"/>
              <a:gd name="T33" fmla="*/ 72 h 484"/>
              <a:gd name="T34" fmla="*/ 50 w 386"/>
              <a:gd name="T35" fmla="*/ 161 h 484"/>
              <a:gd name="T36" fmla="*/ 92 w 386"/>
              <a:gd name="T37" fmla="*/ 101 h 484"/>
              <a:gd name="T38" fmla="*/ 115 w 386"/>
              <a:gd name="T39" fmla="*/ 110 h 484"/>
              <a:gd name="T40" fmla="*/ 157 w 386"/>
              <a:gd name="T41" fmla="*/ 118 h 484"/>
              <a:gd name="T42" fmla="*/ 85 w 386"/>
              <a:gd name="T43" fmla="*/ 61 h 484"/>
              <a:gd name="T44" fmla="*/ 85 w 386"/>
              <a:gd name="T45" fmla="*/ 55 h 484"/>
              <a:gd name="T46" fmla="*/ 85 w 386"/>
              <a:gd name="T47" fmla="*/ 46 h 484"/>
              <a:gd name="T48" fmla="*/ 85 w 386"/>
              <a:gd name="T49" fmla="*/ 37 h 484"/>
              <a:gd name="T50" fmla="*/ 99 w 386"/>
              <a:gd name="T51" fmla="*/ 32 h 484"/>
              <a:gd name="T52" fmla="*/ 107 w 386"/>
              <a:gd name="T53" fmla="*/ 37 h 484"/>
              <a:gd name="T54" fmla="*/ 113 w 386"/>
              <a:gd name="T55" fmla="*/ 36 h 484"/>
              <a:gd name="T56" fmla="*/ 119 w 386"/>
              <a:gd name="T57" fmla="*/ 39 h 484"/>
              <a:gd name="T58" fmla="*/ 132 w 386"/>
              <a:gd name="T59" fmla="*/ 43 h 484"/>
              <a:gd name="T60" fmla="*/ 132 w 386"/>
              <a:gd name="T61" fmla="*/ 55 h 484"/>
              <a:gd name="T62" fmla="*/ 132 w 386"/>
              <a:gd name="T63" fmla="*/ 64 h 484"/>
              <a:gd name="T64" fmla="*/ 131 w 386"/>
              <a:gd name="T65" fmla="*/ 71 h 484"/>
              <a:gd name="T66" fmla="*/ 133 w 386"/>
              <a:gd name="T67" fmla="*/ 73 h 484"/>
              <a:gd name="T68" fmla="*/ 129 w 386"/>
              <a:gd name="T69" fmla="*/ 85 h 484"/>
              <a:gd name="T70" fmla="*/ 114 w 386"/>
              <a:gd name="T71" fmla="*/ 106 h 484"/>
              <a:gd name="T72" fmla="*/ 95 w 386"/>
              <a:gd name="T73" fmla="*/ 98 h 484"/>
              <a:gd name="T74" fmla="*/ 86 w 386"/>
              <a:gd name="T75" fmla="*/ 84 h 484"/>
              <a:gd name="T76" fmla="*/ 86 w 386"/>
              <a:gd name="T77" fmla="*/ 71 h 484"/>
              <a:gd name="T78" fmla="*/ 349 w 386"/>
              <a:gd name="T79" fmla="*/ 350 h 484"/>
              <a:gd name="T80" fmla="*/ 242 w 386"/>
              <a:gd name="T81" fmla="*/ 306 h 484"/>
              <a:gd name="T82" fmla="*/ 284 w 386"/>
              <a:gd name="T83" fmla="*/ 298 h 484"/>
              <a:gd name="T84" fmla="*/ 307 w 386"/>
              <a:gd name="T85" fmla="*/ 289 h 484"/>
              <a:gd name="T86" fmla="*/ 349 w 386"/>
              <a:gd name="T87" fmla="*/ 350 h 484"/>
              <a:gd name="T88" fmla="*/ 265 w 386"/>
              <a:gd name="T89" fmla="*/ 245 h 484"/>
              <a:gd name="T90" fmla="*/ 267 w 386"/>
              <a:gd name="T91" fmla="*/ 239 h 484"/>
              <a:gd name="T92" fmla="*/ 270 w 386"/>
              <a:gd name="T93" fmla="*/ 232 h 484"/>
              <a:gd name="T94" fmla="*/ 276 w 386"/>
              <a:gd name="T95" fmla="*/ 228 h 484"/>
              <a:gd name="T96" fmla="*/ 284 w 386"/>
              <a:gd name="T97" fmla="*/ 222 h 484"/>
              <a:gd name="T98" fmla="*/ 296 w 386"/>
              <a:gd name="T99" fmla="*/ 217 h 484"/>
              <a:gd name="T100" fmla="*/ 301 w 386"/>
              <a:gd name="T101" fmla="*/ 220 h 484"/>
              <a:gd name="T102" fmla="*/ 306 w 386"/>
              <a:gd name="T103" fmla="*/ 223 h 484"/>
              <a:gd name="T104" fmla="*/ 314 w 386"/>
              <a:gd name="T105" fmla="*/ 239 h 484"/>
              <a:gd name="T106" fmla="*/ 314 w 386"/>
              <a:gd name="T107" fmla="*/ 248 h 484"/>
              <a:gd name="T108" fmla="*/ 313 w 386"/>
              <a:gd name="T109" fmla="*/ 256 h 484"/>
              <a:gd name="T110" fmla="*/ 312 w 386"/>
              <a:gd name="T111" fmla="*/ 260 h 484"/>
              <a:gd name="T112" fmla="*/ 313 w 386"/>
              <a:gd name="T113" fmla="*/ 272 h 484"/>
              <a:gd name="T114" fmla="*/ 304 w 386"/>
              <a:gd name="T115" fmla="*/ 286 h 484"/>
              <a:gd name="T116" fmla="*/ 285 w 386"/>
              <a:gd name="T117" fmla="*/ 294 h 484"/>
              <a:gd name="T118" fmla="*/ 270 w 386"/>
              <a:gd name="T119" fmla="*/ 274 h 484"/>
              <a:gd name="T120" fmla="*/ 266 w 386"/>
              <a:gd name="T121" fmla="*/ 261 h 484"/>
              <a:gd name="T122" fmla="*/ 267 w 386"/>
              <a:gd name="T123" fmla="*/ 249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86" h="484">
                <a:moveTo>
                  <a:pt x="386" y="350"/>
                </a:moveTo>
                <a:cubicBezTo>
                  <a:pt x="386" y="295"/>
                  <a:pt x="386" y="295"/>
                  <a:pt x="386" y="295"/>
                </a:cubicBezTo>
                <a:cubicBezTo>
                  <a:pt x="386" y="269"/>
                  <a:pt x="372" y="248"/>
                  <a:pt x="352" y="239"/>
                </a:cubicBezTo>
                <a:cubicBezTo>
                  <a:pt x="365" y="222"/>
                  <a:pt x="373" y="201"/>
                  <a:pt x="373" y="177"/>
                </a:cubicBezTo>
                <a:cubicBezTo>
                  <a:pt x="373" y="92"/>
                  <a:pt x="373" y="92"/>
                  <a:pt x="373" y="92"/>
                </a:cubicBezTo>
                <a:cubicBezTo>
                  <a:pt x="373" y="41"/>
                  <a:pt x="337" y="0"/>
                  <a:pt x="291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37" y="0"/>
                  <a:pt x="0" y="41"/>
                  <a:pt x="0" y="92"/>
                </a:cubicBezTo>
                <a:cubicBezTo>
                  <a:pt x="0" y="177"/>
                  <a:pt x="0" y="177"/>
                  <a:pt x="0" y="177"/>
                </a:cubicBezTo>
                <a:cubicBezTo>
                  <a:pt x="0" y="215"/>
                  <a:pt x="21" y="248"/>
                  <a:pt x="51" y="262"/>
                </a:cubicBezTo>
                <a:cubicBezTo>
                  <a:pt x="24" y="341"/>
                  <a:pt x="13" y="380"/>
                  <a:pt x="13" y="380"/>
                </a:cubicBezTo>
                <a:cubicBezTo>
                  <a:pt x="141" y="307"/>
                  <a:pt x="141" y="307"/>
                  <a:pt x="141" y="307"/>
                </a:cubicBezTo>
                <a:cubicBezTo>
                  <a:pt x="141" y="350"/>
                  <a:pt x="141" y="350"/>
                  <a:pt x="141" y="350"/>
                </a:cubicBezTo>
                <a:cubicBezTo>
                  <a:pt x="141" y="384"/>
                  <a:pt x="165" y="411"/>
                  <a:pt x="195" y="411"/>
                </a:cubicBezTo>
                <a:cubicBezTo>
                  <a:pt x="250" y="411"/>
                  <a:pt x="250" y="411"/>
                  <a:pt x="250" y="411"/>
                </a:cubicBezTo>
                <a:cubicBezTo>
                  <a:pt x="377" y="484"/>
                  <a:pt x="377" y="484"/>
                  <a:pt x="377" y="484"/>
                </a:cubicBezTo>
                <a:cubicBezTo>
                  <a:pt x="377" y="484"/>
                  <a:pt x="370" y="458"/>
                  <a:pt x="352" y="406"/>
                </a:cubicBezTo>
                <a:cubicBezTo>
                  <a:pt x="372" y="397"/>
                  <a:pt x="386" y="376"/>
                  <a:pt x="386" y="350"/>
                </a:cubicBezTo>
                <a:close/>
                <a:moveTo>
                  <a:pt x="183" y="307"/>
                </a:moveTo>
                <a:cubicBezTo>
                  <a:pt x="183" y="288"/>
                  <a:pt x="183" y="288"/>
                  <a:pt x="183" y="288"/>
                </a:cubicBezTo>
                <a:cubicBezTo>
                  <a:pt x="137" y="288"/>
                  <a:pt x="100" y="251"/>
                  <a:pt x="100" y="205"/>
                </a:cubicBezTo>
                <a:cubicBezTo>
                  <a:pt x="120" y="205"/>
                  <a:pt x="120" y="205"/>
                  <a:pt x="120" y="205"/>
                </a:cubicBezTo>
                <a:cubicBezTo>
                  <a:pt x="120" y="240"/>
                  <a:pt x="148" y="269"/>
                  <a:pt x="183" y="269"/>
                </a:cubicBezTo>
                <a:cubicBezTo>
                  <a:pt x="183" y="250"/>
                  <a:pt x="183" y="250"/>
                  <a:pt x="183" y="250"/>
                </a:cubicBezTo>
                <a:cubicBezTo>
                  <a:pt x="217" y="279"/>
                  <a:pt x="217" y="279"/>
                  <a:pt x="217" y="279"/>
                </a:cubicBezTo>
                <a:lnTo>
                  <a:pt x="183" y="307"/>
                </a:lnTo>
                <a:close/>
                <a:moveTo>
                  <a:pt x="211" y="72"/>
                </a:moveTo>
                <a:cubicBezTo>
                  <a:pt x="211" y="90"/>
                  <a:pt x="211" y="90"/>
                  <a:pt x="211" y="90"/>
                </a:cubicBezTo>
                <a:cubicBezTo>
                  <a:pt x="257" y="91"/>
                  <a:pt x="294" y="128"/>
                  <a:pt x="294" y="174"/>
                </a:cubicBezTo>
                <a:cubicBezTo>
                  <a:pt x="275" y="174"/>
                  <a:pt x="275" y="174"/>
                  <a:pt x="275" y="174"/>
                </a:cubicBezTo>
                <a:cubicBezTo>
                  <a:pt x="275" y="139"/>
                  <a:pt x="246" y="110"/>
                  <a:pt x="211" y="110"/>
                </a:cubicBezTo>
                <a:cubicBezTo>
                  <a:pt x="211" y="128"/>
                  <a:pt x="211" y="128"/>
                  <a:pt x="211" y="128"/>
                </a:cubicBezTo>
                <a:cubicBezTo>
                  <a:pt x="177" y="100"/>
                  <a:pt x="177" y="100"/>
                  <a:pt x="177" y="100"/>
                </a:cubicBezTo>
                <a:lnTo>
                  <a:pt x="211" y="72"/>
                </a:lnTo>
                <a:close/>
                <a:moveTo>
                  <a:pt x="167" y="161"/>
                </a:moveTo>
                <a:cubicBezTo>
                  <a:pt x="137" y="197"/>
                  <a:pt x="81" y="197"/>
                  <a:pt x="50" y="161"/>
                </a:cubicBezTo>
                <a:cubicBezTo>
                  <a:pt x="50" y="143"/>
                  <a:pt x="52" y="129"/>
                  <a:pt x="61" y="118"/>
                </a:cubicBezTo>
                <a:cubicBezTo>
                  <a:pt x="72" y="104"/>
                  <a:pt x="82" y="109"/>
                  <a:pt x="92" y="101"/>
                </a:cubicBezTo>
                <a:cubicBezTo>
                  <a:pt x="95" y="105"/>
                  <a:pt x="98" y="108"/>
                  <a:pt x="102" y="110"/>
                </a:cubicBezTo>
                <a:cubicBezTo>
                  <a:pt x="106" y="111"/>
                  <a:pt x="112" y="111"/>
                  <a:pt x="115" y="110"/>
                </a:cubicBezTo>
                <a:cubicBezTo>
                  <a:pt x="120" y="108"/>
                  <a:pt x="123" y="105"/>
                  <a:pt x="126" y="101"/>
                </a:cubicBezTo>
                <a:cubicBezTo>
                  <a:pt x="135" y="108"/>
                  <a:pt x="146" y="104"/>
                  <a:pt x="157" y="118"/>
                </a:cubicBezTo>
                <a:cubicBezTo>
                  <a:pt x="166" y="129"/>
                  <a:pt x="167" y="143"/>
                  <a:pt x="167" y="161"/>
                </a:cubicBezTo>
                <a:close/>
                <a:moveTo>
                  <a:pt x="85" y="61"/>
                </a:moveTo>
                <a:cubicBezTo>
                  <a:pt x="85" y="59"/>
                  <a:pt x="83" y="57"/>
                  <a:pt x="84" y="57"/>
                </a:cubicBezTo>
                <a:cubicBezTo>
                  <a:pt x="84" y="56"/>
                  <a:pt x="85" y="57"/>
                  <a:pt x="85" y="55"/>
                </a:cubicBezTo>
                <a:cubicBezTo>
                  <a:pt x="85" y="53"/>
                  <a:pt x="85" y="51"/>
                  <a:pt x="85" y="51"/>
                </a:cubicBezTo>
                <a:cubicBezTo>
                  <a:pt x="85" y="51"/>
                  <a:pt x="82" y="47"/>
                  <a:pt x="85" y="46"/>
                </a:cubicBezTo>
                <a:cubicBezTo>
                  <a:pt x="87" y="46"/>
                  <a:pt x="89" y="47"/>
                  <a:pt x="89" y="44"/>
                </a:cubicBezTo>
                <a:cubicBezTo>
                  <a:pt x="89" y="41"/>
                  <a:pt x="85" y="37"/>
                  <a:pt x="85" y="37"/>
                </a:cubicBezTo>
                <a:cubicBezTo>
                  <a:pt x="85" y="37"/>
                  <a:pt x="93" y="39"/>
                  <a:pt x="95" y="39"/>
                </a:cubicBezTo>
                <a:cubicBezTo>
                  <a:pt x="97" y="39"/>
                  <a:pt x="101" y="39"/>
                  <a:pt x="99" y="32"/>
                </a:cubicBezTo>
                <a:cubicBezTo>
                  <a:pt x="98" y="29"/>
                  <a:pt x="101" y="33"/>
                  <a:pt x="102" y="33"/>
                </a:cubicBezTo>
                <a:cubicBezTo>
                  <a:pt x="103" y="34"/>
                  <a:pt x="107" y="37"/>
                  <a:pt x="107" y="37"/>
                </a:cubicBezTo>
                <a:cubicBezTo>
                  <a:pt x="107" y="37"/>
                  <a:pt x="114" y="27"/>
                  <a:pt x="115" y="28"/>
                </a:cubicBezTo>
                <a:cubicBezTo>
                  <a:pt x="115" y="30"/>
                  <a:pt x="112" y="35"/>
                  <a:pt x="113" y="36"/>
                </a:cubicBezTo>
                <a:cubicBezTo>
                  <a:pt x="114" y="36"/>
                  <a:pt x="119" y="31"/>
                  <a:pt x="119" y="32"/>
                </a:cubicBezTo>
                <a:cubicBezTo>
                  <a:pt x="120" y="33"/>
                  <a:pt x="118" y="37"/>
                  <a:pt x="119" y="39"/>
                </a:cubicBezTo>
                <a:cubicBezTo>
                  <a:pt x="121" y="40"/>
                  <a:pt x="125" y="32"/>
                  <a:pt x="125" y="35"/>
                </a:cubicBezTo>
                <a:cubicBezTo>
                  <a:pt x="125" y="38"/>
                  <a:pt x="131" y="41"/>
                  <a:pt x="132" y="43"/>
                </a:cubicBezTo>
                <a:cubicBezTo>
                  <a:pt x="132" y="46"/>
                  <a:pt x="133" y="48"/>
                  <a:pt x="133" y="51"/>
                </a:cubicBezTo>
                <a:cubicBezTo>
                  <a:pt x="133" y="53"/>
                  <a:pt x="133" y="52"/>
                  <a:pt x="132" y="55"/>
                </a:cubicBezTo>
                <a:cubicBezTo>
                  <a:pt x="132" y="59"/>
                  <a:pt x="133" y="57"/>
                  <a:pt x="133" y="60"/>
                </a:cubicBezTo>
                <a:cubicBezTo>
                  <a:pt x="132" y="63"/>
                  <a:pt x="133" y="62"/>
                  <a:pt x="132" y="64"/>
                </a:cubicBezTo>
                <a:cubicBezTo>
                  <a:pt x="132" y="67"/>
                  <a:pt x="132" y="68"/>
                  <a:pt x="132" y="68"/>
                </a:cubicBezTo>
                <a:cubicBezTo>
                  <a:pt x="132" y="69"/>
                  <a:pt x="132" y="70"/>
                  <a:pt x="131" y="71"/>
                </a:cubicBezTo>
                <a:cubicBezTo>
                  <a:pt x="131" y="71"/>
                  <a:pt x="131" y="71"/>
                  <a:pt x="131" y="71"/>
                </a:cubicBezTo>
                <a:cubicBezTo>
                  <a:pt x="132" y="71"/>
                  <a:pt x="133" y="72"/>
                  <a:pt x="133" y="73"/>
                </a:cubicBezTo>
                <a:cubicBezTo>
                  <a:pt x="133" y="76"/>
                  <a:pt x="132" y="79"/>
                  <a:pt x="131" y="84"/>
                </a:cubicBezTo>
                <a:cubicBezTo>
                  <a:pt x="131" y="84"/>
                  <a:pt x="130" y="85"/>
                  <a:pt x="129" y="85"/>
                </a:cubicBezTo>
                <a:cubicBezTo>
                  <a:pt x="128" y="90"/>
                  <a:pt x="126" y="94"/>
                  <a:pt x="123" y="98"/>
                </a:cubicBezTo>
                <a:cubicBezTo>
                  <a:pt x="120" y="102"/>
                  <a:pt x="117" y="104"/>
                  <a:pt x="114" y="106"/>
                </a:cubicBezTo>
                <a:cubicBezTo>
                  <a:pt x="112" y="107"/>
                  <a:pt x="106" y="107"/>
                  <a:pt x="104" y="106"/>
                </a:cubicBezTo>
                <a:cubicBezTo>
                  <a:pt x="100" y="104"/>
                  <a:pt x="98" y="102"/>
                  <a:pt x="95" y="98"/>
                </a:cubicBezTo>
                <a:cubicBezTo>
                  <a:pt x="92" y="94"/>
                  <a:pt x="90" y="90"/>
                  <a:pt x="88" y="85"/>
                </a:cubicBezTo>
                <a:cubicBezTo>
                  <a:pt x="87" y="85"/>
                  <a:pt x="87" y="84"/>
                  <a:pt x="86" y="84"/>
                </a:cubicBezTo>
                <a:cubicBezTo>
                  <a:pt x="85" y="79"/>
                  <a:pt x="85" y="76"/>
                  <a:pt x="85" y="73"/>
                </a:cubicBezTo>
                <a:cubicBezTo>
                  <a:pt x="85" y="72"/>
                  <a:pt x="86" y="72"/>
                  <a:pt x="86" y="71"/>
                </a:cubicBezTo>
                <a:cubicBezTo>
                  <a:pt x="86" y="69"/>
                  <a:pt x="86" y="62"/>
                  <a:pt x="85" y="61"/>
                </a:cubicBezTo>
                <a:close/>
                <a:moveTo>
                  <a:pt x="349" y="350"/>
                </a:moveTo>
                <a:cubicBezTo>
                  <a:pt x="318" y="385"/>
                  <a:pt x="262" y="385"/>
                  <a:pt x="232" y="350"/>
                </a:cubicBezTo>
                <a:cubicBezTo>
                  <a:pt x="232" y="332"/>
                  <a:pt x="233" y="318"/>
                  <a:pt x="242" y="306"/>
                </a:cubicBezTo>
                <a:cubicBezTo>
                  <a:pt x="253" y="292"/>
                  <a:pt x="264" y="297"/>
                  <a:pt x="273" y="290"/>
                </a:cubicBezTo>
                <a:cubicBezTo>
                  <a:pt x="276" y="293"/>
                  <a:pt x="279" y="297"/>
                  <a:pt x="284" y="298"/>
                </a:cubicBezTo>
                <a:cubicBezTo>
                  <a:pt x="287" y="299"/>
                  <a:pt x="293" y="299"/>
                  <a:pt x="297" y="298"/>
                </a:cubicBezTo>
                <a:cubicBezTo>
                  <a:pt x="301" y="296"/>
                  <a:pt x="304" y="293"/>
                  <a:pt x="307" y="289"/>
                </a:cubicBezTo>
                <a:cubicBezTo>
                  <a:pt x="316" y="296"/>
                  <a:pt x="328" y="293"/>
                  <a:pt x="338" y="306"/>
                </a:cubicBezTo>
                <a:cubicBezTo>
                  <a:pt x="347" y="318"/>
                  <a:pt x="349" y="332"/>
                  <a:pt x="349" y="350"/>
                </a:cubicBezTo>
                <a:close/>
                <a:moveTo>
                  <a:pt x="267" y="249"/>
                </a:moveTo>
                <a:cubicBezTo>
                  <a:pt x="266" y="248"/>
                  <a:pt x="265" y="246"/>
                  <a:pt x="265" y="245"/>
                </a:cubicBezTo>
                <a:cubicBezTo>
                  <a:pt x="265" y="244"/>
                  <a:pt x="267" y="245"/>
                  <a:pt x="267" y="243"/>
                </a:cubicBezTo>
                <a:cubicBezTo>
                  <a:pt x="267" y="241"/>
                  <a:pt x="267" y="239"/>
                  <a:pt x="267" y="239"/>
                </a:cubicBezTo>
                <a:cubicBezTo>
                  <a:pt x="267" y="239"/>
                  <a:pt x="264" y="235"/>
                  <a:pt x="266" y="235"/>
                </a:cubicBezTo>
                <a:cubicBezTo>
                  <a:pt x="268" y="234"/>
                  <a:pt x="270" y="235"/>
                  <a:pt x="270" y="232"/>
                </a:cubicBezTo>
                <a:cubicBezTo>
                  <a:pt x="270" y="230"/>
                  <a:pt x="267" y="226"/>
                  <a:pt x="267" y="226"/>
                </a:cubicBezTo>
                <a:cubicBezTo>
                  <a:pt x="267" y="226"/>
                  <a:pt x="274" y="228"/>
                  <a:pt x="276" y="228"/>
                </a:cubicBezTo>
                <a:cubicBezTo>
                  <a:pt x="278" y="228"/>
                  <a:pt x="283" y="227"/>
                  <a:pt x="280" y="220"/>
                </a:cubicBezTo>
                <a:cubicBezTo>
                  <a:pt x="280" y="218"/>
                  <a:pt x="283" y="221"/>
                  <a:pt x="284" y="222"/>
                </a:cubicBezTo>
                <a:cubicBezTo>
                  <a:pt x="284" y="222"/>
                  <a:pt x="288" y="225"/>
                  <a:pt x="288" y="225"/>
                </a:cubicBezTo>
                <a:cubicBezTo>
                  <a:pt x="288" y="225"/>
                  <a:pt x="296" y="215"/>
                  <a:pt x="296" y="217"/>
                </a:cubicBezTo>
                <a:cubicBezTo>
                  <a:pt x="297" y="218"/>
                  <a:pt x="293" y="224"/>
                  <a:pt x="294" y="224"/>
                </a:cubicBezTo>
                <a:cubicBezTo>
                  <a:pt x="295" y="225"/>
                  <a:pt x="300" y="219"/>
                  <a:pt x="301" y="220"/>
                </a:cubicBezTo>
                <a:cubicBezTo>
                  <a:pt x="301" y="221"/>
                  <a:pt x="300" y="225"/>
                  <a:pt x="301" y="227"/>
                </a:cubicBezTo>
                <a:cubicBezTo>
                  <a:pt x="302" y="229"/>
                  <a:pt x="307" y="220"/>
                  <a:pt x="306" y="223"/>
                </a:cubicBezTo>
                <a:cubicBezTo>
                  <a:pt x="306" y="226"/>
                  <a:pt x="313" y="229"/>
                  <a:pt x="313" y="232"/>
                </a:cubicBezTo>
                <a:cubicBezTo>
                  <a:pt x="314" y="234"/>
                  <a:pt x="314" y="237"/>
                  <a:pt x="314" y="239"/>
                </a:cubicBezTo>
                <a:cubicBezTo>
                  <a:pt x="314" y="242"/>
                  <a:pt x="314" y="240"/>
                  <a:pt x="314" y="244"/>
                </a:cubicBezTo>
                <a:cubicBezTo>
                  <a:pt x="313" y="247"/>
                  <a:pt x="315" y="245"/>
                  <a:pt x="314" y="248"/>
                </a:cubicBezTo>
                <a:cubicBezTo>
                  <a:pt x="314" y="251"/>
                  <a:pt x="314" y="250"/>
                  <a:pt x="314" y="253"/>
                </a:cubicBezTo>
                <a:cubicBezTo>
                  <a:pt x="313" y="255"/>
                  <a:pt x="313" y="256"/>
                  <a:pt x="313" y="256"/>
                </a:cubicBezTo>
                <a:cubicBezTo>
                  <a:pt x="314" y="258"/>
                  <a:pt x="313" y="259"/>
                  <a:pt x="312" y="259"/>
                </a:cubicBezTo>
                <a:cubicBezTo>
                  <a:pt x="312" y="259"/>
                  <a:pt x="312" y="260"/>
                  <a:pt x="312" y="260"/>
                </a:cubicBezTo>
                <a:cubicBezTo>
                  <a:pt x="313" y="260"/>
                  <a:pt x="314" y="261"/>
                  <a:pt x="314" y="261"/>
                </a:cubicBezTo>
                <a:cubicBezTo>
                  <a:pt x="314" y="264"/>
                  <a:pt x="314" y="268"/>
                  <a:pt x="313" y="272"/>
                </a:cubicBezTo>
                <a:cubicBezTo>
                  <a:pt x="312" y="273"/>
                  <a:pt x="312" y="274"/>
                  <a:pt x="311" y="274"/>
                </a:cubicBezTo>
                <a:cubicBezTo>
                  <a:pt x="309" y="278"/>
                  <a:pt x="307" y="282"/>
                  <a:pt x="304" y="286"/>
                </a:cubicBezTo>
                <a:cubicBezTo>
                  <a:pt x="301" y="290"/>
                  <a:pt x="299" y="293"/>
                  <a:pt x="295" y="294"/>
                </a:cubicBezTo>
                <a:cubicBezTo>
                  <a:pt x="293" y="295"/>
                  <a:pt x="287" y="295"/>
                  <a:pt x="285" y="294"/>
                </a:cubicBezTo>
                <a:cubicBezTo>
                  <a:pt x="282" y="293"/>
                  <a:pt x="279" y="290"/>
                  <a:pt x="276" y="286"/>
                </a:cubicBezTo>
                <a:cubicBezTo>
                  <a:pt x="273" y="282"/>
                  <a:pt x="271" y="278"/>
                  <a:pt x="270" y="274"/>
                </a:cubicBezTo>
                <a:cubicBezTo>
                  <a:pt x="269" y="274"/>
                  <a:pt x="268" y="273"/>
                  <a:pt x="268" y="272"/>
                </a:cubicBezTo>
                <a:cubicBezTo>
                  <a:pt x="267" y="268"/>
                  <a:pt x="266" y="264"/>
                  <a:pt x="266" y="261"/>
                </a:cubicBezTo>
                <a:cubicBezTo>
                  <a:pt x="266" y="261"/>
                  <a:pt x="267" y="260"/>
                  <a:pt x="267" y="260"/>
                </a:cubicBezTo>
                <a:cubicBezTo>
                  <a:pt x="267" y="257"/>
                  <a:pt x="267" y="250"/>
                  <a:pt x="267" y="249"/>
                </a:cubicBezTo>
                <a:close/>
              </a:path>
            </a:pathLst>
          </a:custGeom>
          <a:solidFill>
            <a:srgbClr val="EC881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4604694" y="1442614"/>
            <a:ext cx="275492" cy="554999"/>
            <a:chOff x="4206875" y="-50800"/>
            <a:chExt cx="1162050" cy="1755776"/>
          </a:xfrm>
          <a:solidFill>
            <a:srgbClr val="EC881D"/>
          </a:solidFill>
        </p:grpSpPr>
        <p:sp>
          <p:nvSpPr>
            <p:cNvPr id="48" name="Freeform 47"/>
            <p:cNvSpPr>
              <a:spLocks noEditPoints="1"/>
            </p:cNvSpPr>
            <p:nvPr/>
          </p:nvSpPr>
          <p:spPr bwMode="auto">
            <a:xfrm>
              <a:off x="4206875" y="750888"/>
              <a:ext cx="1162050" cy="954088"/>
            </a:xfrm>
            <a:custGeom>
              <a:avLst/>
              <a:gdLst>
                <a:gd name="T0" fmla="*/ 264 w 310"/>
                <a:gd name="T1" fmla="*/ 0 h 254"/>
                <a:gd name="T2" fmla="*/ 45 w 310"/>
                <a:gd name="T3" fmla="*/ 0 h 254"/>
                <a:gd name="T4" fmla="*/ 0 w 310"/>
                <a:gd name="T5" fmla="*/ 45 h 254"/>
                <a:gd name="T6" fmla="*/ 0 w 310"/>
                <a:gd name="T7" fmla="*/ 208 h 254"/>
                <a:gd name="T8" fmla="*/ 45 w 310"/>
                <a:gd name="T9" fmla="*/ 254 h 254"/>
                <a:gd name="T10" fmla="*/ 264 w 310"/>
                <a:gd name="T11" fmla="*/ 254 h 254"/>
                <a:gd name="T12" fmla="*/ 310 w 310"/>
                <a:gd name="T13" fmla="*/ 208 h 254"/>
                <a:gd name="T14" fmla="*/ 310 w 310"/>
                <a:gd name="T15" fmla="*/ 45 h 254"/>
                <a:gd name="T16" fmla="*/ 264 w 310"/>
                <a:gd name="T17" fmla="*/ 0 h 254"/>
                <a:gd name="T18" fmla="*/ 169 w 310"/>
                <a:gd name="T19" fmla="*/ 117 h 254"/>
                <a:gd name="T20" fmla="*/ 169 w 310"/>
                <a:gd name="T21" fmla="*/ 181 h 254"/>
                <a:gd name="T22" fmla="*/ 157 w 310"/>
                <a:gd name="T23" fmla="*/ 193 h 254"/>
                <a:gd name="T24" fmla="*/ 152 w 310"/>
                <a:gd name="T25" fmla="*/ 193 h 254"/>
                <a:gd name="T26" fmla="*/ 140 w 310"/>
                <a:gd name="T27" fmla="*/ 181 h 254"/>
                <a:gd name="T28" fmla="*/ 140 w 310"/>
                <a:gd name="T29" fmla="*/ 117 h 254"/>
                <a:gd name="T30" fmla="*/ 121 w 310"/>
                <a:gd name="T31" fmla="*/ 87 h 254"/>
                <a:gd name="T32" fmla="*/ 155 w 310"/>
                <a:gd name="T33" fmla="*/ 53 h 254"/>
                <a:gd name="T34" fmla="*/ 188 w 310"/>
                <a:gd name="T35" fmla="*/ 87 h 254"/>
                <a:gd name="T36" fmla="*/ 169 w 310"/>
                <a:gd name="T37" fmla="*/ 11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0" h="254">
                  <a:moveTo>
                    <a:pt x="264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33"/>
                    <a:pt x="20" y="254"/>
                    <a:pt x="45" y="254"/>
                  </a:cubicBezTo>
                  <a:cubicBezTo>
                    <a:pt x="264" y="254"/>
                    <a:pt x="264" y="254"/>
                    <a:pt x="264" y="254"/>
                  </a:cubicBezTo>
                  <a:cubicBezTo>
                    <a:pt x="290" y="254"/>
                    <a:pt x="310" y="233"/>
                    <a:pt x="310" y="208"/>
                  </a:cubicBezTo>
                  <a:cubicBezTo>
                    <a:pt x="310" y="45"/>
                    <a:pt x="310" y="45"/>
                    <a:pt x="310" y="45"/>
                  </a:cubicBezTo>
                  <a:cubicBezTo>
                    <a:pt x="310" y="20"/>
                    <a:pt x="290" y="0"/>
                    <a:pt x="264" y="0"/>
                  </a:cubicBezTo>
                  <a:close/>
                  <a:moveTo>
                    <a:pt x="169" y="117"/>
                  </a:moveTo>
                  <a:cubicBezTo>
                    <a:pt x="169" y="181"/>
                    <a:pt x="169" y="181"/>
                    <a:pt x="169" y="181"/>
                  </a:cubicBezTo>
                  <a:cubicBezTo>
                    <a:pt x="169" y="188"/>
                    <a:pt x="164" y="193"/>
                    <a:pt x="157" y="193"/>
                  </a:cubicBezTo>
                  <a:cubicBezTo>
                    <a:pt x="152" y="193"/>
                    <a:pt x="152" y="193"/>
                    <a:pt x="152" y="193"/>
                  </a:cubicBezTo>
                  <a:cubicBezTo>
                    <a:pt x="146" y="193"/>
                    <a:pt x="140" y="188"/>
                    <a:pt x="140" y="181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29" y="112"/>
                    <a:pt x="121" y="100"/>
                    <a:pt x="121" y="87"/>
                  </a:cubicBezTo>
                  <a:cubicBezTo>
                    <a:pt x="121" y="68"/>
                    <a:pt x="136" y="53"/>
                    <a:pt x="155" y="53"/>
                  </a:cubicBezTo>
                  <a:cubicBezTo>
                    <a:pt x="173" y="53"/>
                    <a:pt x="188" y="68"/>
                    <a:pt x="188" y="87"/>
                  </a:cubicBezTo>
                  <a:cubicBezTo>
                    <a:pt x="188" y="100"/>
                    <a:pt x="181" y="112"/>
                    <a:pt x="169" y="1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4438650" y="-50800"/>
              <a:ext cx="698500" cy="738188"/>
            </a:xfrm>
            <a:custGeom>
              <a:avLst/>
              <a:gdLst>
                <a:gd name="T0" fmla="*/ 31 w 186"/>
                <a:gd name="T1" fmla="*/ 93 h 197"/>
                <a:gd name="T2" fmla="*/ 93 w 186"/>
                <a:gd name="T3" fmla="*/ 31 h 197"/>
                <a:gd name="T4" fmla="*/ 155 w 186"/>
                <a:gd name="T5" fmla="*/ 93 h 197"/>
                <a:gd name="T6" fmla="*/ 155 w 186"/>
                <a:gd name="T7" fmla="*/ 197 h 197"/>
                <a:gd name="T8" fmla="*/ 186 w 186"/>
                <a:gd name="T9" fmla="*/ 197 h 197"/>
                <a:gd name="T10" fmla="*/ 186 w 186"/>
                <a:gd name="T11" fmla="*/ 93 h 197"/>
                <a:gd name="T12" fmla="*/ 93 w 186"/>
                <a:gd name="T13" fmla="*/ 0 h 197"/>
                <a:gd name="T14" fmla="*/ 0 w 186"/>
                <a:gd name="T15" fmla="*/ 93 h 197"/>
                <a:gd name="T16" fmla="*/ 0 w 186"/>
                <a:gd name="T17" fmla="*/ 197 h 197"/>
                <a:gd name="T18" fmla="*/ 31 w 186"/>
                <a:gd name="T19" fmla="*/ 197 h 197"/>
                <a:gd name="T20" fmla="*/ 31 w 186"/>
                <a:gd name="T21" fmla="*/ 93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97">
                  <a:moveTo>
                    <a:pt x="31" y="93"/>
                  </a:moveTo>
                  <a:cubicBezTo>
                    <a:pt x="31" y="59"/>
                    <a:pt x="59" y="31"/>
                    <a:pt x="93" y="31"/>
                  </a:cubicBezTo>
                  <a:cubicBezTo>
                    <a:pt x="127" y="31"/>
                    <a:pt x="155" y="59"/>
                    <a:pt x="155" y="93"/>
                  </a:cubicBezTo>
                  <a:cubicBezTo>
                    <a:pt x="155" y="197"/>
                    <a:pt x="155" y="197"/>
                    <a:pt x="155" y="197"/>
                  </a:cubicBezTo>
                  <a:cubicBezTo>
                    <a:pt x="186" y="197"/>
                    <a:pt x="186" y="197"/>
                    <a:pt x="186" y="197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6" y="42"/>
                    <a:pt x="144" y="0"/>
                    <a:pt x="93" y="0"/>
                  </a:cubicBezTo>
                  <a:cubicBezTo>
                    <a:pt x="41" y="0"/>
                    <a:pt x="0" y="42"/>
                    <a:pt x="0" y="9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31" y="197"/>
                    <a:pt x="31" y="197"/>
                    <a:pt x="31" y="197"/>
                  </a:cubicBezTo>
                  <a:lnTo>
                    <a:pt x="31" y="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0" name="Freeform 29"/>
          <p:cNvSpPr>
            <a:spLocks noChangeAspect="1" noEditPoints="1"/>
          </p:cNvSpPr>
          <p:nvPr/>
        </p:nvSpPr>
        <p:spPr bwMode="auto">
          <a:xfrm>
            <a:off x="4485330" y="2759474"/>
            <a:ext cx="431367" cy="488452"/>
          </a:xfrm>
          <a:custGeom>
            <a:avLst/>
            <a:gdLst>
              <a:gd name="T0" fmla="*/ 144 w 452"/>
              <a:gd name="T1" fmla="*/ 36 h 384"/>
              <a:gd name="T2" fmla="*/ 53 w 452"/>
              <a:gd name="T3" fmla="*/ 244 h 384"/>
              <a:gd name="T4" fmla="*/ 74 w 452"/>
              <a:gd name="T5" fmla="*/ 254 h 384"/>
              <a:gd name="T6" fmla="*/ 149 w 452"/>
              <a:gd name="T7" fmla="*/ 208 h 384"/>
              <a:gd name="T8" fmla="*/ 164 w 452"/>
              <a:gd name="T9" fmla="*/ 175 h 384"/>
              <a:gd name="T10" fmla="*/ 105 w 452"/>
              <a:gd name="T11" fmla="*/ 139 h 384"/>
              <a:gd name="T12" fmla="*/ 87 w 452"/>
              <a:gd name="T13" fmla="*/ 128 h 384"/>
              <a:gd name="T14" fmla="*/ 62 w 452"/>
              <a:gd name="T15" fmla="*/ 115 h 384"/>
              <a:gd name="T16" fmla="*/ 53 w 452"/>
              <a:gd name="T17" fmla="*/ 130 h 384"/>
              <a:gd name="T18" fmla="*/ 53 w 452"/>
              <a:gd name="T19" fmla="*/ 159 h 384"/>
              <a:gd name="T20" fmla="*/ 15 w 452"/>
              <a:gd name="T21" fmla="*/ 159 h 384"/>
              <a:gd name="T22" fmla="*/ 0 w 452"/>
              <a:gd name="T23" fmla="*/ 209 h 384"/>
              <a:gd name="T24" fmla="*/ 53 w 452"/>
              <a:gd name="T25" fmla="*/ 215 h 384"/>
              <a:gd name="T26" fmla="*/ 109 w 452"/>
              <a:gd name="T27" fmla="*/ 36 h 384"/>
              <a:gd name="T28" fmla="*/ 138 w 452"/>
              <a:gd name="T29" fmla="*/ 36 h 384"/>
              <a:gd name="T30" fmla="*/ 179 w 452"/>
              <a:gd name="T31" fmla="*/ 65 h 384"/>
              <a:gd name="T32" fmla="*/ 382 w 452"/>
              <a:gd name="T33" fmla="*/ 36 h 384"/>
              <a:gd name="T34" fmla="*/ 382 w 452"/>
              <a:gd name="T35" fmla="*/ 65 h 384"/>
              <a:gd name="T36" fmla="*/ 388 w 452"/>
              <a:gd name="T37" fmla="*/ 36 h 384"/>
              <a:gd name="T38" fmla="*/ 417 w 452"/>
              <a:gd name="T39" fmla="*/ 36 h 384"/>
              <a:gd name="T40" fmla="*/ 131 w 452"/>
              <a:gd name="T41" fmla="*/ 138 h 384"/>
              <a:gd name="T42" fmla="*/ 94 w 452"/>
              <a:gd name="T43" fmla="*/ 116 h 384"/>
              <a:gd name="T44" fmla="*/ 75 w 452"/>
              <a:gd name="T45" fmla="*/ 17 h 384"/>
              <a:gd name="T46" fmla="*/ 452 w 452"/>
              <a:gd name="T47" fmla="*/ 20 h 384"/>
              <a:gd name="T48" fmla="*/ 95 w 452"/>
              <a:gd name="T49" fmla="*/ 384 h 384"/>
              <a:gd name="T50" fmla="*/ 79 w 452"/>
              <a:gd name="T51" fmla="*/ 267 h 384"/>
              <a:gd name="T52" fmla="*/ 133 w 452"/>
              <a:gd name="T53" fmla="*/ 235 h 384"/>
              <a:gd name="T54" fmla="*/ 97 w 452"/>
              <a:gd name="T55" fmla="*/ 258 h 384"/>
              <a:gd name="T56" fmla="*/ 428 w 452"/>
              <a:gd name="T57" fmla="*/ 258 h 384"/>
              <a:gd name="T58" fmla="*/ 428 w 452"/>
              <a:gd name="T59" fmla="*/ 235 h 384"/>
              <a:gd name="T60" fmla="*/ 353 w 452"/>
              <a:gd name="T61" fmla="*/ 115 h 384"/>
              <a:gd name="T62" fmla="*/ 97 w 452"/>
              <a:gd name="T63" fmla="*/ 24 h 384"/>
              <a:gd name="T64" fmla="*/ 225 w 452"/>
              <a:gd name="T65" fmla="*/ 115 h 384"/>
              <a:gd name="T66" fmla="*/ 289 w 452"/>
              <a:gd name="T67" fmla="*/ 103 h 384"/>
              <a:gd name="T68" fmla="*/ 340 w 452"/>
              <a:gd name="T69" fmla="*/ 194 h 384"/>
              <a:gd name="T70" fmla="*/ 238 w 452"/>
              <a:gd name="T71" fmla="*/ 137 h 384"/>
              <a:gd name="T72" fmla="*/ 255 w 452"/>
              <a:gd name="T73" fmla="*/ 137 h 384"/>
              <a:gd name="T74" fmla="*/ 229 w 452"/>
              <a:gd name="T75" fmla="*/ 343 h 384"/>
              <a:gd name="T76" fmla="*/ 374 w 452"/>
              <a:gd name="T77" fmla="*/ 228 h 384"/>
              <a:gd name="T78" fmla="*/ 204 w 452"/>
              <a:gd name="T79" fmla="*/ 228 h 384"/>
              <a:gd name="T80" fmla="*/ 297 w 452"/>
              <a:gd name="T81" fmla="*/ 268 h 384"/>
              <a:gd name="T82" fmla="*/ 288 w 452"/>
              <a:gd name="T83" fmla="*/ 309 h 384"/>
              <a:gd name="T84" fmla="*/ 271 w 452"/>
              <a:gd name="T85" fmla="*/ 251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52" h="384">
                <a:moveTo>
                  <a:pt x="173" y="65"/>
                </a:moveTo>
                <a:cubicBezTo>
                  <a:pt x="144" y="65"/>
                  <a:pt x="144" y="65"/>
                  <a:pt x="144" y="65"/>
                </a:cubicBezTo>
                <a:cubicBezTo>
                  <a:pt x="144" y="36"/>
                  <a:pt x="144" y="36"/>
                  <a:pt x="144" y="36"/>
                </a:cubicBezTo>
                <a:cubicBezTo>
                  <a:pt x="173" y="36"/>
                  <a:pt x="173" y="36"/>
                  <a:pt x="173" y="36"/>
                </a:cubicBezTo>
                <a:lnTo>
                  <a:pt x="173" y="65"/>
                </a:lnTo>
                <a:close/>
                <a:moveTo>
                  <a:pt x="53" y="244"/>
                </a:moveTo>
                <a:cubicBezTo>
                  <a:pt x="53" y="254"/>
                  <a:pt x="56" y="259"/>
                  <a:pt x="62" y="259"/>
                </a:cubicBezTo>
                <a:cubicBezTo>
                  <a:pt x="64" y="259"/>
                  <a:pt x="67" y="258"/>
                  <a:pt x="71" y="255"/>
                </a:cubicBezTo>
                <a:cubicBezTo>
                  <a:pt x="74" y="254"/>
                  <a:pt x="74" y="254"/>
                  <a:pt x="74" y="254"/>
                </a:cubicBezTo>
                <a:cubicBezTo>
                  <a:pt x="87" y="246"/>
                  <a:pt x="87" y="246"/>
                  <a:pt x="87" y="246"/>
                </a:cubicBezTo>
                <a:cubicBezTo>
                  <a:pt x="92" y="243"/>
                  <a:pt x="99" y="239"/>
                  <a:pt x="105" y="235"/>
                </a:cubicBezTo>
                <a:cubicBezTo>
                  <a:pt x="120" y="226"/>
                  <a:pt x="137" y="215"/>
                  <a:pt x="149" y="208"/>
                </a:cubicBezTo>
                <a:cubicBezTo>
                  <a:pt x="164" y="199"/>
                  <a:pt x="164" y="199"/>
                  <a:pt x="164" y="199"/>
                </a:cubicBezTo>
                <a:cubicBezTo>
                  <a:pt x="170" y="195"/>
                  <a:pt x="173" y="191"/>
                  <a:pt x="173" y="187"/>
                </a:cubicBezTo>
                <a:cubicBezTo>
                  <a:pt x="173" y="183"/>
                  <a:pt x="170" y="179"/>
                  <a:pt x="164" y="175"/>
                </a:cubicBezTo>
                <a:cubicBezTo>
                  <a:pt x="149" y="165"/>
                  <a:pt x="149" y="165"/>
                  <a:pt x="149" y="165"/>
                </a:cubicBezTo>
                <a:cubicBezTo>
                  <a:pt x="145" y="163"/>
                  <a:pt x="142" y="161"/>
                  <a:pt x="138" y="159"/>
                </a:cubicBezTo>
                <a:cubicBezTo>
                  <a:pt x="128" y="153"/>
                  <a:pt x="116" y="145"/>
                  <a:pt x="105" y="139"/>
                </a:cubicBezTo>
                <a:cubicBezTo>
                  <a:pt x="104" y="138"/>
                  <a:pt x="104" y="138"/>
                  <a:pt x="104" y="138"/>
                </a:cubicBezTo>
                <a:cubicBezTo>
                  <a:pt x="102" y="137"/>
                  <a:pt x="102" y="137"/>
                  <a:pt x="102" y="137"/>
                </a:cubicBezTo>
                <a:cubicBezTo>
                  <a:pt x="96" y="134"/>
                  <a:pt x="91" y="131"/>
                  <a:pt x="87" y="128"/>
                </a:cubicBezTo>
                <a:cubicBezTo>
                  <a:pt x="74" y="120"/>
                  <a:pt x="74" y="120"/>
                  <a:pt x="74" y="120"/>
                </a:cubicBezTo>
                <a:cubicBezTo>
                  <a:pt x="71" y="118"/>
                  <a:pt x="71" y="118"/>
                  <a:pt x="71" y="118"/>
                </a:cubicBezTo>
                <a:cubicBezTo>
                  <a:pt x="68" y="116"/>
                  <a:pt x="65" y="115"/>
                  <a:pt x="62" y="115"/>
                </a:cubicBezTo>
                <a:cubicBezTo>
                  <a:pt x="59" y="115"/>
                  <a:pt x="57" y="116"/>
                  <a:pt x="56" y="118"/>
                </a:cubicBezTo>
                <a:cubicBezTo>
                  <a:pt x="54" y="121"/>
                  <a:pt x="54" y="121"/>
                  <a:pt x="54" y="121"/>
                </a:cubicBezTo>
                <a:cubicBezTo>
                  <a:pt x="53" y="123"/>
                  <a:pt x="53" y="126"/>
                  <a:pt x="53" y="130"/>
                </a:cubicBezTo>
                <a:cubicBezTo>
                  <a:pt x="53" y="149"/>
                  <a:pt x="53" y="149"/>
                  <a:pt x="53" y="149"/>
                </a:cubicBezTo>
                <a:cubicBezTo>
                  <a:pt x="53" y="158"/>
                  <a:pt x="53" y="158"/>
                  <a:pt x="53" y="158"/>
                </a:cubicBezTo>
                <a:cubicBezTo>
                  <a:pt x="53" y="159"/>
                  <a:pt x="53" y="159"/>
                  <a:pt x="53" y="159"/>
                </a:cubicBezTo>
                <a:cubicBezTo>
                  <a:pt x="53" y="159"/>
                  <a:pt x="53" y="159"/>
                  <a:pt x="53" y="159"/>
                </a:cubicBezTo>
                <a:cubicBezTo>
                  <a:pt x="16" y="159"/>
                  <a:pt x="16" y="159"/>
                  <a:pt x="16" y="159"/>
                </a:cubicBezTo>
                <a:cubicBezTo>
                  <a:pt x="15" y="159"/>
                  <a:pt x="15" y="159"/>
                  <a:pt x="15" y="159"/>
                </a:cubicBezTo>
                <a:cubicBezTo>
                  <a:pt x="5" y="159"/>
                  <a:pt x="5" y="159"/>
                  <a:pt x="5" y="159"/>
                </a:cubicBezTo>
                <a:cubicBezTo>
                  <a:pt x="2" y="159"/>
                  <a:pt x="0" y="162"/>
                  <a:pt x="0" y="165"/>
                </a:cubicBezTo>
                <a:cubicBezTo>
                  <a:pt x="0" y="209"/>
                  <a:pt x="0" y="209"/>
                  <a:pt x="0" y="209"/>
                </a:cubicBezTo>
                <a:cubicBezTo>
                  <a:pt x="0" y="209"/>
                  <a:pt x="0" y="210"/>
                  <a:pt x="0" y="210"/>
                </a:cubicBezTo>
                <a:cubicBezTo>
                  <a:pt x="1" y="213"/>
                  <a:pt x="3" y="215"/>
                  <a:pt x="5" y="215"/>
                </a:cubicBezTo>
                <a:cubicBezTo>
                  <a:pt x="53" y="215"/>
                  <a:pt x="53" y="215"/>
                  <a:pt x="53" y="215"/>
                </a:cubicBezTo>
                <a:lnTo>
                  <a:pt x="53" y="244"/>
                </a:lnTo>
                <a:close/>
                <a:moveTo>
                  <a:pt x="138" y="36"/>
                </a:moveTo>
                <a:cubicBezTo>
                  <a:pt x="109" y="36"/>
                  <a:pt x="109" y="36"/>
                  <a:pt x="109" y="36"/>
                </a:cubicBezTo>
                <a:cubicBezTo>
                  <a:pt x="109" y="65"/>
                  <a:pt x="109" y="65"/>
                  <a:pt x="109" y="65"/>
                </a:cubicBezTo>
                <a:cubicBezTo>
                  <a:pt x="138" y="65"/>
                  <a:pt x="138" y="65"/>
                  <a:pt x="138" y="65"/>
                </a:cubicBezTo>
                <a:lnTo>
                  <a:pt x="138" y="36"/>
                </a:lnTo>
                <a:close/>
                <a:moveTo>
                  <a:pt x="208" y="36"/>
                </a:moveTo>
                <a:cubicBezTo>
                  <a:pt x="179" y="36"/>
                  <a:pt x="179" y="36"/>
                  <a:pt x="179" y="36"/>
                </a:cubicBezTo>
                <a:cubicBezTo>
                  <a:pt x="179" y="65"/>
                  <a:pt x="179" y="65"/>
                  <a:pt x="179" y="65"/>
                </a:cubicBezTo>
                <a:cubicBezTo>
                  <a:pt x="208" y="65"/>
                  <a:pt x="208" y="65"/>
                  <a:pt x="208" y="65"/>
                </a:cubicBezTo>
                <a:lnTo>
                  <a:pt x="208" y="36"/>
                </a:lnTo>
                <a:close/>
                <a:moveTo>
                  <a:pt x="382" y="36"/>
                </a:moveTo>
                <a:cubicBezTo>
                  <a:pt x="353" y="36"/>
                  <a:pt x="353" y="36"/>
                  <a:pt x="353" y="36"/>
                </a:cubicBezTo>
                <a:cubicBezTo>
                  <a:pt x="353" y="65"/>
                  <a:pt x="353" y="65"/>
                  <a:pt x="353" y="65"/>
                </a:cubicBezTo>
                <a:cubicBezTo>
                  <a:pt x="382" y="65"/>
                  <a:pt x="382" y="65"/>
                  <a:pt x="382" y="65"/>
                </a:cubicBezTo>
                <a:lnTo>
                  <a:pt x="382" y="36"/>
                </a:lnTo>
                <a:close/>
                <a:moveTo>
                  <a:pt x="417" y="36"/>
                </a:moveTo>
                <a:cubicBezTo>
                  <a:pt x="388" y="36"/>
                  <a:pt x="388" y="36"/>
                  <a:pt x="388" y="36"/>
                </a:cubicBezTo>
                <a:cubicBezTo>
                  <a:pt x="388" y="65"/>
                  <a:pt x="388" y="65"/>
                  <a:pt x="388" y="65"/>
                </a:cubicBezTo>
                <a:cubicBezTo>
                  <a:pt x="417" y="65"/>
                  <a:pt x="417" y="65"/>
                  <a:pt x="417" y="65"/>
                </a:cubicBezTo>
                <a:lnTo>
                  <a:pt x="417" y="36"/>
                </a:lnTo>
                <a:close/>
                <a:moveTo>
                  <a:pt x="225" y="138"/>
                </a:moveTo>
                <a:cubicBezTo>
                  <a:pt x="209" y="138"/>
                  <a:pt x="209" y="138"/>
                  <a:pt x="209" y="138"/>
                </a:cubicBezTo>
                <a:cubicBezTo>
                  <a:pt x="131" y="138"/>
                  <a:pt x="131" y="138"/>
                  <a:pt x="131" y="138"/>
                </a:cubicBezTo>
                <a:cubicBezTo>
                  <a:pt x="125" y="135"/>
                  <a:pt x="118" y="131"/>
                  <a:pt x="112" y="127"/>
                </a:cubicBezTo>
                <a:cubicBezTo>
                  <a:pt x="109" y="125"/>
                  <a:pt x="109" y="125"/>
                  <a:pt x="109" y="125"/>
                </a:cubicBezTo>
                <a:cubicBezTo>
                  <a:pt x="104" y="122"/>
                  <a:pt x="99" y="119"/>
                  <a:pt x="94" y="116"/>
                </a:cubicBezTo>
                <a:cubicBezTo>
                  <a:pt x="79" y="106"/>
                  <a:pt x="79" y="106"/>
                  <a:pt x="79" y="106"/>
                </a:cubicBezTo>
                <a:cubicBezTo>
                  <a:pt x="77" y="106"/>
                  <a:pt x="76" y="105"/>
                  <a:pt x="75" y="104"/>
                </a:cubicBezTo>
                <a:cubicBezTo>
                  <a:pt x="75" y="17"/>
                  <a:pt x="75" y="17"/>
                  <a:pt x="75" y="17"/>
                </a:cubicBezTo>
                <a:cubicBezTo>
                  <a:pt x="77" y="7"/>
                  <a:pt x="85" y="0"/>
                  <a:pt x="95" y="0"/>
                </a:cubicBezTo>
                <a:cubicBezTo>
                  <a:pt x="431" y="0"/>
                  <a:pt x="431" y="0"/>
                  <a:pt x="431" y="0"/>
                </a:cubicBezTo>
                <a:cubicBezTo>
                  <a:pt x="442" y="0"/>
                  <a:pt x="451" y="9"/>
                  <a:pt x="452" y="20"/>
                </a:cubicBezTo>
                <a:cubicBezTo>
                  <a:pt x="452" y="364"/>
                  <a:pt x="452" y="364"/>
                  <a:pt x="452" y="364"/>
                </a:cubicBezTo>
                <a:cubicBezTo>
                  <a:pt x="451" y="375"/>
                  <a:pt x="442" y="384"/>
                  <a:pt x="431" y="384"/>
                </a:cubicBezTo>
                <a:cubicBezTo>
                  <a:pt x="95" y="384"/>
                  <a:pt x="95" y="384"/>
                  <a:pt x="95" y="384"/>
                </a:cubicBezTo>
                <a:cubicBezTo>
                  <a:pt x="85" y="384"/>
                  <a:pt x="77" y="377"/>
                  <a:pt x="75" y="367"/>
                </a:cubicBezTo>
                <a:cubicBezTo>
                  <a:pt x="75" y="270"/>
                  <a:pt x="75" y="270"/>
                  <a:pt x="75" y="270"/>
                </a:cubicBezTo>
                <a:cubicBezTo>
                  <a:pt x="76" y="269"/>
                  <a:pt x="77" y="268"/>
                  <a:pt x="79" y="267"/>
                </a:cubicBezTo>
                <a:cubicBezTo>
                  <a:pt x="94" y="258"/>
                  <a:pt x="94" y="258"/>
                  <a:pt x="94" y="258"/>
                </a:cubicBezTo>
                <a:cubicBezTo>
                  <a:pt x="105" y="252"/>
                  <a:pt x="105" y="252"/>
                  <a:pt x="105" y="252"/>
                </a:cubicBezTo>
                <a:cubicBezTo>
                  <a:pt x="113" y="246"/>
                  <a:pt x="123" y="240"/>
                  <a:pt x="133" y="235"/>
                </a:cubicBezTo>
                <a:cubicBezTo>
                  <a:pt x="191" y="235"/>
                  <a:pt x="191" y="235"/>
                  <a:pt x="191" y="235"/>
                </a:cubicBezTo>
                <a:cubicBezTo>
                  <a:pt x="191" y="258"/>
                  <a:pt x="191" y="258"/>
                  <a:pt x="191" y="258"/>
                </a:cubicBezTo>
                <a:cubicBezTo>
                  <a:pt x="97" y="258"/>
                  <a:pt x="97" y="258"/>
                  <a:pt x="97" y="258"/>
                </a:cubicBezTo>
                <a:cubicBezTo>
                  <a:pt x="97" y="361"/>
                  <a:pt x="97" y="361"/>
                  <a:pt x="97" y="361"/>
                </a:cubicBezTo>
                <a:cubicBezTo>
                  <a:pt x="428" y="361"/>
                  <a:pt x="428" y="361"/>
                  <a:pt x="428" y="361"/>
                </a:cubicBezTo>
                <a:cubicBezTo>
                  <a:pt x="428" y="258"/>
                  <a:pt x="428" y="258"/>
                  <a:pt x="428" y="258"/>
                </a:cubicBezTo>
                <a:cubicBezTo>
                  <a:pt x="388" y="258"/>
                  <a:pt x="388" y="258"/>
                  <a:pt x="388" y="258"/>
                </a:cubicBezTo>
                <a:cubicBezTo>
                  <a:pt x="389" y="235"/>
                  <a:pt x="389" y="235"/>
                  <a:pt x="389" y="235"/>
                </a:cubicBezTo>
                <a:cubicBezTo>
                  <a:pt x="428" y="235"/>
                  <a:pt x="428" y="235"/>
                  <a:pt x="428" y="235"/>
                </a:cubicBezTo>
                <a:cubicBezTo>
                  <a:pt x="428" y="138"/>
                  <a:pt x="428" y="138"/>
                  <a:pt x="428" y="138"/>
                </a:cubicBezTo>
                <a:cubicBezTo>
                  <a:pt x="353" y="138"/>
                  <a:pt x="353" y="138"/>
                  <a:pt x="353" y="138"/>
                </a:cubicBezTo>
                <a:cubicBezTo>
                  <a:pt x="353" y="115"/>
                  <a:pt x="353" y="115"/>
                  <a:pt x="353" y="115"/>
                </a:cubicBezTo>
                <a:cubicBezTo>
                  <a:pt x="428" y="115"/>
                  <a:pt x="428" y="115"/>
                  <a:pt x="428" y="115"/>
                </a:cubicBezTo>
                <a:cubicBezTo>
                  <a:pt x="428" y="24"/>
                  <a:pt x="428" y="24"/>
                  <a:pt x="428" y="24"/>
                </a:cubicBezTo>
                <a:cubicBezTo>
                  <a:pt x="97" y="24"/>
                  <a:pt x="97" y="24"/>
                  <a:pt x="97" y="24"/>
                </a:cubicBezTo>
                <a:cubicBezTo>
                  <a:pt x="97" y="115"/>
                  <a:pt x="97" y="115"/>
                  <a:pt x="97" y="115"/>
                </a:cubicBezTo>
                <a:cubicBezTo>
                  <a:pt x="210" y="115"/>
                  <a:pt x="210" y="115"/>
                  <a:pt x="210" y="115"/>
                </a:cubicBezTo>
                <a:cubicBezTo>
                  <a:pt x="225" y="115"/>
                  <a:pt x="225" y="115"/>
                  <a:pt x="225" y="115"/>
                </a:cubicBezTo>
                <a:lnTo>
                  <a:pt x="225" y="138"/>
                </a:lnTo>
                <a:close/>
                <a:moveTo>
                  <a:pt x="255" y="137"/>
                </a:moveTo>
                <a:cubicBezTo>
                  <a:pt x="255" y="118"/>
                  <a:pt x="270" y="103"/>
                  <a:pt x="289" y="103"/>
                </a:cubicBezTo>
                <a:cubicBezTo>
                  <a:pt x="308" y="103"/>
                  <a:pt x="323" y="118"/>
                  <a:pt x="323" y="137"/>
                </a:cubicBezTo>
                <a:cubicBezTo>
                  <a:pt x="323" y="194"/>
                  <a:pt x="323" y="194"/>
                  <a:pt x="323" y="194"/>
                </a:cubicBezTo>
                <a:cubicBezTo>
                  <a:pt x="340" y="194"/>
                  <a:pt x="340" y="194"/>
                  <a:pt x="340" y="194"/>
                </a:cubicBezTo>
                <a:cubicBezTo>
                  <a:pt x="340" y="137"/>
                  <a:pt x="340" y="137"/>
                  <a:pt x="340" y="137"/>
                </a:cubicBezTo>
                <a:cubicBezTo>
                  <a:pt x="340" y="109"/>
                  <a:pt x="317" y="86"/>
                  <a:pt x="289" y="86"/>
                </a:cubicBezTo>
                <a:cubicBezTo>
                  <a:pt x="261" y="86"/>
                  <a:pt x="238" y="109"/>
                  <a:pt x="238" y="137"/>
                </a:cubicBezTo>
                <a:cubicBezTo>
                  <a:pt x="238" y="194"/>
                  <a:pt x="238" y="194"/>
                  <a:pt x="238" y="194"/>
                </a:cubicBezTo>
                <a:cubicBezTo>
                  <a:pt x="255" y="194"/>
                  <a:pt x="255" y="194"/>
                  <a:pt x="255" y="194"/>
                </a:cubicBezTo>
                <a:lnTo>
                  <a:pt x="255" y="137"/>
                </a:lnTo>
                <a:close/>
                <a:moveTo>
                  <a:pt x="204" y="228"/>
                </a:moveTo>
                <a:cubicBezTo>
                  <a:pt x="204" y="317"/>
                  <a:pt x="204" y="317"/>
                  <a:pt x="204" y="317"/>
                </a:cubicBezTo>
                <a:cubicBezTo>
                  <a:pt x="204" y="331"/>
                  <a:pt x="215" y="343"/>
                  <a:pt x="229" y="343"/>
                </a:cubicBezTo>
                <a:cubicBezTo>
                  <a:pt x="349" y="343"/>
                  <a:pt x="349" y="343"/>
                  <a:pt x="349" y="343"/>
                </a:cubicBezTo>
                <a:cubicBezTo>
                  <a:pt x="363" y="343"/>
                  <a:pt x="374" y="331"/>
                  <a:pt x="374" y="317"/>
                </a:cubicBezTo>
                <a:cubicBezTo>
                  <a:pt x="374" y="228"/>
                  <a:pt x="374" y="228"/>
                  <a:pt x="374" y="228"/>
                </a:cubicBezTo>
                <a:cubicBezTo>
                  <a:pt x="374" y="214"/>
                  <a:pt x="363" y="203"/>
                  <a:pt x="349" y="203"/>
                </a:cubicBezTo>
                <a:cubicBezTo>
                  <a:pt x="229" y="203"/>
                  <a:pt x="229" y="203"/>
                  <a:pt x="229" y="203"/>
                </a:cubicBezTo>
                <a:cubicBezTo>
                  <a:pt x="215" y="203"/>
                  <a:pt x="204" y="214"/>
                  <a:pt x="204" y="228"/>
                </a:cubicBezTo>
                <a:close/>
                <a:moveTo>
                  <a:pt x="289" y="232"/>
                </a:moveTo>
                <a:cubicBezTo>
                  <a:pt x="299" y="232"/>
                  <a:pt x="307" y="241"/>
                  <a:pt x="307" y="251"/>
                </a:cubicBezTo>
                <a:cubicBezTo>
                  <a:pt x="307" y="258"/>
                  <a:pt x="303" y="265"/>
                  <a:pt x="297" y="268"/>
                </a:cubicBezTo>
                <a:cubicBezTo>
                  <a:pt x="297" y="303"/>
                  <a:pt x="297" y="303"/>
                  <a:pt x="297" y="303"/>
                </a:cubicBezTo>
                <a:cubicBezTo>
                  <a:pt x="297" y="306"/>
                  <a:pt x="294" y="309"/>
                  <a:pt x="290" y="309"/>
                </a:cubicBezTo>
                <a:cubicBezTo>
                  <a:pt x="288" y="309"/>
                  <a:pt x="288" y="309"/>
                  <a:pt x="288" y="309"/>
                </a:cubicBezTo>
                <a:cubicBezTo>
                  <a:pt x="284" y="309"/>
                  <a:pt x="281" y="306"/>
                  <a:pt x="281" y="303"/>
                </a:cubicBezTo>
                <a:cubicBezTo>
                  <a:pt x="281" y="268"/>
                  <a:pt x="281" y="268"/>
                  <a:pt x="281" y="268"/>
                </a:cubicBezTo>
                <a:cubicBezTo>
                  <a:pt x="275" y="265"/>
                  <a:pt x="271" y="258"/>
                  <a:pt x="271" y="251"/>
                </a:cubicBezTo>
                <a:cubicBezTo>
                  <a:pt x="271" y="241"/>
                  <a:pt x="279" y="232"/>
                  <a:pt x="289" y="232"/>
                </a:cubicBezTo>
                <a:close/>
              </a:path>
            </a:pathLst>
          </a:custGeom>
          <a:solidFill>
            <a:srgbClr val="EC881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4478395" y="3360230"/>
            <a:ext cx="468438" cy="543117"/>
            <a:chOff x="5494338" y="-673101"/>
            <a:chExt cx="2117725" cy="1841502"/>
          </a:xfrm>
          <a:solidFill>
            <a:srgbClr val="EC881D"/>
          </a:solidFill>
        </p:grpSpPr>
        <p:sp>
          <p:nvSpPr>
            <p:cNvPr id="52" name="Freeform 140"/>
            <p:cNvSpPr>
              <a:spLocks noEditPoints="1"/>
            </p:cNvSpPr>
            <p:nvPr/>
          </p:nvSpPr>
          <p:spPr bwMode="auto">
            <a:xfrm>
              <a:off x="6180138" y="-263525"/>
              <a:ext cx="1431925" cy="1431926"/>
            </a:xfrm>
            <a:custGeom>
              <a:avLst/>
              <a:gdLst>
                <a:gd name="T0" fmla="*/ 45 w 382"/>
                <a:gd name="T1" fmla="*/ 93 h 382"/>
                <a:gd name="T2" fmla="*/ 48 w 382"/>
                <a:gd name="T3" fmla="*/ 124 h 382"/>
                <a:gd name="T4" fmla="*/ 26 w 382"/>
                <a:gd name="T5" fmla="*/ 130 h 382"/>
                <a:gd name="T6" fmla="*/ 3 w 382"/>
                <a:gd name="T7" fmla="*/ 151 h 382"/>
                <a:gd name="T8" fmla="*/ 15 w 382"/>
                <a:gd name="T9" fmla="*/ 180 h 382"/>
                <a:gd name="T10" fmla="*/ 34 w 382"/>
                <a:gd name="T11" fmla="*/ 204 h 382"/>
                <a:gd name="T12" fmla="*/ 17 w 382"/>
                <a:gd name="T13" fmla="*/ 221 h 382"/>
                <a:gd name="T14" fmla="*/ 8 w 382"/>
                <a:gd name="T15" fmla="*/ 250 h 382"/>
                <a:gd name="T16" fmla="*/ 33 w 382"/>
                <a:gd name="T17" fmla="*/ 269 h 382"/>
                <a:gd name="T18" fmla="*/ 56 w 382"/>
                <a:gd name="T19" fmla="*/ 272 h 382"/>
                <a:gd name="T20" fmla="*/ 55 w 382"/>
                <a:gd name="T21" fmla="*/ 303 h 382"/>
                <a:gd name="T22" fmla="*/ 62 w 382"/>
                <a:gd name="T23" fmla="*/ 334 h 382"/>
                <a:gd name="T24" fmla="*/ 93 w 382"/>
                <a:gd name="T25" fmla="*/ 337 h 382"/>
                <a:gd name="T26" fmla="*/ 124 w 382"/>
                <a:gd name="T27" fmla="*/ 334 h 382"/>
                <a:gd name="T28" fmla="*/ 129 w 382"/>
                <a:gd name="T29" fmla="*/ 356 h 382"/>
                <a:gd name="T30" fmla="*/ 150 w 382"/>
                <a:gd name="T31" fmla="*/ 380 h 382"/>
                <a:gd name="T32" fmla="*/ 179 w 382"/>
                <a:gd name="T33" fmla="*/ 367 h 382"/>
                <a:gd name="T34" fmla="*/ 204 w 382"/>
                <a:gd name="T35" fmla="*/ 348 h 382"/>
                <a:gd name="T36" fmla="*/ 220 w 382"/>
                <a:gd name="T37" fmla="*/ 365 h 382"/>
                <a:gd name="T38" fmla="*/ 250 w 382"/>
                <a:gd name="T39" fmla="*/ 375 h 382"/>
                <a:gd name="T40" fmla="*/ 268 w 382"/>
                <a:gd name="T41" fmla="*/ 349 h 382"/>
                <a:gd name="T42" fmla="*/ 281 w 382"/>
                <a:gd name="T43" fmla="*/ 321 h 382"/>
                <a:gd name="T44" fmla="*/ 303 w 382"/>
                <a:gd name="T45" fmla="*/ 327 h 382"/>
                <a:gd name="T46" fmla="*/ 333 w 382"/>
                <a:gd name="T47" fmla="*/ 321 h 382"/>
                <a:gd name="T48" fmla="*/ 337 w 382"/>
                <a:gd name="T49" fmla="*/ 289 h 382"/>
                <a:gd name="T50" fmla="*/ 333 w 382"/>
                <a:gd name="T51" fmla="*/ 259 h 382"/>
                <a:gd name="T52" fmla="*/ 356 w 382"/>
                <a:gd name="T53" fmla="*/ 253 h 382"/>
                <a:gd name="T54" fmla="*/ 379 w 382"/>
                <a:gd name="T55" fmla="*/ 232 h 382"/>
                <a:gd name="T56" fmla="*/ 366 w 382"/>
                <a:gd name="T57" fmla="*/ 203 h 382"/>
                <a:gd name="T58" fmla="*/ 348 w 382"/>
                <a:gd name="T59" fmla="*/ 178 h 382"/>
                <a:gd name="T60" fmla="*/ 364 w 382"/>
                <a:gd name="T61" fmla="*/ 162 h 382"/>
                <a:gd name="T62" fmla="*/ 374 w 382"/>
                <a:gd name="T63" fmla="*/ 133 h 382"/>
                <a:gd name="T64" fmla="*/ 349 w 382"/>
                <a:gd name="T65" fmla="*/ 114 h 382"/>
                <a:gd name="T66" fmla="*/ 320 w 382"/>
                <a:gd name="T67" fmla="*/ 102 h 382"/>
                <a:gd name="T68" fmla="*/ 326 w 382"/>
                <a:gd name="T69" fmla="*/ 79 h 382"/>
                <a:gd name="T70" fmla="*/ 320 w 382"/>
                <a:gd name="T71" fmla="*/ 49 h 382"/>
                <a:gd name="T72" fmla="*/ 289 w 382"/>
                <a:gd name="T73" fmla="*/ 46 h 382"/>
                <a:gd name="T74" fmla="*/ 258 w 382"/>
                <a:gd name="T75" fmla="*/ 49 h 382"/>
                <a:gd name="T76" fmla="*/ 252 w 382"/>
                <a:gd name="T77" fmla="*/ 27 h 382"/>
                <a:gd name="T78" fmla="*/ 231 w 382"/>
                <a:gd name="T79" fmla="*/ 3 h 382"/>
                <a:gd name="T80" fmla="*/ 203 w 382"/>
                <a:gd name="T81" fmla="*/ 16 h 382"/>
                <a:gd name="T82" fmla="*/ 178 w 382"/>
                <a:gd name="T83" fmla="*/ 35 h 382"/>
                <a:gd name="T84" fmla="*/ 162 w 382"/>
                <a:gd name="T85" fmla="*/ 18 h 382"/>
                <a:gd name="T86" fmla="*/ 132 w 382"/>
                <a:gd name="T87" fmla="*/ 8 h 382"/>
                <a:gd name="T88" fmla="*/ 113 w 382"/>
                <a:gd name="T89" fmla="*/ 34 h 382"/>
                <a:gd name="T90" fmla="*/ 101 w 382"/>
                <a:gd name="T91" fmla="*/ 62 h 382"/>
                <a:gd name="T92" fmla="*/ 79 w 382"/>
                <a:gd name="T93" fmla="*/ 56 h 382"/>
                <a:gd name="T94" fmla="*/ 48 w 382"/>
                <a:gd name="T95" fmla="*/ 62 h 382"/>
                <a:gd name="T96" fmla="*/ 45 w 382"/>
                <a:gd name="T97" fmla="*/ 93 h 382"/>
                <a:gd name="T98" fmla="*/ 157 w 382"/>
                <a:gd name="T99" fmla="*/ 86 h 382"/>
                <a:gd name="T100" fmla="*/ 296 w 382"/>
                <a:gd name="T101" fmla="*/ 158 h 382"/>
                <a:gd name="T102" fmla="*/ 225 w 382"/>
                <a:gd name="T103" fmla="*/ 297 h 382"/>
                <a:gd name="T104" fmla="*/ 86 w 382"/>
                <a:gd name="T105" fmla="*/ 225 h 382"/>
                <a:gd name="T106" fmla="*/ 157 w 382"/>
                <a:gd name="T107" fmla="*/ 86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2" h="382">
                  <a:moveTo>
                    <a:pt x="45" y="93"/>
                  </a:moveTo>
                  <a:cubicBezTo>
                    <a:pt x="52" y="100"/>
                    <a:pt x="51" y="119"/>
                    <a:pt x="48" y="124"/>
                  </a:cubicBezTo>
                  <a:cubicBezTo>
                    <a:pt x="46" y="130"/>
                    <a:pt x="36" y="132"/>
                    <a:pt x="26" y="130"/>
                  </a:cubicBezTo>
                  <a:cubicBezTo>
                    <a:pt x="16" y="128"/>
                    <a:pt x="6" y="137"/>
                    <a:pt x="3" y="151"/>
                  </a:cubicBezTo>
                  <a:cubicBezTo>
                    <a:pt x="0" y="165"/>
                    <a:pt x="5" y="177"/>
                    <a:pt x="15" y="180"/>
                  </a:cubicBezTo>
                  <a:cubicBezTo>
                    <a:pt x="25" y="182"/>
                    <a:pt x="33" y="199"/>
                    <a:pt x="34" y="204"/>
                  </a:cubicBezTo>
                  <a:cubicBezTo>
                    <a:pt x="34" y="210"/>
                    <a:pt x="27" y="218"/>
                    <a:pt x="17" y="221"/>
                  </a:cubicBezTo>
                  <a:cubicBezTo>
                    <a:pt x="8" y="224"/>
                    <a:pt x="3" y="237"/>
                    <a:pt x="8" y="250"/>
                  </a:cubicBezTo>
                  <a:cubicBezTo>
                    <a:pt x="12" y="264"/>
                    <a:pt x="23" y="272"/>
                    <a:pt x="33" y="269"/>
                  </a:cubicBezTo>
                  <a:cubicBezTo>
                    <a:pt x="43" y="266"/>
                    <a:pt x="53" y="267"/>
                    <a:pt x="56" y="272"/>
                  </a:cubicBezTo>
                  <a:cubicBezTo>
                    <a:pt x="59" y="277"/>
                    <a:pt x="62" y="296"/>
                    <a:pt x="55" y="303"/>
                  </a:cubicBezTo>
                  <a:cubicBezTo>
                    <a:pt x="48" y="311"/>
                    <a:pt x="51" y="325"/>
                    <a:pt x="62" y="334"/>
                  </a:cubicBezTo>
                  <a:cubicBezTo>
                    <a:pt x="72" y="343"/>
                    <a:pt x="86" y="345"/>
                    <a:pt x="93" y="337"/>
                  </a:cubicBezTo>
                  <a:cubicBezTo>
                    <a:pt x="100" y="330"/>
                    <a:pt x="118" y="331"/>
                    <a:pt x="124" y="334"/>
                  </a:cubicBezTo>
                  <a:cubicBezTo>
                    <a:pt x="129" y="336"/>
                    <a:pt x="132" y="346"/>
                    <a:pt x="129" y="356"/>
                  </a:cubicBezTo>
                  <a:cubicBezTo>
                    <a:pt x="127" y="366"/>
                    <a:pt x="137" y="377"/>
                    <a:pt x="150" y="380"/>
                  </a:cubicBezTo>
                  <a:cubicBezTo>
                    <a:pt x="164" y="382"/>
                    <a:pt x="177" y="377"/>
                    <a:pt x="179" y="367"/>
                  </a:cubicBezTo>
                  <a:cubicBezTo>
                    <a:pt x="181" y="357"/>
                    <a:pt x="198" y="349"/>
                    <a:pt x="204" y="348"/>
                  </a:cubicBezTo>
                  <a:cubicBezTo>
                    <a:pt x="210" y="348"/>
                    <a:pt x="217" y="355"/>
                    <a:pt x="220" y="365"/>
                  </a:cubicBezTo>
                  <a:cubicBezTo>
                    <a:pt x="223" y="374"/>
                    <a:pt x="236" y="379"/>
                    <a:pt x="250" y="375"/>
                  </a:cubicBezTo>
                  <a:cubicBezTo>
                    <a:pt x="263" y="370"/>
                    <a:pt x="271" y="359"/>
                    <a:pt x="268" y="349"/>
                  </a:cubicBezTo>
                  <a:cubicBezTo>
                    <a:pt x="265" y="340"/>
                    <a:pt x="276" y="324"/>
                    <a:pt x="281" y="321"/>
                  </a:cubicBezTo>
                  <a:cubicBezTo>
                    <a:pt x="285" y="317"/>
                    <a:pt x="295" y="320"/>
                    <a:pt x="303" y="327"/>
                  </a:cubicBezTo>
                  <a:cubicBezTo>
                    <a:pt x="310" y="334"/>
                    <a:pt x="324" y="331"/>
                    <a:pt x="333" y="321"/>
                  </a:cubicBezTo>
                  <a:cubicBezTo>
                    <a:pt x="343" y="310"/>
                    <a:pt x="344" y="296"/>
                    <a:pt x="337" y="289"/>
                  </a:cubicBezTo>
                  <a:cubicBezTo>
                    <a:pt x="329" y="283"/>
                    <a:pt x="331" y="264"/>
                    <a:pt x="333" y="259"/>
                  </a:cubicBezTo>
                  <a:cubicBezTo>
                    <a:pt x="336" y="253"/>
                    <a:pt x="346" y="251"/>
                    <a:pt x="356" y="253"/>
                  </a:cubicBezTo>
                  <a:cubicBezTo>
                    <a:pt x="365" y="255"/>
                    <a:pt x="376" y="246"/>
                    <a:pt x="379" y="232"/>
                  </a:cubicBezTo>
                  <a:cubicBezTo>
                    <a:pt x="382" y="218"/>
                    <a:pt x="376" y="205"/>
                    <a:pt x="366" y="203"/>
                  </a:cubicBezTo>
                  <a:cubicBezTo>
                    <a:pt x="356" y="201"/>
                    <a:pt x="348" y="184"/>
                    <a:pt x="348" y="178"/>
                  </a:cubicBezTo>
                  <a:cubicBezTo>
                    <a:pt x="347" y="173"/>
                    <a:pt x="355" y="165"/>
                    <a:pt x="364" y="162"/>
                  </a:cubicBezTo>
                  <a:cubicBezTo>
                    <a:pt x="374" y="159"/>
                    <a:pt x="378" y="146"/>
                    <a:pt x="374" y="133"/>
                  </a:cubicBezTo>
                  <a:cubicBezTo>
                    <a:pt x="370" y="119"/>
                    <a:pt x="358" y="111"/>
                    <a:pt x="349" y="114"/>
                  </a:cubicBezTo>
                  <a:cubicBezTo>
                    <a:pt x="339" y="117"/>
                    <a:pt x="324" y="106"/>
                    <a:pt x="320" y="102"/>
                  </a:cubicBezTo>
                  <a:cubicBezTo>
                    <a:pt x="317" y="97"/>
                    <a:pt x="320" y="87"/>
                    <a:pt x="326" y="79"/>
                  </a:cubicBezTo>
                  <a:cubicBezTo>
                    <a:pt x="333" y="72"/>
                    <a:pt x="330" y="58"/>
                    <a:pt x="320" y="49"/>
                  </a:cubicBezTo>
                  <a:cubicBezTo>
                    <a:pt x="310" y="39"/>
                    <a:pt x="296" y="38"/>
                    <a:pt x="289" y="46"/>
                  </a:cubicBezTo>
                  <a:cubicBezTo>
                    <a:pt x="282" y="53"/>
                    <a:pt x="263" y="51"/>
                    <a:pt x="258" y="49"/>
                  </a:cubicBezTo>
                  <a:cubicBezTo>
                    <a:pt x="253" y="47"/>
                    <a:pt x="250" y="37"/>
                    <a:pt x="252" y="27"/>
                  </a:cubicBezTo>
                  <a:cubicBezTo>
                    <a:pt x="254" y="17"/>
                    <a:pt x="245" y="6"/>
                    <a:pt x="231" y="3"/>
                  </a:cubicBezTo>
                  <a:cubicBezTo>
                    <a:pt x="218" y="0"/>
                    <a:pt x="205" y="6"/>
                    <a:pt x="203" y="16"/>
                  </a:cubicBezTo>
                  <a:cubicBezTo>
                    <a:pt x="201" y="26"/>
                    <a:pt x="184" y="34"/>
                    <a:pt x="178" y="35"/>
                  </a:cubicBezTo>
                  <a:cubicBezTo>
                    <a:pt x="172" y="35"/>
                    <a:pt x="165" y="28"/>
                    <a:pt x="162" y="18"/>
                  </a:cubicBezTo>
                  <a:cubicBezTo>
                    <a:pt x="159" y="8"/>
                    <a:pt x="145" y="4"/>
                    <a:pt x="132" y="8"/>
                  </a:cubicBezTo>
                  <a:cubicBezTo>
                    <a:pt x="119" y="13"/>
                    <a:pt x="110" y="24"/>
                    <a:pt x="113" y="34"/>
                  </a:cubicBezTo>
                  <a:cubicBezTo>
                    <a:pt x="117" y="43"/>
                    <a:pt x="106" y="59"/>
                    <a:pt x="101" y="62"/>
                  </a:cubicBezTo>
                  <a:cubicBezTo>
                    <a:pt x="96" y="65"/>
                    <a:pt x="86" y="63"/>
                    <a:pt x="79" y="56"/>
                  </a:cubicBezTo>
                  <a:cubicBezTo>
                    <a:pt x="71" y="49"/>
                    <a:pt x="58" y="52"/>
                    <a:pt x="48" y="62"/>
                  </a:cubicBezTo>
                  <a:cubicBezTo>
                    <a:pt x="39" y="73"/>
                    <a:pt x="37" y="87"/>
                    <a:pt x="45" y="93"/>
                  </a:cubicBezTo>
                  <a:close/>
                  <a:moveTo>
                    <a:pt x="157" y="86"/>
                  </a:moveTo>
                  <a:cubicBezTo>
                    <a:pt x="215" y="68"/>
                    <a:pt x="277" y="100"/>
                    <a:pt x="296" y="158"/>
                  </a:cubicBezTo>
                  <a:cubicBezTo>
                    <a:pt x="315" y="216"/>
                    <a:pt x="283" y="278"/>
                    <a:pt x="225" y="297"/>
                  </a:cubicBezTo>
                  <a:cubicBezTo>
                    <a:pt x="167" y="315"/>
                    <a:pt x="104" y="283"/>
                    <a:pt x="86" y="225"/>
                  </a:cubicBezTo>
                  <a:cubicBezTo>
                    <a:pt x="67" y="167"/>
                    <a:pt x="99" y="105"/>
                    <a:pt x="157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41"/>
            <p:cNvSpPr>
              <a:spLocks noEditPoints="1"/>
            </p:cNvSpPr>
            <p:nvPr/>
          </p:nvSpPr>
          <p:spPr bwMode="auto">
            <a:xfrm>
              <a:off x="5494338" y="-673101"/>
              <a:ext cx="922337" cy="919163"/>
            </a:xfrm>
            <a:custGeom>
              <a:avLst/>
              <a:gdLst>
                <a:gd name="T0" fmla="*/ 29 w 246"/>
                <a:gd name="T1" fmla="*/ 59 h 245"/>
                <a:gd name="T2" fmla="*/ 32 w 246"/>
                <a:gd name="T3" fmla="*/ 79 h 245"/>
                <a:gd name="T4" fmla="*/ 17 w 246"/>
                <a:gd name="T5" fmla="*/ 83 h 245"/>
                <a:gd name="T6" fmla="*/ 2 w 246"/>
                <a:gd name="T7" fmla="*/ 96 h 245"/>
                <a:gd name="T8" fmla="*/ 10 w 246"/>
                <a:gd name="T9" fmla="*/ 115 h 245"/>
                <a:gd name="T10" fmla="*/ 22 w 246"/>
                <a:gd name="T11" fmla="*/ 131 h 245"/>
                <a:gd name="T12" fmla="*/ 12 w 246"/>
                <a:gd name="T13" fmla="*/ 141 h 245"/>
                <a:gd name="T14" fmla="*/ 5 w 246"/>
                <a:gd name="T15" fmla="*/ 160 h 245"/>
                <a:gd name="T16" fmla="*/ 22 w 246"/>
                <a:gd name="T17" fmla="*/ 172 h 245"/>
                <a:gd name="T18" fmla="*/ 36 w 246"/>
                <a:gd name="T19" fmla="*/ 175 h 245"/>
                <a:gd name="T20" fmla="*/ 36 w 246"/>
                <a:gd name="T21" fmla="*/ 195 h 245"/>
                <a:gd name="T22" fmla="*/ 40 w 246"/>
                <a:gd name="T23" fmla="*/ 214 h 245"/>
                <a:gd name="T24" fmla="*/ 60 w 246"/>
                <a:gd name="T25" fmla="*/ 216 h 245"/>
                <a:gd name="T26" fmla="*/ 80 w 246"/>
                <a:gd name="T27" fmla="*/ 214 h 245"/>
                <a:gd name="T28" fmla="*/ 84 w 246"/>
                <a:gd name="T29" fmla="*/ 229 h 245"/>
                <a:gd name="T30" fmla="*/ 97 w 246"/>
                <a:gd name="T31" fmla="*/ 244 h 245"/>
                <a:gd name="T32" fmla="*/ 116 w 246"/>
                <a:gd name="T33" fmla="*/ 235 h 245"/>
                <a:gd name="T34" fmla="*/ 132 w 246"/>
                <a:gd name="T35" fmla="*/ 223 h 245"/>
                <a:gd name="T36" fmla="*/ 142 w 246"/>
                <a:gd name="T37" fmla="*/ 234 h 245"/>
                <a:gd name="T38" fmla="*/ 161 w 246"/>
                <a:gd name="T39" fmla="*/ 240 h 245"/>
                <a:gd name="T40" fmla="*/ 173 w 246"/>
                <a:gd name="T41" fmla="*/ 224 h 245"/>
                <a:gd name="T42" fmla="*/ 181 w 246"/>
                <a:gd name="T43" fmla="*/ 206 h 245"/>
                <a:gd name="T44" fmla="*/ 195 w 246"/>
                <a:gd name="T45" fmla="*/ 210 h 245"/>
                <a:gd name="T46" fmla="*/ 215 w 246"/>
                <a:gd name="T47" fmla="*/ 206 h 245"/>
                <a:gd name="T48" fmla="*/ 217 w 246"/>
                <a:gd name="T49" fmla="*/ 186 h 245"/>
                <a:gd name="T50" fmla="*/ 215 w 246"/>
                <a:gd name="T51" fmla="*/ 166 h 245"/>
                <a:gd name="T52" fmla="*/ 229 w 246"/>
                <a:gd name="T53" fmla="*/ 162 h 245"/>
                <a:gd name="T54" fmla="*/ 244 w 246"/>
                <a:gd name="T55" fmla="*/ 149 h 245"/>
                <a:gd name="T56" fmla="*/ 236 w 246"/>
                <a:gd name="T57" fmla="*/ 130 h 245"/>
                <a:gd name="T58" fmla="*/ 224 w 246"/>
                <a:gd name="T59" fmla="*/ 114 h 245"/>
                <a:gd name="T60" fmla="*/ 235 w 246"/>
                <a:gd name="T61" fmla="*/ 104 h 245"/>
                <a:gd name="T62" fmla="*/ 241 w 246"/>
                <a:gd name="T63" fmla="*/ 85 h 245"/>
                <a:gd name="T64" fmla="*/ 225 w 246"/>
                <a:gd name="T65" fmla="*/ 73 h 245"/>
                <a:gd name="T66" fmla="*/ 206 w 246"/>
                <a:gd name="T67" fmla="*/ 65 h 245"/>
                <a:gd name="T68" fmla="*/ 210 w 246"/>
                <a:gd name="T69" fmla="*/ 51 h 245"/>
                <a:gd name="T70" fmla="*/ 206 w 246"/>
                <a:gd name="T71" fmla="*/ 31 h 245"/>
                <a:gd name="T72" fmla="*/ 186 w 246"/>
                <a:gd name="T73" fmla="*/ 29 h 245"/>
                <a:gd name="T74" fmla="*/ 166 w 246"/>
                <a:gd name="T75" fmla="*/ 31 h 245"/>
                <a:gd name="T76" fmla="*/ 163 w 246"/>
                <a:gd name="T77" fmla="*/ 17 h 245"/>
                <a:gd name="T78" fmla="*/ 149 w 246"/>
                <a:gd name="T79" fmla="*/ 2 h 245"/>
                <a:gd name="T80" fmla="*/ 131 w 246"/>
                <a:gd name="T81" fmla="*/ 10 h 245"/>
                <a:gd name="T82" fmla="*/ 115 w 246"/>
                <a:gd name="T83" fmla="*/ 22 h 245"/>
                <a:gd name="T84" fmla="*/ 104 w 246"/>
                <a:gd name="T85" fmla="*/ 11 h 245"/>
                <a:gd name="T86" fmla="*/ 85 w 246"/>
                <a:gd name="T87" fmla="*/ 5 h 245"/>
                <a:gd name="T88" fmla="*/ 73 w 246"/>
                <a:gd name="T89" fmla="*/ 21 h 245"/>
                <a:gd name="T90" fmla="*/ 65 w 246"/>
                <a:gd name="T91" fmla="*/ 39 h 245"/>
                <a:gd name="T92" fmla="*/ 51 w 246"/>
                <a:gd name="T93" fmla="*/ 35 h 245"/>
                <a:gd name="T94" fmla="*/ 31 w 246"/>
                <a:gd name="T95" fmla="*/ 39 h 245"/>
                <a:gd name="T96" fmla="*/ 29 w 246"/>
                <a:gd name="T97" fmla="*/ 59 h 245"/>
                <a:gd name="T98" fmla="*/ 101 w 246"/>
                <a:gd name="T99" fmla="*/ 55 h 245"/>
                <a:gd name="T100" fmla="*/ 191 w 246"/>
                <a:gd name="T101" fmla="*/ 101 h 245"/>
                <a:gd name="T102" fmla="*/ 145 w 246"/>
                <a:gd name="T103" fmla="*/ 190 h 245"/>
                <a:gd name="T104" fmla="*/ 56 w 246"/>
                <a:gd name="T105" fmla="*/ 144 h 245"/>
                <a:gd name="T106" fmla="*/ 101 w 246"/>
                <a:gd name="T107" fmla="*/ 5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6" h="245">
                  <a:moveTo>
                    <a:pt x="29" y="59"/>
                  </a:moveTo>
                  <a:cubicBezTo>
                    <a:pt x="34" y="64"/>
                    <a:pt x="33" y="76"/>
                    <a:pt x="32" y="79"/>
                  </a:cubicBezTo>
                  <a:cubicBezTo>
                    <a:pt x="30" y="83"/>
                    <a:pt x="24" y="84"/>
                    <a:pt x="17" y="83"/>
                  </a:cubicBezTo>
                  <a:cubicBezTo>
                    <a:pt x="11" y="82"/>
                    <a:pt x="4" y="88"/>
                    <a:pt x="2" y="96"/>
                  </a:cubicBezTo>
                  <a:cubicBezTo>
                    <a:pt x="0" y="105"/>
                    <a:pt x="4" y="113"/>
                    <a:pt x="10" y="115"/>
                  </a:cubicBezTo>
                  <a:cubicBezTo>
                    <a:pt x="17" y="116"/>
                    <a:pt x="22" y="127"/>
                    <a:pt x="22" y="131"/>
                  </a:cubicBezTo>
                  <a:cubicBezTo>
                    <a:pt x="23" y="135"/>
                    <a:pt x="18" y="139"/>
                    <a:pt x="12" y="141"/>
                  </a:cubicBezTo>
                  <a:cubicBezTo>
                    <a:pt x="6" y="143"/>
                    <a:pt x="3" y="152"/>
                    <a:pt x="5" y="160"/>
                  </a:cubicBezTo>
                  <a:cubicBezTo>
                    <a:pt x="8" y="169"/>
                    <a:pt x="15" y="174"/>
                    <a:pt x="22" y="172"/>
                  </a:cubicBezTo>
                  <a:cubicBezTo>
                    <a:pt x="28" y="170"/>
                    <a:pt x="35" y="171"/>
                    <a:pt x="36" y="175"/>
                  </a:cubicBezTo>
                  <a:cubicBezTo>
                    <a:pt x="38" y="178"/>
                    <a:pt x="40" y="190"/>
                    <a:pt x="36" y="195"/>
                  </a:cubicBezTo>
                  <a:cubicBezTo>
                    <a:pt x="32" y="199"/>
                    <a:pt x="34" y="208"/>
                    <a:pt x="40" y="214"/>
                  </a:cubicBezTo>
                  <a:cubicBezTo>
                    <a:pt x="47" y="220"/>
                    <a:pt x="56" y="221"/>
                    <a:pt x="60" y="216"/>
                  </a:cubicBezTo>
                  <a:cubicBezTo>
                    <a:pt x="65" y="212"/>
                    <a:pt x="77" y="213"/>
                    <a:pt x="80" y="214"/>
                  </a:cubicBezTo>
                  <a:cubicBezTo>
                    <a:pt x="83" y="216"/>
                    <a:pt x="85" y="222"/>
                    <a:pt x="84" y="229"/>
                  </a:cubicBezTo>
                  <a:cubicBezTo>
                    <a:pt x="82" y="235"/>
                    <a:pt x="88" y="242"/>
                    <a:pt x="97" y="244"/>
                  </a:cubicBezTo>
                  <a:cubicBezTo>
                    <a:pt x="106" y="245"/>
                    <a:pt x="114" y="242"/>
                    <a:pt x="116" y="235"/>
                  </a:cubicBezTo>
                  <a:cubicBezTo>
                    <a:pt x="117" y="229"/>
                    <a:pt x="128" y="224"/>
                    <a:pt x="132" y="223"/>
                  </a:cubicBezTo>
                  <a:cubicBezTo>
                    <a:pt x="135" y="223"/>
                    <a:pt x="140" y="228"/>
                    <a:pt x="142" y="234"/>
                  </a:cubicBezTo>
                  <a:cubicBezTo>
                    <a:pt x="144" y="240"/>
                    <a:pt x="153" y="243"/>
                    <a:pt x="161" y="240"/>
                  </a:cubicBezTo>
                  <a:cubicBezTo>
                    <a:pt x="170" y="238"/>
                    <a:pt x="175" y="230"/>
                    <a:pt x="173" y="224"/>
                  </a:cubicBezTo>
                  <a:cubicBezTo>
                    <a:pt x="171" y="218"/>
                    <a:pt x="178" y="208"/>
                    <a:pt x="181" y="206"/>
                  </a:cubicBezTo>
                  <a:cubicBezTo>
                    <a:pt x="184" y="204"/>
                    <a:pt x="190" y="205"/>
                    <a:pt x="195" y="210"/>
                  </a:cubicBezTo>
                  <a:cubicBezTo>
                    <a:pt x="200" y="214"/>
                    <a:pt x="209" y="212"/>
                    <a:pt x="215" y="206"/>
                  </a:cubicBezTo>
                  <a:cubicBezTo>
                    <a:pt x="221" y="199"/>
                    <a:pt x="222" y="190"/>
                    <a:pt x="217" y="186"/>
                  </a:cubicBezTo>
                  <a:cubicBezTo>
                    <a:pt x="212" y="181"/>
                    <a:pt x="213" y="169"/>
                    <a:pt x="215" y="166"/>
                  </a:cubicBezTo>
                  <a:cubicBezTo>
                    <a:pt x="216" y="162"/>
                    <a:pt x="223" y="161"/>
                    <a:pt x="229" y="162"/>
                  </a:cubicBezTo>
                  <a:cubicBezTo>
                    <a:pt x="236" y="163"/>
                    <a:pt x="242" y="157"/>
                    <a:pt x="244" y="149"/>
                  </a:cubicBezTo>
                  <a:cubicBezTo>
                    <a:pt x="246" y="140"/>
                    <a:pt x="242" y="132"/>
                    <a:pt x="236" y="130"/>
                  </a:cubicBezTo>
                  <a:cubicBezTo>
                    <a:pt x="230" y="129"/>
                    <a:pt x="225" y="118"/>
                    <a:pt x="224" y="114"/>
                  </a:cubicBezTo>
                  <a:cubicBezTo>
                    <a:pt x="224" y="110"/>
                    <a:pt x="229" y="106"/>
                    <a:pt x="235" y="104"/>
                  </a:cubicBezTo>
                  <a:cubicBezTo>
                    <a:pt x="241" y="102"/>
                    <a:pt x="244" y="93"/>
                    <a:pt x="241" y="85"/>
                  </a:cubicBezTo>
                  <a:cubicBezTo>
                    <a:pt x="238" y="76"/>
                    <a:pt x="231" y="71"/>
                    <a:pt x="225" y="73"/>
                  </a:cubicBezTo>
                  <a:cubicBezTo>
                    <a:pt x="219" y="75"/>
                    <a:pt x="209" y="68"/>
                    <a:pt x="206" y="65"/>
                  </a:cubicBezTo>
                  <a:cubicBezTo>
                    <a:pt x="204" y="62"/>
                    <a:pt x="206" y="55"/>
                    <a:pt x="210" y="51"/>
                  </a:cubicBezTo>
                  <a:cubicBezTo>
                    <a:pt x="215" y="46"/>
                    <a:pt x="213" y="37"/>
                    <a:pt x="206" y="31"/>
                  </a:cubicBezTo>
                  <a:cubicBezTo>
                    <a:pt x="200" y="25"/>
                    <a:pt x="191" y="24"/>
                    <a:pt x="186" y="29"/>
                  </a:cubicBezTo>
                  <a:cubicBezTo>
                    <a:pt x="182" y="33"/>
                    <a:pt x="170" y="33"/>
                    <a:pt x="166" y="31"/>
                  </a:cubicBezTo>
                  <a:cubicBezTo>
                    <a:pt x="163" y="29"/>
                    <a:pt x="161" y="23"/>
                    <a:pt x="163" y="17"/>
                  </a:cubicBezTo>
                  <a:cubicBezTo>
                    <a:pt x="164" y="10"/>
                    <a:pt x="158" y="3"/>
                    <a:pt x="149" y="2"/>
                  </a:cubicBezTo>
                  <a:cubicBezTo>
                    <a:pt x="141" y="0"/>
                    <a:pt x="132" y="3"/>
                    <a:pt x="131" y="10"/>
                  </a:cubicBezTo>
                  <a:cubicBezTo>
                    <a:pt x="130" y="16"/>
                    <a:pt x="119" y="21"/>
                    <a:pt x="115" y="22"/>
                  </a:cubicBezTo>
                  <a:cubicBezTo>
                    <a:pt x="111" y="22"/>
                    <a:pt x="106" y="17"/>
                    <a:pt x="104" y="11"/>
                  </a:cubicBezTo>
                  <a:cubicBezTo>
                    <a:pt x="102" y="5"/>
                    <a:pt x="94" y="2"/>
                    <a:pt x="85" y="5"/>
                  </a:cubicBezTo>
                  <a:cubicBezTo>
                    <a:pt x="77" y="7"/>
                    <a:pt x="71" y="15"/>
                    <a:pt x="73" y="21"/>
                  </a:cubicBezTo>
                  <a:cubicBezTo>
                    <a:pt x="75" y="27"/>
                    <a:pt x="68" y="37"/>
                    <a:pt x="65" y="39"/>
                  </a:cubicBezTo>
                  <a:cubicBezTo>
                    <a:pt x="62" y="41"/>
                    <a:pt x="56" y="40"/>
                    <a:pt x="51" y="35"/>
                  </a:cubicBezTo>
                  <a:cubicBezTo>
                    <a:pt x="46" y="31"/>
                    <a:pt x="38" y="33"/>
                    <a:pt x="31" y="39"/>
                  </a:cubicBezTo>
                  <a:cubicBezTo>
                    <a:pt x="25" y="46"/>
                    <a:pt x="25" y="55"/>
                    <a:pt x="29" y="59"/>
                  </a:cubicBezTo>
                  <a:close/>
                  <a:moveTo>
                    <a:pt x="101" y="55"/>
                  </a:moveTo>
                  <a:cubicBezTo>
                    <a:pt x="139" y="43"/>
                    <a:pt x="179" y="63"/>
                    <a:pt x="191" y="101"/>
                  </a:cubicBezTo>
                  <a:cubicBezTo>
                    <a:pt x="203" y="138"/>
                    <a:pt x="182" y="178"/>
                    <a:pt x="145" y="190"/>
                  </a:cubicBezTo>
                  <a:cubicBezTo>
                    <a:pt x="108" y="202"/>
                    <a:pt x="68" y="182"/>
                    <a:pt x="56" y="144"/>
                  </a:cubicBezTo>
                  <a:cubicBezTo>
                    <a:pt x="44" y="107"/>
                    <a:pt x="64" y="67"/>
                    <a:pt x="101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42"/>
            <p:cNvSpPr>
              <a:spLocks noEditPoints="1"/>
            </p:cNvSpPr>
            <p:nvPr/>
          </p:nvSpPr>
          <p:spPr bwMode="auto">
            <a:xfrm>
              <a:off x="5500688" y="242887"/>
              <a:ext cx="709612" cy="708025"/>
            </a:xfrm>
            <a:custGeom>
              <a:avLst/>
              <a:gdLst>
                <a:gd name="T0" fmla="*/ 22 w 189"/>
                <a:gd name="T1" fmla="*/ 46 h 189"/>
                <a:gd name="T2" fmla="*/ 24 w 189"/>
                <a:gd name="T3" fmla="*/ 61 h 189"/>
                <a:gd name="T4" fmla="*/ 13 w 189"/>
                <a:gd name="T5" fmla="*/ 64 h 189"/>
                <a:gd name="T6" fmla="*/ 1 w 189"/>
                <a:gd name="T7" fmla="*/ 75 h 189"/>
                <a:gd name="T8" fmla="*/ 7 w 189"/>
                <a:gd name="T9" fmla="*/ 89 h 189"/>
                <a:gd name="T10" fmla="*/ 17 w 189"/>
                <a:gd name="T11" fmla="*/ 101 h 189"/>
                <a:gd name="T12" fmla="*/ 8 w 189"/>
                <a:gd name="T13" fmla="*/ 109 h 189"/>
                <a:gd name="T14" fmla="*/ 4 w 189"/>
                <a:gd name="T15" fmla="*/ 124 h 189"/>
                <a:gd name="T16" fmla="*/ 16 w 189"/>
                <a:gd name="T17" fmla="*/ 133 h 189"/>
                <a:gd name="T18" fmla="*/ 27 w 189"/>
                <a:gd name="T19" fmla="*/ 135 h 189"/>
                <a:gd name="T20" fmla="*/ 27 w 189"/>
                <a:gd name="T21" fmla="*/ 150 h 189"/>
                <a:gd name="T22" fmla="*/ 30 w 189"/>
                <a:gd name="T23" fmla="*/ 165 h 189"/>
                <a:gd name="T24" fmla="*/ 46 w 189"/>
                <a:gd name="T25" fmla="*/ 167 h 189"/>
                <a:gd name="T26" fmla="*/ 61 w 189"/>
                <a:gd name="T27" fmla="*/ 165 h 189"/>
                <a:gd name="T28" fmla="*/ 64 w 189"/>
                <a:gd name="T29" fmla="*/ 176 h 189"/>
                <a:gd name="T30" fmla="*/ 74 w 189"/>
                <a:gd name="T31" fmla="*/ 188 h 189"/>
                <a:gd name="T32" fmla="*/ 88 w 189"/>
                <a:gd name="T33" fmla="*/ 181 h 189"/>
                <a:gd name="T34" fmla="*/ 101 w 189"/>
                <a:gd name="T35" fmla="*/ 172 h 189"/>
                <a:gd name="T36" fmla="*/ 109 w 189"/>
                <a:gd name="T37" fmla="*/ 180 h 189"/>
                <a:gd name="T38" fmla="*/ 123 w 189"/>
                <a:gd name="T39" fmla="*/ 185 h 189"/>
                <a:gd name="T40" fmla="*/ 132 w 189"/>
                <a:gd name="T41" fmla="*/ 173 h 189"/>
                <a:gd name="T42" fmla="*/ 139 w 189"/>
                <a:gd name="T43" fmla="*/ 159 h 189"/>
                <a:gd name="T44" fmla="*/ 150 w 189"/>
                <a:gd name="T45" fmla="*/ 162 h 189"/>
                <a:gd name="T46" fmla="*/ 165 w 189"/>
                <a:gd name="T47" fmla="*/ 159 h 189"/>
                <a:gd name="T48" fmla="*/ 166 w 189"/>
                <a:gd name="T49" fmla="*/ 143 h 189"/>
                <a:gd name="T50" fmla="*/ 165 w 189"/>
                <a:gd name="T51" fmla="*/ 128 h 189"/>
                <a:gd name="T52" fmla="*/ 176 w 189"/>
                <a:gd name="T53" fmla="*/ 125 h 189"/>
                <a:gd name="T54" fmla="*/ 187 w 189"/>
                <a:gd name="T55" fmla="*/ 115 h 189"/>
                <a:gd name="T56" fmla="*/ 181 w 189"/>
                <a:gd name="T57" fmla="*/ 101 h 189"/>
                <a:gd name="T58" fmla="*/ 172 w 189"/>
                <a:gd name="T59" fmla="*/ 88 h 189"/>
                <a:gd name="T60" fmla="*/ 180 w 189"/>
                <a:gd name="T61" fmla="*/ 80 h 189"/>
                <a:gd name="T62" fmla="*/ 185 w 189"/>
                <a:gd name="T63" fmla="*/ 66 h 189"/>
                <a:gd name="T64" fmla="*/ 172 w 189"/>
                <a:gd name="T65" fmla="*/ 56 h 189"/>
                <a:gd name="T66" fmla="*/ 158 w 189"/>
                <a:gd name="T67" fmla="*/ 50 h 189"/>
                <a:gd name="T68" fmla="*/ 161 w 189"/>
                <a:gd name="T69" fmla="*/ 39 h 189"/>
                <a:gd name="T70" fmla="*/ 158 w 189"/>
                <a:gd name="T71" fmla="*/ 24 h 189"/>
                <a:gd name="T72" fmla="*/ 143 w 189"/>
                <a:gd name="T73" fmla="*/ 23 h 189"/>
                <a:gd name="T74" fmla="*/ 127 w 189"/>
                <a:gd name="T75" fmla="*/ 24 h 189"/>
                <a:gd name="T76" fmla="*/ 125 w 189"/>
                <a:gd name="T77" fmla="*/ 13 h 189"/>
                <a:gd name="T78" fmla="*/ 114 w 189"/>
                <a:gd name="T79" fmla="*/ 2 h 189"/>
                <a:gd name="T80" fmla="*/ 100 w 189"/>
                <a:gd name="T81" fmla="*/ 8 h 189"/>
                <a:gd name="T82" fmla="*/ 88 w 189"/>
                <a:gd name="T83" fmla="*/ 17 h 189"/>
                <a:gd name="T84" fmla="*/ 80 w 189"/>
                <a:gd name="T85" fmla="*/ 9 h 189"/>
                <a:gd name="T86" fmla="*/ 65 w 189"/>
                <a:gd name="T87" fmla="*/ 4 h 189"/>
                <a:gd name="T88" fmla="*/ 56 w 189"/>
                <a:gd name="T89" fmla="*/ 17 h 189"/>
                <a:gd name="T90" fmla="*/ 50 w 189"/>
                <a:gd name="T91" fmla="*/ 31 h 189"/>
                <a:gd name="T92" fmla="*/ 39 w 189"/>
                <a:gd name="T93" fmla="*/ 28 h 189"/>
                <a:gd name="T94" fmla="*/ 24 w 189"/>
                <a:gd name="T95" fmla="*/ 31 h 189"/>
                <a:gd name="T96" fmla="*/ 22 w 189"/>
                <a:gd name="T97" fmla="*/ 46 h 189"/>
                <a:gd name="T98" fmla="*/ 77 w 189"/>
                <a:gd name="T99" fmla="*/ 43 h 189"/>
                <a:gd name="T100" fmla="*/ 146 w 189"/>
                <a:gd name="T101" fmla="*/ 78 h 189"/>
                <a:gd name="T102" fmla="*/ 111 w 189"/>
                <a:gd name="T103" fmla="*/ 147 h 189"/>
                <a:gd name="T104" fmla="*/ 42 w 189"/>
                <a:gd name="T105" fmla="*/ 111 h 189"/>
                <a:gd name="T106" fmla="*/ 77 w 189"/>
                <a:gd name="T107" fmla="*/ 43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9" h="189">
                  <a:moveTo>
                    <a:pt x="22" y="46"/>
                  </a:moveTo>
                  <a:cubicBezTo>
                    <a:pt x="26" y="50"/>
                    <a:pt x="25" y="59"/>
                    <a:pt x="24" y="61"/>
                  </a:cubicBezTo>
                  <a:cubicBezTo>
                    <a:pt x="23" y="64"/>
                    <a:pt x="18" y="65"/>
                    <a:pt x="13" y="64"/>
                  </a:cubicBezTo>
                  <a:cubicBezTo>
                    <a:pt x="8" y="63"/>
                    <a:pt x="3" y="68"/>
                    <a:pt x="1" y="75"/>
                  </a:cubicBezTo>
                  <a:cubicBezTo>
                    <a:pt x="0" y="81"/>
                    <a:pt x="3" y="88"/>
                    <a:pt x="7" y="89"/>
                  </a:cubicBezTo>
                  <a:cubicBezTo>
                    <a:pt x="12" y="90"/>
                    <a:pt x="16" y="98"/>
                    <a:pt x="17" y="101"/>
                  </a:cubicBezTo>
                  <a:cubicBezTo>
                    <a:pt x="17" y="104"/>
                    <a:pt x="13" y="108"/>
                    <a:pt x="8" y="109"/>
                  </a:cubicBezTo>
                  <a:cubicBezTo>
                    <a:pt x="4" y="111"/>
                    <a:pt x="2" y="117"/>
                    <a:pt x="4" y="124"/>
                  </a:cubicBezTo>
                  <a:cubicBezTo>
                    <a:pt x="6" y="130"/>
                    <a:pt x="11" y="134"/>
                    <a:pt x="16" y="133"/>
                  </a:cubicBezTo>
                  <a:cubicBezTo>
                    <a:pt x="21" y="131"/>
                    <a:pt x="26" y="132"/>
                    <a:pt x="27" y="135"/>
                  </a:cubicBezTo>
                  <a:cubicBezTo>
                    <a:pt x="29" y="137"/>
                    <a:pt x="31" y="146"/>
                    <a:pt x="27" y="150"/>
                  </a:cubicBezTo>
                  <a:cubicBezTo>
                    <a:pt x="24" y="154"/>
                    <a:pt x="25" y="161"/>
                    <a:pt x="30" y="165"/>
                  </a:cubicBezTo>
                  <a:cubicBezTo>
                    <a:pt x="35" y="170"/>
                    <a:pt x="42" y="171"/>
                    <a:pt x="46" y="167"/>
                  </a:cubicBezTo>
                  <a:cubicBezTo>
                    <a:pt x="49" y="163"/>
                    <a:pt x="58" y="164"/>
                    <a:pt x="61" y="165"/>
                  </a:cubicBezTo>
                  <a:cubicBezTo>
                    <a:pt x="64" y="166"/>
                    <a:pt x="65" y="171"/>
                    <a:pt x="64" y="176"/>
                  </a:cubicBezTo>
                  <a:cubicBezTo>
                    <a:pt x="63" y="181"/>
                    <a:pt x="67" y="186"/>
                    <a:pt x="74" y="188"/>
                  </a:cubicBezTo>
                  <a:cubicBezTo>
                    <a:pt x="81" y="189"/>
                    <a:pt x="87" y="186"/>
                    <a:pt x="88" y="181"/>
                  </a:cubicBezTo>
                  <a:cubicBezTo>
                    <a:pt x="89" y="177"/>
                    <a:pt x="98" y="173"/>
                    <a:pt x="101" y="172"/>
                  </a:cubicBezTo>
                  <a:cubicBezTo>
                    <a:pt x="103" y="172"/>
                    <a:pt x="107" y="176"/>
                    <a:pt x="109" y="180"/>
                  </a:cubicBezTo>
                  <a:cubicBezTo>
                    <a:pt x="110" y="185"/>
                    <a:pt x="117" y="187"/>
                    <a:pt x="123" y="185"/>
                  </a:cubicBezTo>
                  <a:cubicBezTo>
                    <a:pt x="130" y="183"/>
                    <a:pt x="134" y="178"/>
                    <a:pt x="132" y="173"/>
                  </a:cubicBezTo>
                  <a:cubicBezTo>
                    <a:pt x="131" y="168"/>
                    <a:pt x="136" y="160"/>
                    <a:pt x="139" y="159"/>
                  </a:cubicBezTo>
                  <a:cubicBezTo>
                    <a:pt x="141" y="157"/>
                    <a:pt x="146" y="158"/>
                    <a:pt x="150" y="162"/>
                  </a:cubicBezTo>
                  <a:cubicBezTo>
                    <a:pt x="153" y="165"/>
                    <a:pt x="160" y="164"/>
                    <a:pt x="165" y="159"/>
                  </a:cubicBezTo>
                  <a:cubicBezTo>
                    <a:pt x="169" y="153"/>
                    <a:pt x="170" y="147"/>
                    <a:pt x="166" y="143"/>
                  </a:cubicBezTo>
                  <a:cubicBezTo>
                    <a:pt x="163" y="140"/>
                    <a:pt x="163" y="131"/>
                    <a:pt x="165" y="128"/>
                  </a:cubicBezTo>
                  <a:cubicBezTo>
                    <a:pt x="166" y="125"/>
                    <a:pt x="171" y="124"/>
                    <a:pt x="176" y="125"/>
                  </a:cubicBezTo>
                  <a:cubicBezTo>
                    <a:pt x="181" y="126"/>
                    <a:pt x="186" y="121"/>
                    <a:pt x="187" y="115"/>
                  </a:cubicBezTo>
                  <a:cubicBezTo>
                    <a:pt x="189" y="108"/>
                    <a:pt x="186" y="102"/>
                    <a:pt x="181" y="101"/>
                  </a:cubicBezTo>
                  <a:cubicBezTo>
                    <a:pt x="176" y="100"/>
                    <a:pt x="172" y="91"/>
                    <a:pt x="172" y="88"/>
                  </a:cubicBezTo>
                  <a:cubicBezTo>
                    <a:pt x="171" y="85"/>
                    <a:pt x="175" y="82"/>
                    <a:pt x="180" y="80"/>
                  </a:cubicBezTo>
                  <a:cubicBezTo>
                    <a:pt x="185" y="79"/>
                    <a:pt x="187" y="72"/>
                    <a:pt x="185" y="66"/>
                  </a:cubicBezTo>
                  <a:cubicBezTo>
                    <a:pt x="183" y="59"/>
                    <a:pt x="177" y="55"/>
                    <a:pt x="172" y="56"/>
                  </a:cubicBezTo>
                  <a:cubicBezTo>
                    <a:pt x="167" y="58"/>
                    <a:pt x="160" y="53"/>
                    <a:pt x="158" y="50"/>
                  </a:cubicBezTo>
                  <a:cubicBezTo>
                    <a:pt x="156" y="48"/>
                    <a:pt x="158" y="43"/>
                    <a:pt x="161" y="39"/>
                  </a:cubicBezTo>
                  <a:cubicBezTo>
                    <a:pt x="165" y="36"/>
                    <a:pt x="163" y="29"/>
                    <a:pt x="158" y="24"/>
                  </a:cubicBezTo>
                  <a:cubicBezTo>
                    <a:pt x="153" y="20"/>
                    <a:pt x="146" y="19"/>
                    <a:pt x="143" y="23"/>
                  </a:cubicBezTo>
                  <a:cubicBezTo>
                    <a:pt x="139" y="26"/>
                    <a:pt x="130" y="26"/>
                    <a:pt x="127" y="24"/>
                  </a:cubicBezTo>
                  <a:cubicBezTo>
                    <a:pt x="125" y="23"/>
                    <a:pt x="123" y="18"/>
                    <a:pt x="125" y="13"/>
                  </a:cubicBezTo>
                  <a:cubicBezTo>
                    <a:pt x="126" y="8"/>
                    <a:pt x="121" y="3"/>
                    <a:pt x="114" y="2"/>
                  </a:cubicBezTo>
                  <a:cubicBezTo>
                    <a:pt x="107" y="0"/>
                    <a:pt x="101" y="3"/>
                    <a:pt x="100" y="8"/>
                  </a:cubicBezTo>
                  <a:cubicBezTo>
                    <a:pt x="99" y="13"/>
                    <a:pt x="91" y="17"/>
                    <a:pt x="88" y="17"/>
                  </a:cubicBezTo>
                  <a:cubicBezTo>
                    <a:pt x="85" y="17"/>
                    <a:pt x="81" y="14"/>
                    <a:pt x="80" y="9"/>
                  </a:cubicBezTo>
                  <a:cubicBezTo>
                    <a:pt x="78" y="4"/>
                    <a:pt x="72" y="2"/>
                    <a:pt x="65" y="4"/>
                  </a:cubicBezTo>
                  <a:cubicBezTo>
                    <a:pt x="59" y="6"/>
                    <a:pt x="54" y="12"/>
                    <a:pt x="56" y="17"/>
                  </a:cubicBezTo>
                  <a:cubicBezTo>
                    <a:pt x="57" y="21"/>
                    <a:pt x="52" y="29"/>
                    <a:pt x="50" y="31"/>
                  </a:cubicBezTo>
                  <a:cubicBezTo>
                    <a:pt x="47" y="32"/>
                    <a:pt x="43" y="31"/>
                    <a:pt x="39" y="28"/>
                  </a:cubicBezTo>
                  <a:cubicBezTo>
                    <a:pt x="35" y="24"/>
                    <a:pt x="28" y="26"/>
                    <a:pt x="24" y="31"/>
                  </a:cubicBezTo>
                  <a:cubicBezTo>
                    <a:pt x="19" y="36"/>
                    <a:pt x="18" y="43"/>
                    <a:pt x="22" y="46"/>
                  </a:cubicBezTo>
                  <a:close/>
                  <a:moveTo>
                    <a:pt x="77" y="43"/>
                  </a:moveTo>
                  <a:cubicBezTo>
                    <a:pt x="106" y="33"/>
                    <a:pt x="137" y="49"/>
                    <a:pt x="146" y="78"/>
                  </a:cubicBezTo>
                  <a:cubicBezTo>
                    <a:pt x="155" y="107"/>
                    <a:pt x="140" y="137"/>
                    <a:pt x="111" y="147"/>
                  </a:cubicBezTo>
                  <a:cubicBezTo>
                    <a:pt x="82" y="156"/>
                    <a:pt x="51" y="140"/>
                    <a:pt x="42" y="111"/>
                  </a:cubicBezTo>
                  <a:cubicBezTo>
                    <a:pt x="33" y="83"/>
                    <a:pt x="49" y="52"/>
                    <a:pt x="77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549294" y="3997540"/>
            <a:ext cx="337174" cy="532520"/>
            <a:chOff x="2474627" y="1687356"/>
            <a:chExt cx="728532" cy="862962"/>
          </a:xfrm>
          <a:solidFill>
            <a:srgbClr val="EC881D"/>
          </a:solidFill>
        </p:grpSpPr>
        <p:sp>
          <p:nvSpPr>
            <p:cNvPr id="56" name="Freeform 134"/>
            <p:cNvSpPr>
              <a:spLocks noEditPoints="1"/>
            </p:cNvSpPr>
            <p:nvPr/>
          </p:nvSpPr>
          <p:spPr bwMode="auto">
            <a:xfrm>
              <a:off x="2474627" y="1687356"/>
              <a:ext cx="364266" cy="862962"/>
            </a:xfrm>
            <a:custGeom>
              <a:avLst/>
              <a:gdLst>
                <a:gd name="T0" fmla="*/ 313 w 380"/>
                <a:gd name="T1" fmla="*/ 0 h 902"/>
                <a:gd name="T2" fmla="*/ 67 w 380"/>
                <a:gd name="T3" fmla="*/ 0 h 902"/>
                <a:gd name="T4" fmla="*/ 0 w 380"/>
                <a:gd name="T5" fmla="*/ 66 h 902"/>
                <a:gd name="T6" fmla="*/ 0 w 380"/>
                <a:gd name="T7" fmla="*/ 835 h 902"/>
                <a:gd name="T8" fmla="*/ 67 w 380"/>
                <a:gd name="T9" fmla="*/ 902 h 902"/>
                <a:gd name="T10" fmla="*/ 313 w 380"/>
                <a:gd name="T11" fmla="*/ 902 h 902"/>
                <a:gd name="T12" fmla="*/ 380 w 380"/>
                <a:gd name="T13" fmla="*/ 835 h 902"/>
                <a:gd name="T14" fmla="*/ 380 w 380"/>
                <a:gd name="T15" fmla="*/ 66 h 902"/>
                <a:gd name="T16" fmla="*/ 313 w 380"/>
                <a:gd name="T17" fmla="*/ 0 h 902"/>
                <a:gd name="T18" fmla="*/ 319 w 380"/>
                <a:gd name="T19" fmla="*/ 459 h 902"/>
                <a:gd name="T20" fmla="*/ 58 w 380"/>
                <a:gd name="T21" fmla="*/ 459 h 902"/>
                <a:gd name="T22" fmla="*/ 58 w 380"/>
                <a:gd name="T23" fmla="*/ 388 h 902"/>
                <a:gd name="T24" fmla="*/ 319 w 380"/>
                <a:gd name="T25" fmla="*/ 388 h 902"/>
                <a:gd name="T26" fmla="*/ 319 w 380"/>
                <a:gd name="T27" fmla="*/ 459 h 902"/>
                <a:gd name="T28" fmla="*/ 319 w 380"/>
                <a:gd name="T29" fmla="*/ 366 h 902"/>
                <a:gd name="T30" fmla="*/ 58 w 380"/>
                <a:gd name="T31" fmla="*/ 366 h 902"/>
                <a:gd name="T32" fmla="*/ 58 w 380"/>
                <a:gd name="T33" fmla="*/ 296 h 902"/>
                <a:gd name="T34" fmla="*/ 319 w 380"/>
                <a:gd name="T35" fmla="*/ 296 h 902"/>
                <a:gd name="T36" fmla="*/ 319 w 380"/>
                <a:gd name="T37" fmla="*/ 366 h 902"/>
                <a:gd name="T38" fmla="*/ 319 w 380"/>
                <a:gd name="T39" fmla="*/ 272 h 902"/>
                <a:gd name="T40" fmla="*/ 58 w 380"/>
                <a:gd name="T41" fmla="*/ 272 h 902"/>
                <a:gd name="T42" fmla="*/ 58 w 380"/>
                <a:gd name="T43" fmla="*/ 203 h 902"/>
                <a:gd name="T44" fmla="*/ 319 w 380"/>
                <a:gd name="T45" fmla="*/ 203 h 902"/>
                <a:gd name="T46" fmla="*/ 319 w 380"/>
                <a:gd name="T47" fmla="*/ 272 h 902"/>
                <a:gd name="T48" fmla="*/ 319 w 380"/>
                <a:gd name="T49" fmla="*/ 179 h 902"/>
                <a:gd name="T50" fmla="*/ 58 w 380"/>
                <a:gd name="T51" fmla="*/ 179 h 902"/>
                <a:gd name="T52" fmla="*/ 58 w 380"/>
                <a:gd name="T53" fmla="*/ 111 h 902"/>
                <a:gd name="T54" fmla="*/ 319 w 380"/>
                <a:gd name="T55" fmla="*/ 111 h 902"/>
                <a:gd name="T56" fmla="*/ 319 w 380"/>
                <a:gd name="T57" fmla="*/ 179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80" h="902">
                  <a:moveTo>
                    <a:pt x="313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835"/>
                    <a:pt x="0" y="835"/>
                    <a:pt x="0" y="835"/>
                  </a:cubicBezTo>
                  <a:cubicBezTo>
                    <a:pt x="0" y="872"/>
                    <a:pt x="30" y="902"/>
                    <a:pt x="67" y="902"/>
                  </a:cubicBezTo>
                  <a:cubicBezTo>
                    <a:pt x="313" y="902"/>
                    <a:pt x="313" y="902"/>
                    <a:pt x="313" y="902"/>
                  </a:cubicBezTo>
                  <a:cubicBezTo>
                    <a:pt x="350" y="902"/>
                    <a:pt x="380" y="872"/>
                    <a:pt x="380" y="835"/>
                  </a:cubicBezTo>
                  <a:cubicBezTo>
                    <a:pt x="380" y="66"/>
                    <a:pt x="380" y="66"/>
                    <a:pt x="380" y="66"/>
                  </a:cubicBezTo>
                  <a:cubicBezTo>
                    <a:pt x="380" y="30"/>
                    <a:pt x="350" y="0"/>
                    <a:pt x="313" y="0"/>
                  </a:cubicBezTo>
                  <a:close/>
                  <a:moveTo>
                    <a:pt x="319" y="459"/>
                  </a:moveTo>
                  <a:cubicBezTo>
                    <a:pt x="58" y="459"/>
                    <a:pt x="58" y="459"/>
                    <a:pt x="58" y="459"/>
                  </a:cubicBezTo>
                  <a:cubicBezTo>
                    <a:pt x="58" y="388"/>
                    <a:pt x="58" y="388"/>
                    <a:pt x="58" y="388"/>
                  </a:cubicBezTo>
                  <a:cubicBezTo>
                    <a:pt x="319" y="388"/>
                    <a:pt x="319" y="388"/>
                    <a:pt x="319" y="388"/>
                  </a:cubicBezTo>
                  <a:lnTo>
                    <a:pt x="319" y="459"/>
                  </a:lnTo>
                  <a:close/>
                  <a:moveTo>
                    <a:pt x="319" y="366"/>
                  </a:moveTo>
                  <a:cubicBezTo>
                    <a:pt x="58" y="366"/>
                    <a:pt x="58" y="366"/>
                    <a:pt x="58" y="366"/>
                  </a:cubicBezTo>
                  <a:cubicBezTo>
                    <a:pt x="58" y="296"/>
                    <a:pt x="58" y="296"/>
                    <a:pt x="58" y="296"/>
                  </a:cubicBezTo>
                  <a:cubicBezTo>
                    <a:pt x="319" y="296"/>
                    <a:pt x="319" y="296"/>
                    <a:pt x="319" y="296"/>
                  </a:cubicBezTo>
                  <a:lnTo>
                    <a:pt x="319" y="366"/>
                  </a:lnTo>
                  <a:close/>
                  <a:moveTo>
                    <a:pt x="319" y="272"/>
                  </a:moveTo>
                  <a:cubicBezTo>
                    <a:pt x="58" y="272"/>
                    <a:pt x="58" y="272"/>
                    <a:pt x="58" y="272"/>
                  </a:cubicBezTo>
                  <a:cubicBezTo>
                    <a:pt x="58" y="203"/>
                    <a:pt x="58" y="203"/>
                    <a:pt x="58" y="203"/>
                  </a:cubicBezTo>
                  <a:cubicBezTo>
                    <a:pt x="319" y="203"/>
                    <a:pt x="319" y="203"/>
                    <a:pt x="319" y="203"/>
                  </a:cubicBezTo>
                  <a:lnTo>
                    <a:pt x="319" y="272"/>
                  </a:lnTo>
                  <a:close/>
                  <a:moveTo>
                    <a:pt x="319" y="179"/>
                  </a:moveTo>
                  <a:cubicBezTo>
                    <a:pt x="58" y="179"/>
                    <a:pt x="58" y="179"/>
                    <a:pt x="58" y="179"/>
                  </a:cubicBezTo>
                  <a:cubicBezTo>
                    <a:pt x="58" y="111"/>
                    <a:pt x="58" y="111"/>
                    <a:pt x="58" y="111"/>
                  </a:cubicBezTo>
                  <a:cubicBezTo>
                    <a:pt x="319" y="111"/>
                    <a:pt x="319" y="111"/>
                    <a:pt x="319" y="111"/>
                  </a:cubicBezTo>
                  <a:lnTo>
                    <a:pt x="31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135"/>
            <p:cNvSpPr>
              <a:spLocks noChangeArrowheads="1"/>
            </p:cNvSpPr>
            <p:nvPr/>
          </p:nvSpPr>
          <p:spPr bwMode="auto">
            <a:xfrm>
              <a:off x="2935740" y="2016930"/>
              <a:ext cx="169124" cy="419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136"/>
            <p:cNvSpPr>
              <a:spLocks noChangeArrowheads="1"/>
            </p:cNvSpPr>
            <p:nvPr/>
          </p:nvSpPr>
          <p:spPr bwMode="auto">
            <a:xfrm>
              <a:off x="2935740" y="1934536"/>
              <a:ext cx="169124" cy="4047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137"/>
            <p:cNvSpPr>
              <a:spLocks noChangeArrowheads="1"/>
            </p:cNvSpPr>
            <p:nvPr/>
          </p:nvSpPr>
          <p:spPr bwMode="auto">
            <a:xfrm>
              <a:off x="2935740" y="1852143"/>
              <a:ext cx="169124" cy="4047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138"/>
            <p:cNvSpPr>
              <a:spLocks noChangeArrowheads="1"/>
            </p:cNvSpPr>
            <p:nvPr/>
          </p:nvSpPr>
          <p:spPr bwMode="auto">
            <a:xfrm>
              <a:off x="2935740" y="2099323"/>
              <a:ext cx="169124" cy="4191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39"/>
            <p:cNvSpPr>
              <a:spLocks noEditPoints="1"/>
            </p:cNvSpPr>
            <p:nvPr/>
          </p:nvSpPr>
          <p:spPr bwMode="auto">
            <a:xfrm>
              <a:off x="2838893" y="1687356"/>
              <a:ext cx="364266" cy="862962"/>
            </a:xfrm>
            <a:custGeom>
              <a:avLst/>
              <a:gdLst>
                <a:gd name="T0" fmla="*/ 313 w 380"/>
                <a:gd name="T1" fmla="*/ 0 h 902"/>
                <a:gd name="T2" fmla="*/ 67 w 380"/>
                <a:gd name="T3" fmla="*/ 0 h 902"/>
                <a:gd name="T4" fmla="*/ 0 w 380"/>
                <a:gd name="T5" fmla="*/ 66 h 902"/>
                <a:gd name="T6" fmla="*/ 0 w 380"/>
                <a:gd name="T7" fmla="*/ 835 h 902"/>
                <a:gd name="T8" fmla="*/ 67 w 380"/>
                <a:gd name="T9" fmla="*/ 902 h 902"/>
                <a:gd name="T10" fmla="*/ 313 w 380"/>
                <a:gd name="T11" fmla="*/ 902 h 902"/>
                <a:gd name="T12" fmla="*/ 380 w 380"/>
                <a:gd name="T13" fmla="*/ 835 h 902"/>
                <a:gd name="T14" fmla="*/ 380 w 380"/>
                <a:gd name="T15" fmla="*/ 66 h 902"/>
                <a:gd name="T16" fmla="*/ 313 w 380"/>
                <a:gd name="T17" fmla="*/ 0 h 902"/>
                <a:gd name="T18" fmla="*/ 319 w 380"/>
                <a:gd name="T19" fmla="*/ 488 h 902"/>
                <a:gd name="T20" fmla="*/ 58 w 380"/>
                <a:gd name="T21" fmla="*/ 488 h 902"/>
                <a:gd name="T22" fmla="*/ 58 w 380"/>
                <a:gd name="T23" fmla="*/ 417 h 902"/>
                <a:gd name="T24" fmla="*/ 319 w 380"/>
                <a:gd name="T25" fmla="*/ 417 h 902"/>
                <a:gd name="T26" fmla="*/ 319 w 380"/>
                <a:gd name="T27" fmla="*/ 488 h 902"/>
                <a:gd name="T28" fmla="*/ 319 w 380"/>
                <a:gd name="T29" fmla="*/ 401 h 902"/>
                <a:gd name="T30" fmla="*/ 58 w 380"/>
                <a:gd name="T31" fmla="*/ 401 h 902"/>
                <a:gd name="T32" fmla="*/ 58 w 380"/>
                <a:gd name="T33" fmla="*/ 331 h 902"/>
                <a:gd name="T34" fmla="*/ 319 w 380"/>
                <a:gd name="T35" fmla="*/ 331 h 902"/>
                <a:gd name="T36" fmla="*/ 319 w 380"/>
                <a:gd name="T37" fmla="*/ 401 h 902"/>
                <a:gd name="T38" fmla="*/ 319 w 380"/>
                <a:gd name="T39" fmla="*/ 314 h 902"/>
                <a:gd name="T40" fmla="*/ 58 w 380"/>
                <a:gd name="T41" fmla="*/ 314 h 902"/>
                <a:gd name="T42" fmla="*/ 58 w 380"/>
                <a:gd name="T43" fmla="*/ 245 h 902"/>
                <a:gd name="T44" fmla="*/ 319 w 380"/>
                <a:gd name="T45" fmla="*/ 245 h 902"/>
                <a:gd name="T46" fmla="*/ 319 w 380"/>
                <a:gd name="T47" fmla="*/ 314 h 902"/>
                <a:gd name="T48" fmla="*/ 319 w 380"/>
                <a:gd name="T49" fmla="*/ 228 h 902"/>
                <a:gd name="T50" fmla="*/ 58 w 380"/>
                <a:gd name="T51" fmla="*/ 228 h 902"/>
                <a:gd name="T52" fmla="*/ 58 w 380"/>
                <a:gd name="T53" fmla="*/ 159 h 902"/>
                <a:gd name="T54" fmla="*/ 319 w 380"/>
                <a:gd name="T55" fmla="*/ 159 h 902"/>
                <a:gd name="T56" fmla="*/ 319 w 380"/>
                <a:gd name="T57" fmla="*/ 228 h 902"/>
                <a:gd name="T58" fmla="*/ 319 w 380"/>
                <a:gd name="T59" fmla="*/ 141 h 902"/>
                <a:gd name="T60" fmla="*/ 58 w 380"/>
                <a:gd name="T61" fmla="*/ 141 h 902"/>
                <a:gd name="T62" fmla="*/ 58 w 380"/>
                <a:gd name="T63" fmla="*/ 72 h 902"/>
                <a:gd name="T64" fmla="*/ 319 w 380"/>
                <a:gd name="T65" fmla="*/ 72 h 902"/>
                <a:gd name="T66" fmla="*/ 319 w 380"/>
                <a:gd name="T67" fmla="*/ 141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80" h="902">
                  <a:moveTo>
                    <a:pt x="313" y="0"/>
                  </a:move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835"/>
                    <a:pt x="0" y="835"/>
                    <a:pt x="0" y="835"/>
                  </a:cubicBezTo>
                  <a:cubicBezTo>
                    <a:pt x="0" y="872"/>
                    <a:pt x="30" y="902"/>
                    <a:pt x="67" y="902"/>
                  </a:cubicBezTo>
                  <a:cubicBezTo>
                    <a:pt x="313" y="902"/>
                    <a:pt x="313" y="902"/>
                    <a:pt x="313" y="902"/>
                  </a:cubicBezTo>
                  <a:cubicBezTo>
                    <a:pt x="350" y="902"/>
                    <a:pt x="380" y="872"/>
                    <a:pt x="380" y="835"/>
                  </a:cubicBezTo>
                  <a:cubicBezTo>
                    <a:pt x="380" y="66"/>
                    <a:pt x="380" y="66"/>
                    <a:pt x="380" y="66"/>
                  </a:cubicBezTo>
                  <a:cubicBezTo>
                    <a:pt x="380" y="30"/>
                    <a:pt x="350" y="0"/>
                    <a:pt x="313" y="0"/>
                  </a:cubicBezTo>
                  <a:close/>
                  <a:moveTo>
                    <a:pt x="319" y="488"/>
                  </a:moveTo>
                  <a:cubicBezTo>
                    <a:pt x="58" y="488"/>
                    <a:pt x="58" y="488"/>
                    <a:pt x="58" y="488"/>
                  </a:cubicBezTo>
                  <a:cubicBezTo>
                    <a:pt x="58" y="417"/>
                    <a:pt x="58" y="417"/>
                    <a:pt x="58" y="417"/>
                  </a:cubicBezTo>
                  <a:cubicBezTo>
                    <a:pt x="319" y="417"/>
                    <a:pt x="319" y="417"/>
                    <a:pt x="319" y="417"/>
                  </a:cubicBezTo>
                  <a:lnTo>
                    <a:pt x="319" y="488"/>
                  </a:lnTo>
                  <a:close/>
                  <a:moveTo>
                    <a:pt x="319" y="401"/>
                  </a:moveTo>
                  <a:cubicBezTo>
                    <a:pt x="58" y="401"/>
                    <a:pt x="58" y="401"/>
                    <a:pt x="58" y="401"/>
                  </a:cubicBezTo>
                  <a:cubicBezTo>
                    <a:pt x="58" y="331"/>
                    <a:pt x="58" y="331"/>
                    <a:pt x="58" y="331"/>
                  </a:cubicBezTo>
                  <a:cubicBezTo>
                    <a:pt x="319" y="331"/>
                    <a:pt x="319" y="331"/>
                    <a:pt x="319" y="331"/>
                  </a:cubicBezTo>
                  <a:lnTo>
                    <a:pt x="319" y="401"/>
                  </a:lnTo>
                  <a:close/>
                  <a:moveTo>
                    <a:pt x="319" y="314"/>
                  </a:moveTo>
                  <a:cubicBezTo>
                    <a:pt x="58" y="314"/>
                    <a:pt x="58" y="314"/>
                    <a:pt x="58" y="314"/>
                  </a:cubicBezTo>
                  <a:cubicBezTo>
                    <a:pt x="58" y="245"/>
                    <a:pt x="58" y="245"/>
                    <a:pt x="58" y="245"/>
                  </a:cubicBezTo>
                  <a:cubicBezTo>
                    <a:pt x="319" y="245"/>
                    <a:pt x="319" y="245"/>
                    <a:pt x="319" y="245"/>
                  </a:cubicBezTo>
                  <a:lnTo>
                    <a:pt x="319" y="314"/>
                  </a:lnTo>
                  <a:close/>
                  <a:moveTo>
                    <a:pt x="319" y="228"/>
                  </a:moveTo>
                  <a:cubicBezTo>
                    <a:pt x="58" y="228"/>
                    <a:pt x="58" y="228"/>
                    <a:pt x="58" y="228"/>
                  </a:cubicBezTo>
                  <a:cubicBezTo>
                    <a:pt x="58" y="159"/>
                    <a:pt x="58" y="159"/>
                    <a:pt x="58" y="159"/>
                  </a:cubicBezTo>
                  <a:cubicBezTo>
                    <a:pt x="319" y="159"/>
                    <a:pt x="319" y="159"/>
                    <a:pt x="319" y="159"/>
                  </a:cubicBezTo>
                  <a:lnTo>
                    <a:pt x="319" y="228"/>
                  </a:lnTo>
                  <a:close/>
                  <a:moveTo>
                    <a:pt x="319" y="141"/>
                  </a:moveTo>
                  <a:cubicBezTo>
                    <a:pt x="58" y="141"/>
                    <a:pt x="58" y="141"/>
                    <a:pt x="58" y="141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319" y="72"/>
                    <a:pt x="319" y="72"/>
                    <a:pt x="319" y="72"/>
                  </a:cubicBezTo>
                  <a:lnTo>
                    <a:pt x="319" y="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140"/>
            <p:cNvSpPr>
              <a:spLocks noChangeArrowheads="1"/>
            </p:cNvSpPr>
            <p:nvPr/>
          </p:nvSpPr>
          <p:spPr bwMode="auto">
            <a:xfrm>
              <a:off x="2935740" y="1769749"/>
              <a:ext cx="169124" cy="3902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470870" y="5357489"/>
            <a:ext cx="460285" cy="307315"/>
            <a:chOff x="-708025" y="4310063"/>
            <a:chExt cx="2127250" cy="1065213"/>
          </a:xfrm>
          <a:solidFill>
            <a:srgbClr val="EC881D"/>
          </a:solidFill>
        </p:grpSpPr>
        <p:sp>
          <p:nvSpPr>
            <p:cNvPr id="64" name="Freeform 4410"/>
            <p:cNvSpPr>
              <a:spLocks noEditPoints="1"/>
            </p:cNvSpPr>
            <p:nvPr/>
          </p:nvSpPr>
          <p:spPr bwMode="auto">
            <a:xfrm>
              <a:off x="46037" y="4433888"/>
              <a:ext cx="614363" cy="746125"/>
            </a:xfrm>
            <a:custGeom>
              <a:avLst/>
              <a:gdLst>
                <a:gd name="T0" fmla="*/ 149 w 164"/>
                <a:gd name="T1" fmla="*/ 157 h 199"/>
                <a:gd name="T2" fmla="*/ 164 w 164"/>
                <a:gd name="T3" fmla="*/ 99 h 199"/>
                <a:gd name="T4" fmla="*/ 140 w 164"/>
                <a:gd name="T5" fmla="*/ 30 h 199"/>
                <a:gd name="T6" fmla="*/ 82 w 164"/>
                <a:gd name="T7" fmla="*/ 0 h 199"/>
                <a:gd name="T8" fmla="*/ 0 w 164"/>
                <a:gd name="T9" fmla="*/ 100 h 199"/>
                <a:gd name="T10" fmla="*/ 24 w 164"/>
                <a:gd name="T11" fmla="*/ 170 h 199"/>
                <a:gd name="T12" fmla="*/ 82 w 164"/>
                <a:gd name="T13" fmla="*/ 199 h 199"/>
                <a:gd name="T14" fmla="*/ 83 w 164"/>
                <a:gd name="T15" fmla="*/ 199 h 199"/>
                <a:gd name="T16" fmla="*/ 146 w 164"/>
                <a:gd name="T17" fmla="*/ 162 h 199"/>
                <a:gd name="T18" fmla="*/ 149 w 164"/>
                <a:gd name="T19" fmla="*/ 157 h 199"/>
                <a:gd name="T20" fmla="*/ 149 w 164"/>
                <a:gd name="T21" fmla="*/ 157 h 199"/>
                <a:gd name="T22" fmla="*/ 82 w 164"/>
                <a:gd name="T23" fmla="*/ 11 h 199"/>
                <a:gd name="T24" fmla="*/ 132 w 164"/>
                <a:gd name="T25" fmla="*/ 37 h 199"/>
                <a:gd name="T26" fmla="*/ 153 w 164"/>
                <a:gd name="T27" fmla="*/ 99 h 199"/>
                <a:gd name="T28" fmla="*/ 148 w 164"/>
                <a:gd name="T29" fmla="*/ 132 h 199"/>
                <a:gd name="T30" fmla="*/ 137 w 164"/>
                <a:gd name="T31" fmla="*/ 111 h 199"/>
                <a:gd name="T32" fmla="*/ 107 w 164"/>
                <a:gd name="T33" fmla="*/ 96 h 199"/>
                <a:gd name="T34" fmla="*/ 89 w 164"/>
                <a:gd name="T35" fmla="*/ 126 h 199"/>
                <a:gd name="T36" fmla="*/ 87 w 164"/>
                <a:gd name="T37" fmla="*/ 112 h 199"/>
                <a:gd name="T38" fmla="*/ 91 w 164"/>
                <a:gd name="T39" fmla="*/ 105 h 199"/>
                <a:gd name="T40" fmla="*/ 91 w 164"/>
                <a:gd name="T41" fmla="*/ 102 h 199"/>
                <a:gd name="T42" fmla="*/ 76 w 164"/>
                <a:gd name="T43" fmla="*/ 102 h 199"/>
                <a:gd name="T44" fmla="*/ 77 w 164"/>
                <a:gd name="T45" fmla="*/ 105 h 199"/>
                <a:gd name="T46" fmla="*/ 80 w 164"/>
                <a:gd name="T47" fmla="*/ 112 h 199"/>
                <a:gd name="T48" fmla="*/ 79 w 164"/>
                <a:gd name="T49" fmla="*/ 126 h 199"/>
                <a:gd name="T50" fmla="*/ 61 w 164"/>
                <a:gd name="T51" fmla="*/ 96 h 199"/>
                <a:gd name="T52" fmla="*/ 31 w 164"/>
                <a:gd name="T53" fmla="*/ 111 h 199"/>
                <a:gd name="T54" fmla="*/ 19 w 164"/>
                <a:gd name="T55" fmla="*/ 140 h 199"/>
                <a:gd name="T56" fmla="*/ 11 w 164"/>
                <a:gd name="T57" fmla="*/ 100 h 199"/>
                <a:gd name="T58" fmla="*/ 82 w 164"/>
                <a:gd name="T59" fmla="*/ 11 h 199"/>
                <a:gd name="T60" fmla="*/ 98 w 164"/>
                <a:gd name="T61" fmla="*/ 145 h 199"/>
                <a:gd name="T62" fmla="*/ 98 w 164"/>
                <a:gd name="T63" fmla="*/ 141 h 199"/>
                <a:gd name="T64" fmla="*/ 124 w 164"/>
                <a:gd name="T65" fmla="*/ 141 h 199"/>
                <a:gd name="T66" fmla="*/ 124 w 164"/>
                <a:gd name="T67" fmla="*/ 145 h 199"/>
                <a:gd name="T68" fmla="*/ 98 w 164"/>
                <a:gd name="T69" fmla="*/ 14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" h="199">
                  <a:moveTo>
                    <a:pt x="149" y="157"/>
                  </a:moveTo>
                  <a:cubicBezTo>
                    <a:pt x="158" y="141"/>
                    <a:pt x="164" y="121"/>
                    <a:pt x="164" y="99"/>
                  </a:cubicBezTo>
                  <a:cubicBezTo>
                    <a:pt x="164" y="73"/>
                    <a:pt x="156" y="48"/>
                    <a:pt x="140" y="30"/>
                  </a:cubicBezTo>
                  <a:cubicBezTo>
                    <a:pt x="125" y="10"/>
                    <a:pt x="104" y="0"/>
                    <a:pt x="82" y="0"/>
                  </a:cubicBezTo>
                  <a:cubicBezTo>
                    <a:pt x="37" y="0"/>
                    <a:pt x="0" y="45"/>
                    <a:pt x="0" y="100"/>
                  </a:cubicBezTo>
                  <a:cubicBezTo>
                    <a:pt x="0" y="126"/>
                    <a:pt x="9" y="151"/>
                    <a:pt x="24" y="170"/>
                  </a:cubicBezTo>
                  <a:cubicBezTo>
                    <a:pt x="39" y="188"/>
                    <a:pt x="60" y="199"/>
                    <a:pt x="82" y="199"/>
                  </a:cubicBezTo>
                  <a:cubicBezTo>
                    <a:pt x="83" y="199"/>
                    <a:pt x="83" y="199"/>
                    <a:pt x="83" y="199"/>
                  </a:cubicBezTo>
                  <a:cubicBezTo>
                    <a:pt x="108" y="199"/>
                    <a:pt x="131" y="185"/>
                    <a:pt x="146" y="162"/>
                  </a:cubicBezTo>
                  <a:cubicBezTo>
                    <a:pt x="148" y="159"/>
                    <a:pt x="149" y="157"/>
                    <a:pt x="149" y="157"/>
                  </a:cubicBezTo>
                  <a:cubicBezTo>
                    <a:pt x="149" y="157"/>
                    <a:pt x="149" y="157"/>
                    <a:pt x="149" y="157"/>
                  </a:cubicBezTo>
                  <a:close/>
                  <a:moveTo>
                    <a:pt x="82" y="11"/>
                  </a:moveTo>
                  <a:cubicBezTo>
                    <a:pt x="101" y="11"/>
                    <a:pt x="118" y="20"/>
                    <a:pt x="132" y="37"/>
                  </a:cubicBezTo>
                  <a:cubicBezTo>
                    <a:pt x="145" y="53"/>
                    <a:pt x="153" y="76"/>
                    <a:pt x="153" y="99"/>
                  </a:cubicBezTo>
                  <a:cubicBezTo>
                    <a:pt x="153" y="111"/>
                    <a:pt x="151" y="122"/>
                    <a:pt x="148" y="132"/>
                  </a:cubicBezTo>
                  <a:cubicBezTo>
                    <a:pt x="146" y="125"/>
                    <a:pt x="143" y="119"/>
                    <a:pt x="137" y="111"/>
                  </a:cubicBezTo>
                  <a:cubicBezTo>
                    <a:pt x="130" y="102"/>
                    <a:pt x="118" y="96"/>
                    <a:pt x="107" y="96"/>
                  </a:cubicBezTo>
                  <a:cubicBezTo>
                    <a:pt x="89" y="126"/>
                    <a:pt x="89" y="126"/>
                    <a:pt x="89" y="126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2" y="104"/>
                    <a:pt x="92" y="103"/>
                    <a:pt x="91" y="102"/>
                  </a:cubicBezTo>
                  <a:cubicBezTo>
                    <a:pt x="87" y="104"/>
                    <a:pt x="80" y="104"/>
                    <a:pt x="76" y="102"/>
                  </a:cubicBezTo>
                  <a:cubicBezTo>
                    <a:pt x="76" y="103"/>
                    <a:pt x="76" y="104"/>
                    <a:pt x="77" y="105"/>
                  </a:cubicBezTo>
                  <a:cubicBezTo>
                    <a:pt x="80" y="112"/>
                    <a:pt x="80" y="112"/>
                    <a:pt x="80" y="112"/>
                  </a:cubicBezTo>
                  <a:cubicBezTo>
                    <a:pt x="79" y="126"/>
                    <a:pt x="79" y="126"/>
                    <a:pt x="79" y="126"/>
                  </a:cubicBezTo>
                  <a:cubicBezTo>
                    <a:pt x="61" y="96"/>
                    <a:pt x="61" y="96"/>
                    <a:pt x="61" y="96"/>
                  </a:cubicBezTo>
                  <a:cubicBezTo>
                    <a:pt x="50" y="97"/>
                    <a:pt x="39" y="100"/>
                    <a:pt x="31" y="111"/>
                  </a:cubicBezTo>
                  <a:cubicBezTo>
                    <a:pt x="22" y="121"/>
                    <a:pt x="20" y="128"/>
                    <a:pt x="19" y="140"/>
                  </a:cubicBezTo>
                  <a:cubicBezTo>
                    <a:pt x="14" y="127"/>
                    <a:pt x="11" y="114"/>
                    <a:pt x="11" y="100"/>
                  </a:cubicBezTo>
                  <a:cubicBezTo>
                    <a:pt x="11" y="51"/>
                    <a:pt x="43" y="11"/>
                    <a:pt x="82" y="11"/>
                  </a:cubicBezTo>
                  <a:close/>
                  <a:moveTo>
                    <a:pt x="98" y="145"/>
                  </a:moveTo>
                  <a:cubicBezTo>
                    <a:pt x="98" y="141"/>
                    <a:pt x="98" y="141"/>
                    <a:pt x="98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4" y="145"/>
                    <a:pt x="124" y="145"/>
                    <a:pt x="124" y="145"/>
                  </a:cubicBezTo>
                  <a:lnTo>
                    <a:pt x="98" y="1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4411"/>
            <p:cNvSpPr>
              <a:spLocks/>
            </p:cNvSpPr>
            <p:nvPr/>
          </p:nvSpPr>
          <p:spPr bwMode="auto">
            <a:xfrm>
              <a:off x="252412" y="4519613"/>
              <a:ext cx="217488" cy="285750"/>
            </a:xfrm>
            <a:custGeom>
              <a:avLst/>
              <a:gdLst>
                <a:gd name="T0" fmla="*/ 1 w 58"/>
                <a:gd name="T1" fmla="*/ 37 h 76"/>
                <a:gd name="T2" fmla="*/ 3 w 58"/>
                <a:gd name="T3" fmla="*/ 50 h 76"/>
                <a:gd name="T4" fmla="*/ 5 w 58"/>
                <a:gd name="T5" fmla="*/ 52 h 76"/>
                <a:gd name="T6" fmla="*/ 12 w 58"/>
                <a:gd name="T7" fmla="*/ 66 h 76"/>
                <a:gd name="T8" fmla="*/ 23 w 58"/>
                <a:gd name="T9" fmla="*/ 75 h 76"/>
                <a:gd name="T10" fmla="*/ 35 w 58"/>
                <a:gd name="T11" fmla="*/ 75 h 76"/>
                <a:gd name="T12" fmla="*/ 45 w 58"/>
                <a:gd name="T13" fmla="*/ 66 h 76"/>
                <a:gd name="T14" fmla="*/ 53 w 58"/>
                <a:gd name="T15" fmla="*/ 52 h 76"/>
                <a:gd name="T16" fmla="*/ 55 w 58"/>
                <a:gd name="T17" fmla="*/ 50 h 76"/>
                <a:gd name="T18" fmla="*/ 57 w 58"/>
                <a:gd name="T19" fmla="*/ 37 h 76"/>
                <a:gd name="T20" fmla="*/ 55 w 58"/>
                <a:gd name="T21" fmla="*/ 35 h 76"/>
                <a:gd name="T22" fmla="*/ 55 w 58"/>
                <a:gd name="T23" fmla="*/ 30 h 76"/>
                <a:gd name="T24" fmla="*/ 57 w 58"/>
                <a:gd name="T25" fmla="*/ 32 h 76"/>
                <a:gd name="T26" fmla="*/ 57 w 58"/>
                <a:gd name="T27" fmla="*/ 30 h 76"/>
                <a:gd name="T28" fmla="*/ 57 w 58"/>
                <a:gd name="T29" fmla="*/ 27 h 76"/>
                <a:gd name="T30" fmla="*/ 57 w 58"/>
                <a:gd name="T31" fmla="*/ 23 h 76"/>
                <a:gd name="T32" fmla="*/ 56 w 58"/>
                <a:gd name="T33" fmla="*/ 13 h 76"/>
                <a:gd name="T34" fmla="*/ 52 w 58"/>
                <a:gd name="T35" fmla="*/ 8 h 76"/>
                <a:gd name="T36" fmla="*/ 48 w 58"/>
                <a:gd name="T37" fmla="*/ 5 h 76"/>
                <a:gd name="T38" fmla="*/ 45 w 58"/>
                <a:gd name="T39" fmla="*/ 4 h 76"/>
                <a:gd name="T40" fmla="*/ 41 w 58"/>
                <a:gd name="T41" fmla="*/ 2 h 76"/>
                <a:gd name="T42" fmla="*/ 24 w 58"/>
                <a:gd name="T43" fmla="*/ 0 h 76"/>
                <a:gd name="T44" fmla="*/ 8 w 58"/>
                <a:gd name="T45" fmla="*/ 2 h 76"/>
                <a:gd name="T46" fmla="*/ 8 w 58"/>
                <a:gd name="T47" fmla="*/ 6 h 76"/>
                <a:gd name="T48" fmla="*/ 2 w 58"/>
                <a:gd name="T49" fmla="*/ 10 h 76"/>
                <a:gd name="T50" fmla="*/ 2 w 58"/>
                <a:gd name="T51" fmla="*/ 19 h 76"/>
                <a:gd name="T52" fmla="*/ 2 w 58"/>
                <a:gd name="T53" fmla="*/ 30 h 76"/>
                <a:gd name="T54" fmla="*/ 2 w 58"/>
                <a:gd name="T55" fmla="*/ 33 h 76"/>
                <a:gd name="T56" fmla="*/ 2 w 58"/>
                <a:gd name="T57" fmla="*/ 34 h 76"/>
                <a:gd name="T58" fmla="*/ 3 w 58"/>
                <a:gd name="T59" fmla="*/ 33 h 76"/>
                <a:gd name="T60" fmla="*/ 3 w 58"/>
                <a:gd name="T61" fmla="*/ 35 h 76"/>
                <a:gd name="T62" fmla="*/ 1 w 58"/>
                <a:gd name="T63" fmla="*/ 37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" h="76">
                  <a:moveTo>
                    <a:pt x="1" y="37"/>
                  </a:moveTo>
                  <a:cubicBezTo>
                    <a:pt x="1" y="40"/>
                    <a:pt x="1" y="45"/>
                    <a:pt x="3" y="50"/>
                  </a:cubicBezTo>
                  <a:cubicBezTo>
                    <a:pt x="3" y="51"/>
                    <a:pt x="4" y="52"/>
                    <a:pt x="5" y="52"/>
                  </a:cubicBezTo>
                  <a:cubicBezTo>
                    <a:pt x="7" y="57"/>
                    <a:pt x="9" y="62"/>
                    <a:pt x="12" y="66"/>
                  </a:cubicBezTo>
                  <a:cubicBezTo>
                    <a:pt x="16" y="71"/>
                    <a:pt x="19" y="74"/>
                    <a:pt x="23" y="75"/>
                  </a:cubicBezTo>
                  <a:cubicBezTo>
                    <a:pt x="26" y="76"/>
                    <a:pt x="32" y="76"/>
                    <a:pt x="35" y="75"/>
                  </a:cubicBezTo>
                  <a:cubicBezTo>
                    <a:pt x="39" y="74"/>
                    <a:pt x="42" y="71"/>
                    <a:pt x="45" y="66"/>
                  </a:cubicBezTo>
                  <a:cubicBezTo>
                    <a:pt x="48" y="62"/>
                    <a:pt x="51" y="57"/>
                    <a:pt x="53" y="52"/>
                  </a:cubicBezTo>
                  <a:cubicBezTo>
                    <a:pt x="54" y="52"/>
                    <a:pt x="55" y="51"/>
                    <a:pt x="55" y="50"/>
                  </a:cubicBezTo>
                  <a:cubicBezTo>
                    <a:pt x="56" y="45"/>
                    <a:pt x="57" y="40"/>
                    <a:pt x="57" y="37"/>
                  </a:cubicBezTo>
                  <a:cubicBezTo>
                    <a:pt x="57" y="36"/>
                    <a:pt x="55" y="35"/>
                    <a:pt x="55" y="35"/>
                  </a:cubicBezTo>
                  <a:cubicBezTo>
                    <a:pt x="55" y="34"/>
                    <a:pt x="55" y="32"/>
                    <a:pt x="55" y="30"/>
                  </a:cubicBezTo>
                  <a:cubicBezTo>
                    <a:pt x="55" y="34"/>
                    <a:pt x="57" y="32"/>
                    <a:pt x="57" y="32"/>
                  </a:cubicBezTo>
                  <a:cubicBezTo>
                    <a:pt x="57" y="32"/>
                    <a:pt x="57" y="32"/>
                    <a:pt x="57" y="30"/>
                  </a:cubicBezTo>
                  <a:cubicBezTo>
                    <a:pt x="57" y="27"/>
                    <a:pt x="57" y="29"/>
                    <a:pt x="57" y="27"/>
                  </a:cubicBezTo>
                  <a:cubicBezTo>
                    <a:pt x="57" y="25"/>
                    <a:pt x="57" y="26"/>
                    <a:pt x="57" y="23"/>
                  </a:cubicBezTo>
                  <a:cubicBezTo>
                    <a:pt x="58" y="19"/>
                    <a:pt x="58" y="15"/>
                    <a:pt x="56" y="13"/>
                  </a:cubicBezTo>
                  <a:cubicBezTo>
                    <a:pt x="55" y="10"/>
                    <a:pt x="53" y="11"/>
                    <a:pt x="52" y="8"/>
                  </a:cubicBezTo>
                  <a:cubicBezTo>
                    <a:pt x="51" y="6"/>
                    <a:pt x="50" y="8"/>
                    <a:pt x="48" y="5"/>
                  </a:cubicBezTo>
                  <a:cubicBezTo>
                    <a:pt x="47" y="3"/>
                    <a:pt x="46" y="5"/>
                    <a:pt x="45" y="4"/>
                  </a:cubicBezTo>
                  <a:cubicBezTo>
                    <a:pt x="44" y="2"/>
                    <a:pt x="41" y="3"/>
                    <a:pt x="41" y="2"/>
                  </a:cubicBezTo>
                  <a:cubicBezTo>
                    <a:pt x="40" y="0"/>
                    <a:pt x="26" y="0"/>
                    <a:pt x="24" y="0"/>
                  </a:cubicBezTo>
                  <a:cubicBezTo>
                    <a:pt x="22" y="0"/>
                    <a:pt x="10" y="0"/>
                    <a:pt x="8" y="2"/>
                  </a:cubicBezTo>
                  <a:cubicBezTo>
                    <a:pt x="7" y="4"/>
                    <a:pt x="8" y="4"/>
                    <a:pt x="8" y="6"/>
                  </a:cubicBezTo>
                  <a:cubicBezTo>
                    <a:pt x="7" y="8"/>
                    <a:pt x="5" y="9"/>
                    <a:pt x="2" y="10"/>
                  </a:cubicBezTo>
                  <a:cubicBezTo>
                    <a:pt x="0" y="11"/>
                    <a:pt x="2" y="15"/>
                    <a:pt x="2" y="19"/>
                  </a:cubicBezTo>
                  <a:cubicBezTo>
                    <a:pt x="2" y="24"/>
                    <a:pt x="2" y="30"/>
                    <a:pt x="2" y="30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34"/>
                    <a:pt x="2" y="34"/>
                    <a:pt x="3" y="33"/>
                  </a:cubicBezTo>
                  <a:cubicBezTo>
                    <a:pt x="3" y="34"/>
                    <a:pt x="3" y="35"/>
                    <a:pt x="3" y="35"/>
                  </a:cubicBezTo>
                  <a:cubicBezTo>
                    <a:pt x="2" y="35"/>
                    <a:pt x="1" y="36"/>
                    <a:pt x="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4412"/>
            <p:cNvSpPr>
              <a:spLocks noEditPoints="1"/>
            </p:cNvSpPr>
            <p:nvPr/>
          </p:nvSpPr>
          <p:spPr bwMode="auto">
            <a:xfrm>
              <a:off x="-708025" y="4310063"/>
              <a:ext cx="2127250" cy="1065213"/>
            </a:xfrm>
            <a:custGeom>
              <a:avLst/>
              <a:gdLst>
                <a:gd name="T0" fmla="*/ 549 w 567"/>
                <a:gd name="T1" fmla="*/ 0 h 284"/>
                <a:gd name="T2" fmla="*/ 18 w 567"/>
                <a:gd name="T3" fmla="*/ 0 h 284"/>
                <a:gd name="T4" fmla="*/ 0 w 567"/>
                <a:gd name="T5" fmla="*/ 18 h 284"/>
                <a:gd name="T6" fmla="*/ 0 w 567"/>
                <a:gd name="T7" fmla="*/ 266 h 284"/>
                <a:gd name="T8" fmla="*/ 18 w 567"/>
                <a:gd name="T9" fmla="*/ 284 h 284"/>
                <a:gd name="T10" fmla="*/ 549 w 567"/>
                <a:gd name="T11" fmla="*/ 284 h 284"/>
                <a:gd name="T12" fmla="*/ 567 w 567"/>
                <a:gd name="T13" fmla="*/ 266 h 284"/>
                <a:gd name="T14" fmla="*/ 567 w 567"/>
                <a:gd name="T15" fmla="*/ 18 h 284"/>
                <a:gd name="T16" fmla="*/ 549 w 567"/>
                <a:gd name="T17" fmla="*/ 0 h 284"/>
                <a:gd name="T18" fmla="*/ 543 w 567"/>
                <a:gd name="T19" fmla="*/ 215 h 284"/>
                <a:gd name="T20" fmla="*/ 531 w 567"/>
                <a:gd name="T21" fmla="*/ 213 h 284"/>
                <a:gd name="T22" fmla="*/ 497 w 567"/>
                <a:gd name="T23" fmla="*/ 240 h 284"/>
                <a:gd name="T24" fmla="*/ 70 w 567"/>
                <a:gd name="T25" fmla="*/ 240 h 284"/>
                <a:gd name="T26" fmla="*/ 35 w 567"/>
                <a:gd name="T27" fmla="*/ 213 h 284"/>
                <a:gd name="T28" fmla="*/ 23 w 567"/>
                <a:gd name="T29" fmla="*/ 215 h 284"/>
                <a:gd name="T30" fmla="*/ 23 w 567"/>
                <a:gd name="T31" fmla="*/ 69 h 284"/>
                <a:gd name="T32" fmla="*/ 35 w 567"/>
                <a:gd name="T33" fmla="*/ 71 h 284"/>
                <a:gd name="T34" fmla="*/ 71 w 567"/>
                <a:gd name="T35" fmla="*/ 36 h 284"/>
                <a:gd name="T36" fmla="*/ 68 w 567"/>
                <a:gd name="T37" fmla="*/ 24 h 284"/>
                <a:gd name="T38" fmla="*/ 498 w 567"/>
                <a:gd name="T39" fmla="*/ 24 h 284"/>
                <a:gd name="T40" fmla="*/ 496 w 567"/>
                <a:gd name="T41" fmla="*/ 36 h 284"/>
                <a:gd name="T42" fmla="*/ 531 w 567"/>
                <a:gd name="T43" fmla="*/ 71 h 284"/>
                <a:gd name="T44" fmla="*/ 543 w 567"/>
                <a:gd name="T45" fmla="*/ 69 h 284"/>
                <a:gd name="T46" fmla="*/ 543 w 567"/>
                <a:gd name="T47" fmla="*/ 215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67" h="284">
                  <a:moveTo>
                    <a:pt x="549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276"/>
                    <a:pt x="8" y="284"/>
                    <a:pt x="18" y="284"/>
                  </a:cubicBezTo>
                  <a:cubicBezTo>
                    <a:pt x="549" y="284"/>
                    <a:pt x="549" y="284"/>
                    <a:pt x="549" y="284"/>
                  </a:cubicBezTo>
                  <a:cubicBezTo>
                    <a:pt x="559" y="284"/>
                    <a:pt x="567" y="276"/>
                    <a:pt x="567" y="266"/>
                  </a:cubicBezTo>
                  <a:cubicBezTo>
                    <a:pt x="567" y="18"/>
                    <a:pt x="567" y="18"/>
                    <a:pt x="567" y="18"/>
                  </a:cubicBezTo>
                  <a:cubicBezTo>
                    <a:pt x="567" y="8"/>
                    <a:pt x="559" y="0"/>
                    <a:pt x="549" y="0"/>
                  </a:cubicBezTo>
                  <a:close/>
                  <a:moveTo>
                    <a:pt x="543" y="215"/>
                  </a:moveTo>
                  <a:cubicBezTo>
                    <a:pt x="539" y="214"/>
                    <a:pt x="535" y="213"/>
                    <a:pt x="531" y="213"/>
                  </a:cubicBezTo>
                  <a:cubicBezTo>
                    <a:pt x="514" y="213"/>
                    <a:pt x="500" y="225"/>
                    <a:pt x="497" y="240"/>
                  </a:cubicBezTo>
                  <a:cubicBezTo>
                    <a:pt x="70" y="240"/>
                    <a:pt x="70" y="240"/>
                    <a:pt x="70" y="240"/>
                  </a:cubicBezTo>
                  <a:cubicBezTo>
                    <a:pt x="66" y="225"/>
                    <a:pt x="52" y="213"/>
                    <a:pt x="35" y="213"/>
                  </a:cubicBezTo>
                  <a:cubicBezTo>
                    <a:pt x="31" y="213"/>
                    <a:pt x="27" y="214"/>
                    <a:pt x="23" y="215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7" y="71"/>
                    <a:pt x="31" y="71"/>
                    <a:pt x="35" y="71"/>
                  </a:cubicBezTo>
                  <a:cubicBezTo>
                    <a:pt x="55" y="71"/>
                    <a:pt x="71" y="55"/>
                    <a:pt x="71" y="36"/>
                  </a:cubicBezTo>
                  <a:cubicBezTo>
                    <a:pt x="71" y="32"/>
                    <a:pt x="70" y="28"/>
                    <a:pt x="68" y="24"/>
                  </a:cubicBezTo>
                  <a:cubicBezTo>
                    <a:pt x="498" y="24"/>
                    <a:pt x="498" y="24"/>
                    <a:pt x="498" y="24"/>
                  </a:cubicBezTo>
                  <a:cubicBezTo>
                    <a:pt x="496" y="28"/>
                    <a:pt x="496" y="32"/>
                    <a:pt x="496" y="36"/>
                  </a:cubicBezTo>
                  <a:cubicBezTo>
                    <a:pt x="496" y="55"/>
                    <a:pt x="512" y="71"/>
                    <a:pt x="531" y="71"/>
                  </a:cubicBezTo>
                  <a:cubicBezTo>
                    <a:pt x="535" y="71"/>
                    <a:pt x="539" y="71"/>
                    <a:pt x="543" y="69"/>
                  </a:cubicBezTo>
                  <a:lnTo>
                    <a:pt x="543" y="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413"/>
            <p:cNvSpPr>
              <a:spLocks/>
            </p:cNvSpPr>
            <p:nvPr/>
          </p:nvSpPr>
          <p:spPr bwMode="auto">
            <a:xfrm>
              <a:off x="819150" y="4572000"/>
              <a:ext cx="247650" cy="484188"/>
            </a:xfrm>
            <a:custGeom>
              <a:avLst/>
              <a:gdLst>
                <a:gd name="T0" fmla="*/ 58 w 66"/>
                <a:gd name="T1" fmla="*/ 62 h 129"/>
                <a:gd name="T2" fmla="*/ 31 w 66"/>
                <a:gd name="T3" fmla="*/ 51 h 129"/>
                <a:gd name="T4" fmla="*/ 23 w 66"/>
                <a:gd name="T5" fmla="*/ 44 h 129"/>
                <a:gd name="T6" fmla="*/ 33 w 66"/>
                <a:gd name="T7" fmla="*/ 36 h 129"/>
                <a:gd name="T8" fmla="*/ 41 w 66"/>
                <a:gd name="T9" fmla="*/ 37 h 129"/>
                <a:gd name="T10" fmla="*/ 46 w 66"/>
                <a:gd name="T11" fmla="*/ 39 h 129"/>
                <a:gd name="T12" fmla="*/ 50 w 66"/>
                <a:gd name="T13" fmla="*/ 39 h 129"/>
                <a:gd name="T14" fmla="*/ 60 w 66"/>
                <a:gd name="T15" fmla="*/ 29 h 129"/>
                <a:gd name="T16" fmla="*/ 40 w 66"/>
                <a:gd name="T17" fmla="*/ 16 h 129"/>
                <a:gd name="T18" fmla="*/ 40 w 66"/>
                <a:gd name="T19" fmla="*/ 9 h 129"/>
                <a:gd name="T20" fmla="*/ 40 w 66"/>
                <a:gd name="T21" fmla="*/ 7 h 129"/>
                <a:gd name="T22" fmla="*/ 33 w 66"/>
                <a:gd name="T23" fmla="*/ 0 h 129"/>
                <a:gd name="T24" fmla="*/ 26 w 66"/>
                <a:gd name="T25" fmla="*/ 7 h 129"/>
                <a:gd name="T26" fmla="*/ 26 w 66"/>
                <a:gd name="T27" fmla="*/ 9 h 129"/>
                <a:gd name="T28" fmla="*/ 26 w 66"/>
                <a:gd name="T29" fmla="*/ 16 h 129"/>
                <a:gd name="T30" fmla="*/ 0 w 66"/>
                <a:gd name="T31" fmla="*/ 45 h 129"/>
                <a:gd name="T32" fmla="*/ 7 w 66"/>
                <a:gd name="T33" fmla="*/ 63 h 129"/>
                <a:gd name="T34" fmla="*/ 26 w 66"/>
                <a:gd name="T35" fmla="*/ 72 h 129"/>
                <a:gd name="T36" fmla="*/ 44 w 66"/>
                <a:gd name="T37" fmla="*/ 83 h 129"/>
                <a:gd name="T38" fmla="*/ 32 w 66"/>
                <a:gd name="T39" fmla="*/ 93 h 129"/>
                <a:gd name="T40" fmla="*/ 21 w 66"/>
                <a:gd name="T41" fmla="*/ 91 h 129"/>
                <a:gd name="T42" fmla="*/ 14 w 66"/>
                <a:gd name="T43" fmla="*/ 88 h 129"/>
                <a:gd name="T44" fmla="*/ 9 w 66"/>
                <a:gd name="T45" fmla="*/ 88 h 129"/>
                <a:gd name="T46" fmla="*/ 0 w 66"/>
                <a:gd name="T47" fmla="*/ 98 h 129"/>
                <a:gd name="T48" fmla="*/ 26 w 66"/>
                <a:gd name="T49" fmla="*/ 114 h 129"/>
                <a:gd name="T50" fmla="*/ 26 w 66"/>
                <a:gd name="T51" fmla="*/ 120 h 129"/>
                <a:gd name="T52" fmla="*/ 26 w 66"/>
                <a:gd name="T53" fmla="*/ 122 h 129"/>
                <a:gd name="T54" fmla="*/ 33 w 66"/>
                <a:gd name="T55" fmla="*/ 129 h 129"/>
                <a:gd name="T56" fmla="*/ 40 w 66"/>
                <a:gd name="T57" fmla="*/ 122 h 129"/>
                <a:gd name="T58" fmla="*/ 40 w 66"/>
                <a:gd name="T59" fmla="*/ 120 h 129"/>
                <a:gd name="T60" fmla="*/ 40 w 66"/>
                <a:gd name="T61" fmla="*/ 113 h 129"/>
                <a:gd name="T62" fmla="*/ 66 w 66"/>
                <a:gd name="T63" fmla="*/ 82 h 129"/>
                <a:gd name="T64" fmla="*/ 58 w 66"/>
                <a:gd name="T65" fmla="*/ 62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6" h="129">
                  <a:moveTo>
                    <a:pt x="58" y="62"/>
                  </a:moveTo>
                  <a:cubicBezTo>
                    <a:pt x="53" y="58"/>
                    <a:pt x="44" y="54"/>
                    <a:pt x="31" y="51"/>
                  </a:cubicBezTo>
                  <a:cubicBezTo>
                    <a:pt x="25" y="49"/>
                    <a:pt x="23" y="47"/>
                    <a:pt x="23" y="44"/>
                  </a:cubicBezTo>
                  <a:cubicBezTo>
                    <a:pt x="23" y="39"/>
                    <a:pt x="27" y="36"/>
                    <a:pt x="33" y="36"/>
                  </a:cubicBezTo>
                  <a:cubicBezTo>
                    <a:pt x="36" y="36"/>
                    <a:pt x="38" y="36"/>
                    <a:pt x="41" y="37"/>
                  </a:cubicBezTo>
                  <a:cubicBezTo>
                    <a:pt x="44" y="38"/>
                    <a:pt x="45" y="38"/>
                    <a:pt x="46" y="39"/>
                  </a:cubicBezTo>
                  <a:cubicBezTo>
                    <a:pt x="47" y="39"/>
                    <a:pt x="49" y="39"/>
                    <a:pt x="50" y="39"/>
                  </a:cubicBezTo>
                  <a:cubicBezTo>
                    <a:pt x="56" y="39"/>
                    <a:pt x="60" y="35"/>
                    <a:pt x="60" y="29"/>
                  </a:cubicBezTo>
                  <a:cubicBezTo>
                    <a:pt x="60" y="22"/>
                    <a:pt x="53" y="18"/>
                    <a:pt x="40" y="16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3"/>
                    <a:pt x="37" y="0"/>
                    <a:pt x="33" y="0"/>
                  </a:cubicBezTo>
                  <a:cubicBezTo>
                    <a:pt x="29" y="0"/>
                    <a:pt x="26" y="3"/>
                    <a:pt x="26" y="7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10" y="19"/>
                    <a:pt x="0" y="30"/>
                    <a:pt x="0" y="45"/>
                  </a:cubicBezTo>
                  <a:cubicBezTo>
                    <a:pt x="0" y="52"/>
                    <a:pt x="2" y="59"/>
                    <a:pt x="7" y="63"/>
                  </a:cubicBezTo>
                  <a:cubicBezTo>
                    <a:pt x="11" y="67"/>
                    <a:pt x="14" y="68"/>
                    <a:pt x="26" y="72"/>
                  </a:cubicBezTo>
                  <a:cubicBezTo>
                    <a:pt x="40" y="76"/>
                    <a:pt x="44" y="78"/>
                    <a:pt x="44" y="83"/>
                  </a:cubicBezTo>
                  <a:cubicBezTo>
                    <a:pt x="44" y="89"/>
                    <a:pt x="39" y="93"/>
                    <a:pt x="32" y="93"/>
                  </a:cubicBezTo>
                  <a:cubicBezTo>
                    <a:pt x="29" y="93"/>
                    <a:pt x="24" y="92"/>
                    <a:pt x="21" y="91"/>
                  </a:cubicBezTo>
                  <a:cubicBezTo>
                    <a:pt x="14" y="88"/>
                    <a:pt x="14" y="88"/>
                    <a:pt x="14" y="88"/>
                  </a:cubicBezTo>
                  <a:cubicBezTo>
                    <a:pt x="12" y="88"/>
                    <a:pt x="11" y="88"/>
                    <a:pt x="9" y="88"/>
                  </a:cubicBezTo>
                  <a:cubicBezTo>
                    <a:pt x="4" y="88"/>
                    <a:pt x="0" y="93"/>
                    <a:pt x="0" y="98"/>
                  </a:cubicBezTo>
                  <a:cubicBezTo>
                    <a:pt x="0" y="106"/>
                    <a:pt x="9" y="112"/>
                    <a:pt x="26" y="114"/>
                  </a:cubicBezTo>
                  <a:cubicBezTo>
                    <a:pt x="26" y="120"/>
                    <a:pt x="26" y="120"/>
                    <a:pt x="26" y="120"/>
                  </a:cubicBezTo>
                  <a:cubicBezTo>
                    <a:pt x="26" y="122"/>
                    <a:pt x="26" y="122"/>
                    <a:pt x="26" y="122"/>
                  </a:cubicBezTo>
                  <a:cubicBezTo>
                    <a:pt x="26" y="126"/>
                    <a:pt x="29" y="129"/>
                    <a:pt x="33" y="129"/>
                  </a:cubicBezTo>
                  <a:cubicBezTo>
                    <a:pt x="37" y="129"/>
                    <a:pt x="40" y="126"/>
                    <a:pt x="40" y="122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57" y="109"/>
                    <a:pt x="66" y="98"/>
                    <a:pt x="66" y="82"/>
                  </a:cubicBezTo>
                  <a:cubicBezTo>
                    <a:pt x="66" y="74"/>
                    <a:pt x="63" y="67"/>
                    <a:pt x="58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497400" y="5885538"/>
            <a:ext cx="370030" cy="576975"/>
            <a:chOff x="6746875" y="3800475"/>
            <a:chExt cx="1901825" cy="2224088"/>
          </a:xfrm>
          <a:solidFill>
            <a:srgbClr val="EC881D"/>
          </a:solidFill>
        </p:grpSpPr>
        <p:sp>
          <p:nvSpPr>
            <p:cNvPr id="69" name="Freeform 4608"/>
            <p:cNvSpPr>
              <a:spLocks noEditPoints="1"/>
            </p:cNvSpPr>
            <p:nvPr/>
          </p:nvSpPr>
          <p:spPr bwMode="auto">
            <a:xfrm>
              <a:off x="8026400" y="3979863"/>
              <a:ext cx="434975" cy="792163"/>
            </a:xfrm>
            <a:custGeom>
              <a:avLst/>
              <a:gdLst>
                <a:gd name="T0" fmla="*/ 116 w 116"/>
                <a:gd name="T1" fmla="*/ 196 h 211"/>
                <a:gd name="T2" fmla="*/ 101 w 116"/>
                <a:gd name="T3" fmla="*/ 211 h 211"/>
                <a:gd name="T4" fmla="*/ 15 w 116"/>
                <a:gd name="T5" fmla="*/ 211 h 211"/>
                <a:gd name="T6" fmla="*/ 0 w 116"/>
                <a:gd name="T7" fmla="*/ 196 h 211"/>
                <a:gd name="T8" fmla="*/ 0 w 116"/>
                <a:gd name="T9" fmla="*/ 15 h 211"/>
                <a:gd name="T10" fmla="*/ 15 w 116"/>
                <a:gd name="T11" fmla="*/ 0 h 211"/>
                <a:gd name="T12" fmla="*/ 101 w 116"/>
                <a:gd name="T13" fmla="*/ 0 h 211"/>
                <a:gd name="T14" fmla="*/ 116 w 116"/>
                <a:gd name="T15" fmla="*/ 15 h 211"/>
                <a:gd name="T16" fmla="*/ 116 w 116"/>
                <a:gd name="T17" fmla="*/ 196 h 211"/>
                <a:gd name="T18" fmla="*/ 106 w 116"/>
                <a:gd name="T19" fmla="*/ 31 h 211"/>
                <a:gd name="T20" fmla="*/ 91 w 116"/>
                <a:gd name="T21" fmla="*/ 16 h 211"/>
                <a:gd name="T22" fmla="*/ 25 w 116"/>
                <a:gd name="T23" fmla="*/ 16 h 211"/>
                <a:gd name="T24" fmla="*/ 10 w 116"/>
                <a:gd name="T25" fmla="*/ 31 h 211"/>
                <a:gd name="T26" fmla="*/ 10 w 116"/>
                <a:gd name="T27" fmla="*/ 163 h 211"/>
                <a:gd name="T28" fmla="*/ 25 w 116"/>
                <a:gd name="T29" fmla="*/ 178 h 211"/>
                <a:gd name="T30" fmla="*/ 91 w 116"/>
                <a:gd name="T31" fmla="*/ 178 h 211"/>
                <a:gd name="T32" fmla="*/ 106 w 116"/>
                <a:gd name="T33" fmla="*/ 163 h 211"/>
                <a:gd name="T34" fmla="*/ 106 w 116"/>
                <a:gd name="T35" fmla="*/ 31 h 211"/>
                <a:gd name="T36" fmla="*/ 58 w 116"/>
                <a:gd name="T37" fmla="*/ 205 h 211"/>
                <a:gd name="T38" fmla="*/ 69 w 116"/>
                <a:gd name="T39" fmla="*/ 193 h 211"/>
                <a:gd name="T40" fmla="*/ 58 w 116"/>
                <a:gd name="T41" fmla="*/ 182 h 211"/>
                <a:gd name="T42" fmla="*/ 47 w 116"/>
                <a:gd name="T43" fmla="*/ 193 h 211"/>
                <a:gd name="T44" fmla="*/ 58 w 116"/>
                <a:gd name="T45" fmla="*/ 20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6" h="211">
                  <a:moveTo>
                    <a:pt x="116" y="196"/>
                  </a:moveTo>
                  <a:cubicBezTo>
                    <a:pt x="116" y="204"/>
                    <a:pt x="109" y="211"/>
                    <a:pt x="101" y="211"/>
                  </a:cubicBezTo>
                  <a:cubicBezTo>
                    <a:pt x="15" y="211"/>
                    <a:pt x="15" y="211"/>
                    <a:pt x="15" y="211"/>
                  </a:cubicBezTo>
                  <a:cubicBezTo>
                    <a:pt x="7" y="211"/>
                    <a:pt x="0" y="204"/>
                    <a:pt x="0" y="196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9" y="0"/>
                    <a:pt x="116" y="7"/>
                    <a:pt x="116" y="15"/>
                  </a:cubicBezTo>
                  <a:lnTo>
                    <a:pt x="116" y="196"/>
                  </a:lnTo>
                  <a:close/>
                  <a:moveTo>
                    <a:pt x="106" y="31"/>
                  </a:moveTo>
                  <a:cubicBezTo>
                    <a:pt x="106" y="23"/>
                    <a:pt x="99" y="16"/>
                    <a:pt x="91" y="16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17" y="16"/>
                    <a:pt x="10" y="23"/>
                    <a:pt x="10" y="31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0" y="171"/>
                    <a:pt x="17" y="178"/>
                    <a:pt x="25" y="178"/>
                  </a:cubicBezTo>
                  <a:cubicBezTo>
                    <a:pt x="91" y="178"/>
                    <a:pt x="91" y="178"/>
                    <a:pt x="91" y="178"/>
                  </a:cubicBezTo>
                  <a:cubicBezTo>
                    <a:pt x="99" y="178"/>
                    <a:pt x="106" y="171"/>
                    <a:pt x="106" y="163"/>
                  </a:cubicBezTo>
                  <a:lnTo>
                    <a:pt x="106" y="31"/>
                  </a:lnTo>
                  <a:close/>
                  <a:moveTo>
                    <a:pt x="58" y="205"/>
                  </a:moveTo>
                  <a:cubicBezTo>
                    <a:pt x="64" y="205"/>
                    <a:pt x="69" y="200"/>
                    <a:pt x="69" y="193"/>
                  </a:cubicBezTo>
                  <a:cubicBezTo>
                    <a:pt x="69" y="187"/>
                    <a:pt x="64" y="182"/>
                    <a:pt x="58" y="182"/>
                  </a:cubicBezTo>
                  <a:cubicBezTo>
                    <a:pt x="52" y="182"/>
                    <a:pt x="47" y="187"/>
                    <a:pt x="47" y="193"/>
                  </a:cubicBezTo>
                  <a:cubicBezTo>
                    <a:pt x="47" y="200"/>
                    <a:pt x="52" y="205"/>
                    <a:pt x="58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609"/>
            <p:cNvSpPr>
              <a:spLocks noEditPoints="1"/>
            </p:cNvSpPr>
            <p:nvPr/>
          </p:nvSpPr>
          <p:spPr bwMode="auto">
            <a:xfrm>
              <a:off x="6746875" y="3830638"/>
              <a:ext cx="1428750" cy="2193925"/>
            </a:xfrm>
            <a:custGeom>
              <a:avLst/>
              <a:gdLst>
                <a:gd name="T0" fmla="*/ 381 w 381"/>
                <a:gd name="T1" fmla="*/ 466 h 585"/>
                <a:gd name="T2" fmla="*/ 346 w 381"/>
                <a:gd name="T3" fmla="*/ 328 h 585"/>
                <a:gd name="T4" fmla="*/ 311 w 381"/>
                <a:gd name="T5" fmla="*/ 299 h 585"/>
                <a:gd name="T6" fmla="*/ 245 w 381"/>
                <a:gd name="T7" fmla="*/ 274 h 585"/>
                <a:gd name="T8" fmla="*/ 212 w 381"/>
                <a:gd name="T9" fmla="*/ 302 h 585"/>
                <a:gd name="T10" fmla="*/ 169 w 381"/>
                <a:gd name="T11" fmla="*/ 302 h 585"/>
                <a:gd name="T12" fmla="*/ 135 w 381"/>
                <a:gd name="T13" fmla="*/ 274 h 585"/>
                <a:gd name="T14" fmla="*/ 80 w 381"/>
                <a:gd name="T15" fmla="*/ 295 h 585"/>
                <a:gd name="T16" fmla="*/ 34 w 381"/>
                <a:gd name="T17" fmla="*/ 328 h 585"/>
                <a:gd name="T18" fmla="*/ 0 w 381"/>
                <a:gd name="T19" fmla="*/ 470 h 585"/>
                <a:gd name="T20" fmla="*/ 0 w 381"/>
                <a:gd name="T21" fmla="*/ 471 h 585"/>
                <a:gd name="T22" fmla="*/ 381 w 381"/>
                <a:gd name="T23" fmla="*/ 471 h 585"/>
                <a:gd name="T24" fmla="*/ 381 w 381"/>
                <a:gd name="T25" fmla="*/ 466 h 585"/>
                <a:gd name="T26" fmla="*/ 274 w 381"/>
                <a:gd name="T27" fmla="*/ 116 h 585"/>
                <a:gd name="T28" fmla="*/ 273 w 381"/>
                <a:gd name="T29" fmla="*/ 99 h 585"/>
                <a:gd name="T30" fmla="*/ 274 w 381"/>
                <a:gd name="T31" fmla="*/ 83 h 585"/>
                <a:gd name="T32" fmla="*/ 270 w 381"/>
                <a:gd name="T33" fmla="*/ 58 h 585"/>
                <a:gd name="T34" fmla="*/ 247 w 381"/>
                <a:gd name="T35" fmla="*/ 29 h 585"/>
                <a:gd name="T36" fmla="*/ 228 w 381"/>
                <a:gd name="T37" fmla="*/ 41 h 585"/>
                <a:gd name="T38" fmla="*/ 227 w 381"/>
                <a:gd name="T39" fmla="*/ 18 h 585"/>
                <a:gd name="T40" fmla="*/ 205 w 381"/>
                <a:gd name="T41" fmla="*/ 32 h 585"/>
                <a:gd name="T42" fmla="*/ 211 w 381"/>
                <a:gd name="T43" fmla="*/ 5 h 585"/>
                <a:gd name="T44" fmla="*/ 182 w 381"/>
                <a:gd name="T45" fmla="*/ 36 h 585"/>
                <a:gd name="T46" fmla="*/ 167 w 381"/>
                <a:gd name="T47" fmla="*/ 23 h 585"/>
                <a:gd name="T48" fmla="*/ 156 w 381"/>
                <a:gd name="T49" fmla="*/ 17 h 585"/>
                <a:gd name="T50" fmla="*/ 141 w 381"/>
                <a:gd name="T51" fmla="*/ 45 h 585"/>
                <a:gd name="T52" fmla="*/ 109 w 381"/>
                <a:gd name="T53" fmla="*/ 37 h 585"/>
                <a:gd name="T54" fmla="*/ 121 w 381"/>
                <a:gd name="T55" fmla="*/ 60 h 585"/>
                <a:gd name="T56" fmla="*/ 105 w 381"/>
                <a:gd name="T57" fmla="*/ 68 h 585"/>
                <a:gd name="T58" fmla="*/ 108 w 381"/>
                <a:gd name="T59" fmla="*/ 84 h 585"/>
                <a:gd name="T60" fmla="*/ 108 w 381"/>
                <a:gd name="T61" fmla="*/ 98 h 585"/>
                <a:gd name="T62" fmla="*/ 102 w 381"/>
                <a:gd name="T63" fmla="*/ 105 h 585"/>
                <a:gd name="T64" fmla="*/ 109 w 381"/>
                <a:gd name="T65" fmla="*/ 119 h 585"/>
                <a:gd name="T66" fmla="*/ 111 w 381"/>
                <a:gd name="T67" fmla="*/ 156 h 585"/>
                <a:gd name="T68" fmla="*/ 107 w 381"/>
                <a:gd name="T69" fmla="*/ 161 h 585"/>
                <a:gd name="T70" fmla="*/ 112 w 381"/>
                <a:gd name="T71" fmla="*/ 200 h 585"/>
                <a:gd name="T72" fmla="*/ 118 w 381"/>
                <a:gd name="T73" fmla="*/ 205 h 585"/>
                <a:gd name="T74" fmla="*/ 141 w 381"/>
                <a:gd name="T75" fmla="*/ 248 h 585"/>
                <a:gd name="T76" fmla="*/ 172 w 381"/>
                <a:gd name="T77" fmla="*/ 276 h 585"/>
                <a:gd name="T78" fmla="*/ 208 w 381"/>
                <a:gd name="T79" fmla="*/ 276 h 585"/>
                <a:gd name="T80" fmla="*/ 239 w 381"/>
                <a:gd name="T81" fmla="*/ 248 h 585"/>
                <a:gd name="T82" fmla="*/ 262 w 381"/>
                <a:gd name="T83" fmla="*/ 205 h 585"/>
                <a:gd name="T84" fmla="*/ 269 w 381"/>
                <a:gd name="T85" fmla="*/ 200 h 585"/>
                <a:gd name="T86" fmla="*/ 274 w 381"/>
                <a:gd name="T87" fmla="*/ 161 h 585"/>
                <a:gd name="T88" fmla="*/ 268 w 381"/>
                <a:gd name="T89" fmla="*/ 155 h 585"/>
                <a:gd name="T90" fmla="*/ 268 w 381"/>
                <a:gd name="T91" fmla="*/ 154 h 585"/>
                <a:gd name="T92" fmla="*/ 271 w 381"/>
                <a:gd name="T93" fmla="*/ 143 h 585"/>
                <a:gd name="T94" fmla="*/ 272 w 381"/>
                <a:gd name="T95" fmla="*/ 131 h 585"/>
                <a:gd name="T96" fmla="*/ 274 w 381"/>
                <a:gd name="T97" fmla="*/ 116 h 585"/>
                <a:gd name="T98" fmla="*/ 261 w 381"/>
                <a:gd name="T99" fmla="*/ 148 h 585"/>
                <a:gd name="T100" fmla="*/ 257 w 381"/>
                <a:gd name="T101" fmla="*/ 185 h 585"/>
                <a:gd name="T102" fmla="*/ 246 w 381"/>
                <a:gd name="T103" fmla="*/ 215 h 585"/>
                <a:gd name="T104" fmla="*/ 139 w 381"/>
                <a:gd name="T105" fmla="*/ 224 h 585"/>
                <a:gd name="T106" fmla="*/ 125 w 381"/>
                <a:gd name="T107" fmla="*/ 180 h 585"/>
                <a:gd name="T108" fmla="*/ 120 w 381"/>
                <a:gd name="T109" fmla="*/ 155 h 585"/>
                <a:gd name="T110" fmla="*/ 130 w 381"/>
                <a:gd name="T111" fmla="*/ 121 h 585"/>
                <a:gd name="T112" fmla="*/ 163 w 381"/>
                <a:gd name="T113" fmla="*/ 141 h 585"/>
                <a:gd name="T114" fmla="*/ 151 w 381"/>
                <a:gd name="T115" fmla="*/ 122 h 585"/>
                <a:gd name="T116" fmla="*/ 186 w 381"/>
                <a:gd name="T117" fmla="*/ 143 h 585"/>
                <a:gd name="T118" fmla="*/ 250 w 381"/>
                <a:gd name="T119" fmla="*/ 130 h 585"/>
                <a:gd name="T120" fmla="*/ 261 w 381"/>
                <a:gd name="T121" fmla="*/ 148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1" h="585">
                  <a:moveTo>
                    <a:pt x="381" y="466"/>
                  </a:moveTo>
                  <a:cubicBezTo>
                    <a:pt x="380" y="410"/>
                    <a:pt x="376" y="365"/>
                    <a:pt x="346" y="328"/>
                  </a:cubicBezTo>
                  <a:cubicBezTo>
                    <a:pt x="335" y="313"/>
                    <a:pt x="323" y="305"/>
                    <a:pt x="311" y="299"/>
                  </a:cubicBezTo>
                  <a:cubicBezTo>
                    <a:pt x="288" y="289"/>
                    <a:pt x="265" y="289"/>
                    <a:pt x="245" y="274"/>
                  </a:cubicBezTo>
                  <a:cubicBezTo>
                    <a:pt x="236" y="286"/>
                    <a:pt x="226" y="297"/>
                    <a:pt x="212" y="302"/>
                  </a:cubicBezTo>
                  <a:cubicBezTo>
                    <a:pt x="201" y="306"/>
                    <a:pt x="180" y="306"/>
                    <a:pt x="169" y="302"/>
                  </a:cubicBezTo>
                  <a:cubicBezTo>
                    <a:pt x="155" y="297"/>
                    <a:pt x="144" y="286"/>
                    <a:pt x="135" y="274"/>
                  </a:cubicBezTo>
                  <a:cubicBezTo>
                    <a:pt x="118" y="288"/>
                    <a:pt x="99" y="289"/>
                    <a:pt x="80" y="295"/>
                  </a:cubicBezTo>
                  <a:cubicBezTo>
                    <a:pt x="65" y="300"/>
                    <a:pt x="49" y="308"/>
                    <a:pt x="34" y="328"/>
                  </a:cubicBezTo>
                  <a:cubicBezTo>
                    <a:pt x="4" y="365"/>
                    <a:pt x="0" y="412"/>
                    <a:pt x="0" y="470"/>
                  </a:cubicBezTo>
                  <a:cubicBezTo>
                    <a:pt x="0" y="470"/>
                    <a:pt x="0" y="470"/>
                    <a:pt x="0" y="471"/>
                  </a:cubicBezTo>
                  <a:cubicBezTo>
                    <a:pt x="99" y="585"/>
                    <a:pt x="281" y="585"/>
                    <a:pt x="381" y="471"/>
                  </a:cubicBezTo>
                  <a:cubicBezTo>
                    <a:pt x="381" y="469"/>
                    <a:pt x="381" y="468"/>
                    <a:pt x="381" y="466"/>
                  </a:cubicBezTo>
                  <a:close/>
                  <a:moveTo>
                    <a:pt x="274" y="116"/>
                  </a:moveTo>
                  <a:cubicBezTo>
                    <a:pt x="276" y="106"/>
                    <a:pt x="271" y="111"/>
                    <a:pt x="273" y="99"/>
                  </a:cubicBezTo>
                  <a:cubicBezTo>
                    <a:pt x="274" y="87"/>
                    <a:pt x="274" y="92"/>
                    <a:pt x="274" y="83"/>
                  </a:cubicBezTo>
                  <a:cubicBezTo>
                    <a:pt x="275" y="75"/>
                    <a:pt x="272" y="67"/>
                    <a:pt x="270" y="58"/>
                  </a:cubicBezTo>
                  <a:cubicBezTo>
                    <a:pt x="269" y="48"/>
                    <a:pt x="245" y="39"/>
                    <a:pt x="247" y="29"/>
                  </a:cubicBezTo>
                  <a:cubicBezTo>
                    <a:pt x="249" y="17"/>
                    <a:pt x="232" y="47"/>
                    <a:pt x="228" y="41"/>
                  </a:cubicBezTo>
                  <a:cubicBezTo>
                    <a:pt x="224" y="36"/>
                    <a:pt x="228" y="21"/>
                    <a:pt x="227" y="18"/>
                  </a:cubicBezTo>
                  <a:cubicBezTo>
                    <a:pt x="226" y="15"/>
                    <a:pt x="208" y="33"/>
                    <a:pt x="205" y="32"/>
                  </a:cubicBezTo>
                  <a:cubicBezTo>
                    <a:pt x="201" y="30"/>
                    <a:pt x="213" y="10"/>
                    <a:pt x="211" y="5"/>
                  </a:cubicBezTo>
                  <a:cubicBezTo>
                    <a:pt x="210" y="0"/>
                    <a:pt x="182" y="36"/>
                    <a:pt x="182" y="36"/>
                  </a:cubicBezTo>
                  <a:cubicBezTo>
                    <a:pt x="182" y="36"/>
                    <a:pt x="170" y="24"/>
                    <a:pt x="167" y="23"/>
                  </a:cubicBezTo>
                  <a:cubicBezTo>
                    <a:pt x="164" y="21"/>
                    <a:pt x="153" y="9"/>
                    <a:pt x="156" y="17"/>
                  </a:cubicBezTo>
                  <a:cubicBezTo>
                    <a:pt x="164" y="43"/>
                    <a:pt x="148" y="45"/>
                    <a:pt x="141" y="45"/>
                  </a:cubicBezTo>
                  <a:cubicBezTo>
                    <a:pt x="134" y="45"/>
                    <a:pt x="109" y="37"/>
                    <a:pt x="109" y="37"/>
                  </a:cubicBezTo>
                  <a:cubicBezTo>
                    <a:pt x="109" y="37"/>
                    <a:pt x="121" y="51"/>
                    <a:pt x="121" y="60"/>
                  </a:cubicBezTo>
                  <a:cubicBezTo>
                    <a:pt x="121" y="70"/>
                    <a:pt x="113" y="66"/>
                    <a:pt x="105" y="68"/>
                  </a:cubicBezTo>
                  <a:cubicBezTo>
                    <a:pt x="98" y="71"/>
                    <a:pt x="108" y="84"/>
                    <a:pt x="108" y="84"/>
                  </a:cubicBezTo>
                  <a:cubicBezTo>
                    <a:pt x="108" y="84"/>
                    <a:pt x="108" y="91"/>
                    <a:pt x="108" y="98"/>
                  </a:cubicBezTo>
                  <a:cubicBezTo>
                    <a:pt x="108" y="104"/>
                    <a:pt x="104" y="102"/>
                    <a:pt x="102" y="105"/>
                  </a:cubicBezTo>
                  <a:cubicBezTo>
                    <a:pt x="101" y="107"/>
                    <a:pt x="107" y="114"/>
                    <a:pt x="109" y="119"/>
                  </a:cubicBezTo>
                  <a:cubicBezTo>
                    <a:pt x="110" y="123"/>
                    <a:pt x="111" y="147"/>
                    <a:pt x="111" y="156"/>
                  </a:cubicBezTo>
                  <a:cubicBezTo>
                    <a:pt x="109" y="157"/>
                    <a:pt x="107" y="160"/>
                    <a:pt x="107" y="161"/>
                  </a:cubicBezTo>
                  <a:cubicBezTo>
                    <a:pt x="107" y="171"/>
                    <a:pt x="108" y="184"/>
                    <a:pt x="112" y="200"/>
                  </a:cubicBezTo>
                  <a:cubicBezTo>
                    <a:pt x="112" y="202"/>
                    <a:pt x="115" y="204"/>
                    <a:pt x="118" y="205"/>
                  </a:cubicBezTo>
                  <a:cubicBezTo>
                    <a:pt x="124" y="220"/>
                    <a:pt x="131" y="234"/>
                    <a:pt x="141" y="248"/>
                  </a:cubicBezTo>
                  <a:cubicBezTo>
                    <a:pt x="151" y="262"/>
                    <a:pt x="161" y="271"/>
                    <a:pt x="172" y="276"/>
                  </a:cubicBezTo>
                  <a:cubicBezTo>
                    <a:pt x="186" y="281"/>
                    <a:pt x="193" y="281"/>
                    <a:pt x="208" y="276"/>
                  </a:cubicBezTo>
                  <a:cubicBezTo>
                    <a:pt x="220" y="271"/>
                    <a:pt x="229" y="262"/>
                    <a:pt x="239" y="248"/>
                  </a:cubicBezTo>
                  <a:cubicBezTo>
                    <a:pt x="249" y="234"/>
                    <a:pt x="256" y="220"/>
                    <a:pt x="262" y="205"/>
                  </a:cubicBezTo>
                  <a:cubicBezTo>
                    <a:pt x="265" y="204"/>
                    <a:pt x="268" y="202"/>
                    <a:pt x="269" y="200"/>
                  </a:cubicBezTo>
                  <a:cubicBezTo>
                    <a:pt x="273" y="184"/>
                    <a:pt x="274" y="171"/>
                    <a:pt x="274" y="161"/>
                  </a:cubicBezTo>
                  <a:cubicBezTo>
                    <a:pt x="274" y="159"/>
                    <a:pt x="270" y="156"/>
                    <a:pt x="268" y="155"/>
                  </a:cubicBezTo>
                  <a:cubicBezTo>
                    <a:pt x="268" y="155"/>
                    <a:pt x="268" y="155"/>
                    <a:pt x="268" y="154"/>
                  </a:cubicBezTo>
                  <a:cubicBezTo>
                    <a:pt x="271" y="153"/>
                    <a:pt x="272" y="149"/>
                    <a:pt x="271" y="143"/>
                  </a:cubicBezTo>
                  <a:cubicBezTo>
                    <a:pt x="271" y="143"/>
                    <a:pt x="271" y="139"/>
                    <a:pt x="272" y="131"/>
                  </a:cubicBezTo>
                  <a:cubicBezTo>
                    <a:pt x="274" y="123"/>
                    <a:pt x="273" y="126"/>
                    <a:pt x="274" y="116"/>
                  </a:cubicBezTo>
                  <a:close/>
                  <a:moveTo>
                    <a:pt x="261" y="148"/>
                  </a:moveTo>
                  <a:cubicBezTo>
                    <a:pt x="257" y="162"/>
                    <a:pt x="261" y="175"/>
                    <a:pt x="257" y="185"/>
                  </a:cubicBezTo>
                  <a:cubicBezTo>
                    <a:pt x="255" y="192"/>
                    <a:pt x="251" y="205"/>
                    <a:pt x="246" y="215"/>
                  </a:cubicBezTo>
                  <a:cubicBezTo>
                    <a:pt x="207" y="286"/>
                    <a:pt x="172" y="277"/>
                    <a:pt x="139" y="224"/>
                  </a:cubicBezTo>
                  <a:cubicBezTo>
                    <a:pt x="131" y="210"/>
                    <a:pt x="125" y="189"/>
                    <a:pt x="125" y="180"/>
                  </a:cubicBezTo>
                  <a:cubicBezTo>
                    <a:pt x="125" y="171"/>
                    <a:pt x="120" y="155"/>
                    <a:pt x="120" y="155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63" y="141"/>
                    <a:pt x="163" y="141"/>
                    <a:pt x="163" y="141"/>
                  </a:cubicBezTo>
                  <a:cubicBezTo>
                    <a:pt x="151" y="122"/>
                    <a:pt x="151" y="122"/>
                    <a:pt x="151" y="122"/>
                  </a:cubicBezTo>
                  <a:cubicBezTo>
                    <a:pt x="151" y="122"/>
                    <a:pt x="168" y="139"/>
                    <a:pt x="186" y="143"/>
                  </a:cubicBezTo>
                  <a:cubicBezTo>
                    <a:pt x="265" y="163"/>
                    <a:pt x="247" y="124"/>
                    <a:pt x="250" y="130"/>
                  </a:cubicBezTo>
                  <a:cubicBezTo>
                    <a:pt x="254" y="135"/>
                    <a:pt x="264" y="141"/>
                    <a:pt x="261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610"/>
            <p:cNvSpPr>
              <a:spLocks/>
            </p:cNvSpPr>
            <p:nvPr/>
          </p:nvSpPr>
          <p:spPr bwMode="auto">
            <a:xfrm>
              <a:off x="8408987" y="3908425"/>
              <a:ext cx="131763" cy="131763"/>
            </a:xfrm>
            <a:custGeom>
              <a:avLst/>
              <a:gdLst>
                <a:gd name="T0" fmla="*/ 31 w 35"/>
                <a:gd name="T1" fmla="*/ 35 h 35"/>
                <a:gd name="T2" fmla="*/ 27 w 35"/>
                <a:gd name="T3" fmla="*/ 31 h 35"/>
                <a:gd name="T4" fmla="*/ 4 w 35"/>
                <a:gd name="T5" fmla="*/ 8 h 35"/>
                <a:gd name="T6" fmla="*/ 0 w 35"/>
                <a:gd name="T7" fmla="*/ 4 h 35"/>
                <a:gd name="T8" fmla="*/ 4 w 35"/>
                <a:gd name="T9" fmla="*/ 0 h 35"/>
                <a:gd name="T10" fmla="*/ 35 w 35"/>
                <a:gd name="T11" fmla="*/ 31 h 35"/>
                <a:gd name="T12" fmla="*/ 31 w 35"/>
                <a:gd name="T13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5">
                  <a:moveTo>
                    <a:pt x="31" y="35"/>
                  </a:moveTo>
                  <a:cubicBezTo>
                    <a:pt x="29" y="35"/>
                    <a:pt x="27" y="33"/>
                    <a:pt x="27" y="31"/>
                  </a:cubicBezTo>
                  <a:cubicBezTo>
                    <a:pt x="27" y="18"/>
                    <a:pt x="17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1" y="0"/>
                    <a:pt x="35" y="14"/>
                    <a:pt x="35" y="31"/>
                  </a:cubicBezTo>
                  <a:cubicBezTo>
                    <a:pt x="35" y="33"/>
                    <a:pt x="33" y="35"/>
                    <a:pt x="3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611"/>
            <p:cNvSpPr>
              <a:spLocks/>
            </p:cNvSpPr>
            <p:nvPr/>
          </p:nvSpPr>
          <p:spPr bwMode="auto">
            <a:xfrm>
              <a:off x="8408987" y="3856038"/>
              <a:ext cx="184150" cy="184150"/>
            </a:xfrm>
            <a:custGeom>
              <a:avLst/>
              <a:gdLst>
                <a:gd name="T0" fmla="*/ 45 w 49"/>
                <a:gd name="T1" fmla="*/ 49 h 49"/>
                <a:gd name="T2" fmla="*/ 42 w 49"/>
                <a:gd name="T3" fmla="*/ 45 h 49"/>
                <a:gd name="T4" fmla="*/ 4 w 49"/>
                <a:gd name="T5" fmla="*/ 7 h 49"/>
                <a:gd name="T6" fmla="*/ 0 w 49"/>
                <a:gd name="T7" fmla="*/ 3 h 49"/>
                <a:gd name="T8" fmla="*/ 4 w 49"/>
                <a:gd name="T9" fmla="*/ 0 h 49"/>
                <a:gd name="T10" fmla="*/ 49 w 49"/>
                <a:gd name="T11" fmla="*/ 45 h 49"/>
                <a:gd name="T12" fmla="*/ 45 w 49"/>
                <a:gd name="T13" fmla="*/ 4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9">
                  <a:moveTo>
                    <a:pt x="45" y="49"/>
                  </a:moveTo>
                  <a:cubicBezTo>
                    <a:pt x="43" y="49"/>
                    <a:pt x="42" y="47"/>
                    <a:pt x="42" y="45"/>
                  </a:cubicBezTo>
                  <a:cubicBezTo>
                    <a:pt x="42" y="24"/>
                    <a:pt x="25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29" y="0"/>
                    <a:pt x="49" y="20"/>
                    <a:pt x="49" y="45"/>
                  </a:cubicBezTo>
                  <a:cubicBezTo>
                    <a:pt x="49" y="47"/>
                    <a:pt x="48" y="49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612"/>
            <p:cNvSpPr>
              <a:spLocks/>
            </p:cNvSpPr>
            <p:nvPr/>
          </p:nvSpPr>
          <p:spPr bwMode="auto">
            <a:xfrm>
              <a:off x="8408987" y="3800475"/>
              <a:ext cx="239713" cy="239713"/>
            </a:xfrm>
            <a:custGeom>
              <a:avLst/>
              <a:gdLst>
                <a:gd name="T0" fmla="*/ 60 w 64"/>
                <a:gd name="T1" fmla="*/ 64 h 64"/>
                <a:gd name="T2" fmla="*/ 56 w 64"/>
                <a:gd name="T3" fmla="*/ 60 h 64"/>
                <a:gd name="T4" fmla="*/ 4 w 64"/>
                <a:gd name="T5" fmla="*/ 8 h 64"/>
                <a:gd name="T6" fmla="*/ 0 w 64"/>
                <a:gd name="T7" fmla="*/ 4 h 64"/>
                <a:gd name="T8" fmla="*/ 4 w 64"/>
                <a:gd name="T9" fmla="*/ 0 h 64"/>
                <a:gd name="T10" fmla="*/ 64 w 64"/>
                <a:gd name="T11" fmla="*/ 60 h 64"/>
                <a:gd name="T12" fmla="*/ 60 w 64"/>
                <a:gd name="T13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4">
                  <a:moveTo>
                    <a:pt x="60" y="64"/>
                  </a:moveTo>
                  <a:cubicBezTo>
                    <a:pt x="58" y="64"/>
                    <a:pt x="56" y="62"/>
                    <a:pt x="56" y="60"/>
                  </a:cubicBezTo>
                  <a:cubicBezTo>
                    <a:pt x="56" y="31"/>
                    <a:pt x="33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37" y="0"/>
                    <a:pt x="64" y="27"/>
                    <a:pt x="64" y="60"/>
                  </a:cubicBezTo>
                  <a:cubicBezTo>
                    <a:pt x="64" y="62"/>
                    <a:pt x="62" y="64"/>
                    <a:pt x="6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4618754" y="4709420"/>
            <a:ext cx="184296" cy="407840"/>
            <a:chOff x="-5137150" y="4000500"/>
            <a:chExt cx="612775" cy="947738"/>
          </a:xfrm>
          <a:solidFill>
            <a:srgbClr val="EC881D"/>
          </a:solidFill>
        </p:grpSpPr>
        <p:sp>
          <p:nvSpPr>
            <p:cNvPr id="75" name="Freeform 162"/>
            <p:cNvSpPr>
              <a:spLocks/>
            </p:cNvSpPr>
            <p:nvPr/>
          </p:nvSpPr>
          <p:spPr bwMode="auto">
            <a:xfrm>
              <a:off x="-5048250" y="4000500"/>
              <a:ext cx="439738" cy="260350"/>
            </a:xfrm>
            <a:custGeom>
              <a:avLst/>
              <a:gdLst>
                <a:gd name="T0" fmla="*/ 414 w 414"/>
                <a:gd name="T1" fmla="*/ 244 h 244"/>
                <a:gd name="T2" fmla="*/ 394 w 414"/>
                <a:gd name="T3" fmla="*/ 244 h 244"/>
                <a:gd name="T4" fmla="*/ 394 w 414"/>
                <a:gd name="T5" fmla="*/ 207 h 244"/>
                <a:gd name="T6" fmla="*/ 207 w 414"/>
                <a:gd name="T7" fmla="*/ 20 h 244"/>
                <a:gd name="T8" fmla="*/ 20 w 414"/>
                <a:gd name="T9" fmla="*/ 207 h 244"/>
                <a:gd name="T10" fmla="*/ 20 w 414"/>
                <a:gd name="T11" fmla="*/ 244 h 244"/>
                <a:gd name="T12" fmla="*/ 0 w 414"/>
                <a:gd name="T13" fmla="*/ 244 h 244"/>
                <a:gd name="T14" fmla="*/ 0 w 414"/>
                <a:gd name="T15" fmla="*/ 207 h 244"/>
                <a:gd name="T16" fmla="*/ 207 w 414"/>
                <a:gd name="T17" fmla="*/ 0 h 244"/>
                <a:gd name="T18" fmla="*/ 414 w 414"/>
                <a:gd name="T19" fmla="*/ 207 h 244"/>
                <a:gd name="T20" fmla="*/ 414 w 414"/>
                <a:gd name="T21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4" h="244">
                  <a:moveTo>
                    <a:pt x="414" y="244"/>
                  </a:moveTo>
                  <a:cubicBezTo>
                    <a:pt x="394" y="244"/>
                    <a:pt x="394" y="244"/>
                    <a:pt x="394" y="244"/>
                  </a:cubicBezTo>
                  <a:cubicBezTo>
                    <a:pt x="394" y="207"/>
                    <a:pt x="394" y="207"/>
                    <a:pt x="394" y="207"/>
                  </a:cubicBezTo>
                  <a:cubicBezTo>
                    <a:pt x="394" y="104"/>
                    <a:pt x="310" y="20"/>
                    <a:pt x="207" y="20"/>
                  </a:cubicBezTo>
                  <a:cubicBezTo>
                    <a:pt x="104" y="20"/>
                    <a:pt x="20" y="104"/>
                    <a:pt x="20" y="207"/>
                  </a:cubicBezTo>
                  <a:cubicBezTo>
                    <a:pt x="20" y="244"/>
                    <a:pt x="20" y="244"/>
                    <a:pt x="20" y="244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0" y="207"/>
                    <a:pt x="0" y="207"/>
                    <a:pt x="0" y="207"/>
                  </a:cubicBezTo>
                  <a:cubicBezTo>
                    <a:pt x="0" y="93"/>
                    <a:pt x="93" y="0"/>
                    <a:pt x="207" y="0"/>
                  </a:cubicBezTo>
                  <a:cubicBezTo>
                    <a:pt x="321" y="0"/>
                    <a:pt x="414" y="93"/>
                    <a:pt x="414" y="207"/>
                  </a:cubicBezTo>
                  <a:lnTo>
                    <a:pt x="414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3"/>
            <p:cNvSpPr>
              <a:spLocks/>
            </p:cNvSpPr>
            <p:nvPr/>
          </p:nvSpPr>
          <p:spPr bwMode="auto">
            <a:xfrm>
              <a:off x="-5137150" y="4270375"/>
              <a:ext cx="612775" cy="677863"/>
            </a:xfrm>
            <a:custGeom>
              <a:avLst/>
              <a:gdLst>
                <a:gd name="T0" fmla="*/ 576 w 576"/>
                <a:gd name="T1" fmla="*/ 586 h 637"/>
                <a:gd name="T2" fmla="*/ 524 w 576"/>
                <a:gd name="T3" fmla="*/ 637 h 637"/>
                <a:gd name="T4" fmla="*/ 52 w 576"/>
                <a:gd name="T5" fmla="*/ 637 h 637"/>
                <a:gd name="T6" fmla="*/ 0 w 576"/>
                <a:gd name="T7" fmla="*/ 586 h 637"/>
                <a:gd name="T8" fmla="*/ 0 w 576"/>
                <a:gd name="T9" fmla="*/ 51 h 637"/>
                <a:gd name="T10" fmla="*/ 52 w 576"/>
                <a:gd name="T11" fmla="*/ 0 h 637"/>
                <a:gd name="T12" fmla="*/ 524 w 576"/>
                <a:gd name="T13" fmla="*/ 0 h 637"/>
                <a:gd name="T14" fmla="*/ 576 w 576"/>
                <a:gd name="T15" fmla="*/ 51 h 637"/>
                <a:gd name="T16" fmla="*/ 576 w 576"/>
                <a:gd name="T17" fmla="*/ 586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6" h="637">
                  <a:moveTo>
                    <a:pt x="576" y="586"/>
                  </a:moveTo>
                  <a:cubicBezTo>
                    <a:pt x="576" y="614"/>
                    <a:pt x="553" y="637"/>
                    <a:pt x="524" y="637"/>
                  </a:cubicBezTo>
                  <a:cubicBezTo>
                    <a:pt x="52" y="637"/>
                    <a:pt x="52" y="637"/>
                    <a:pt x="52" y="637"/>
                  </a:cubicBezTo>
                  <a:cubicBezTo>
                    <a:pt x="23" y="637"/>
                    <a:pt x="0" y="614"/>
                    <a:pt x="0" y="586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23"/>
                    <a:pt x="23" y="0"/>
                    <a:pt x="52" y="0"/>
                  </a:cubicBezTo>
                  <a:cubicBezTo>
                    <a:pt x="524" y="0"/>
                    <a:pt x="524" y="0"/>
                    <a:pt x="524" y="0"/>
                  </a:cubicBezTo>
                  <a:cubicBezTo>
                    <a:pt x="553" y="0"/>
                    <a:pt x="576" y="23"/>
                    <a:pt x="576" y="51"/>
                  </a:cubicBezTo>
                  <a:lnTo>
                    <a:pt x="576" y="5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Freeform 147"/>
          <p:cNvSpPr>
            <a:spLocks/>
          </p:cNvSpPr>
          <p:nvPr/>
        </p:nvSpPr>
        <p:spPr bwMode="auto">
          <a:xfrm>
            <a:off x="1357435" y="2166885"/>
            <a:ext cx="319530" cy="444635"/>
          </a:xfrm>
          <a:custGeom>
            <a:avLst/>
            <a:gdLst>
              <a:gd name="T0" fmla="*/ 390 w 447"/>
              <a:gd name="T1" fmla="*/ 1 h 392"/>
              <a:gd name="T2" fmla="*/ 373 w 447"/>
              <a:gd name="T3" fmla="*/ 1 h 392"/>
              <a:gd name="T4" fmla="*/ 310 w 447"/>
              <a:gd name="T5" fmla="*/ 1 h 392"/>
              <a:gd name="T6" fmla="*/ 305 w 447"/>
              <a:gd name="T7" fmla="*/ 13 h 392"/>
              <a:gd name="T8" fmla="*/ 232 w 447"/>
              <a:gd name="T9" fmla="*/ 86 h 392"/>
              <a:gd name="T10" fmla="*/ 207 w 447"/>
              <a:gd name="T11" fmla="*/ 86 h 392"/>
              <a:gd name="T12" fmla="*/ 134 w 447"/>
              <a:gd name="T13" fmla="*/ 13 h 392"/>
              <a:gd name="T14" fmla="*/ 129 w 447"/>
              <a:gd name="T15" fmla="*/ 0 h 392"/>
              <a:gd name="T16" fmla="*/ 79 w 447"/>
              <a:gd name="T17" fmla="*/ 0 h 392"/>
              <a:gd name="T18" fmla="*/ 62 w 447"/>
              <a:gd name="T19" fmla="*/ 0 h 392"/>
              <a:gd name="T20" fmla="*/ 2 w 447"/>
              <a:gd name="T21" fmla="*/ 78 h 392"/>
              <a:gd name="T22" fmla="*/ 61 w 447"/>
              <a:gd name="T23" fmla="*/ 157 h 392"/>
              <a:gd name="T24" fmla="*/ 78 w 447"/>
              <a:gd name="T25" fmla="*/ 157 h 392"/>
              <a:gd name="T26" fmla="*/ 109 w 447"/>
              <a:gd name="T27" fmla="*/ 156 h 392"/>
              <a:gd name="T28" fmla="*/ 110 w 447"/>
              <a:gd name="T29" fmla="*/ 341 h 392"/>
              <a:gd name="T30" fmla="*/ 221 w 447"/>
              <a:gd name="T31" fmla="*/ 392 h 392"/>
              <a:gd name="T32" fmla="*/ 239 w 447"/>
              <a:gd name="T33" fmla="*/ 392 h 392"/>
              <a:gd name="T34" fmla="*/ 239 w 447"/>
              <a:gd name="T35" fmla="*/ 390 h 392"/>
              <a:gd name="T36" fmla="*/ 239 w 447"/>
              <a:gd name="T37" fmla="*/ 235 h 392"/>
              <a:gd name="T38" fmla="*/ 252 w 447"/>
              <a:gd name="T39" fmla="*/ 222 h 392"/>
              <a:gd name="T40" fmla="*/ 265 w 447"/>
              <a:gd name="T41" fmla="*/ 235 h 392"/>
              <a:gd name="T42" fmla="*/ 265 w 447"/>
              <a:gd name="T43" fmla="*/ 390 h 392"/>
              <a:gd name="T44" fmla="*/ 264 w 447"/>
              <a:gd name="T45" fmla="*/ 391 h 392"/>
              <a:gd name="T46" fmla="*/ 282 w 447"/>
              <a:gd name="T47" fmla="*/ 389 h 392"/>
              <a:gd name="T48" fmla="*/ 279 w 447"/>
              <a:gd name="T49" fmla="*/ 381 h 392"/>
              <a:gd name="T50" fmla="*/ 279 w 447"/>
              <a:gd name="T51" fmla="*/ 208 h 392"/>
              <a:gd name="T52" fmla="*/ 292 w 447"/>
              <a:gd name="T53" fmla="*/ 194 h 392"/>
              <a:gd name="T54" fmla="*/ 305 w 447"/>
              <a:gd name="T55" fmla="*/ 208 h 392"/>
              <a:gd name="T56" fmla="*/ 305 w 447"/>
              <a:gd name="T57" fmla="*/ 381 h 392"/>
              <a:gd name="T58" fmla="*/ 305 w 447"/>
              <a:gd name="T59" fmla="*/ 382 h 392"/>
              <a:gd name="T60" fmla="*/ 335 w 447"/>
              <a:gd name="T61" fmla="*/ 317 h 392"/>
              <a:gd name="T62" fmla="*/ 335 w 447"/>
              <a:gd name="T63" fmla="*/ 292 h 392"/>
              <a:gd name="T64" fmla="*/ 336 w 447"/>
              <a:gd name="T65" fmla="*/ 157 h 392"/>
              <a:gd name="T66" fmla="*/ 371 w 447"/>
              <a:gd name="T67" fmla="*/ 157 h 392"/>
              <a:gd name="T68" fmla="*/ 389 w 447"/>
              <a:gd name="T69" fmla="*/ 157 h 392"/>
              <a:gd name="T70" fmla="*/ 446 w 447"/>
              <a:gd name="T71" fmla="*/ 80 h 392"/>
              <a:gd name="T72" fmla="*/ 390 w 447"/>
              <a:gd name="T73" fmla="*/ 1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47" h="392">
                <a:moveTo>
                  <a:pt x="390" y="1"/>
                </a:moveTo>
                <a:cubicBezTo>
                  <a:pt x="373" y="1"/>
                  <a:pt x="373" y="1"/>
                  <a:pt x="373" y="1"/>
                </a:cubicBezTo>
                <a:cubicBezTo>
                  <a:pt x="310" y="1"/>
                  <a:pt x="310" y="1"/>
                  <a:pt x="310" y="1"/>
                </a:cubicBezTo>
                <a:cubicBezTo>
                  <a:pt x="310" y="5"/>
                  <a:pt x="308" y="9"/>
                  <a:pt x="305" y="13"/>
                </a:cubicBezTo>
                <a:cubicBezTo>
                  <a:pt x="232" y="86"/>
                  <a:pt x="232" y="86"/>
                  <a:pt x="232" y="86"/>
                </a:cubicBezTo>
                <a:cubicBezTo>
                  <a:pt x="225" y="93"/>
                  <a:pt x="214" y="93"/>
                  <a:pt x="207" y="86"/>
                </a:cubicBezTo>
                <a:cubicBezTo>
                  <a:pt x="134" y="13"/>
                  <a:pt x="134" y="13"/>
                  <a:pt x="134" y="13"/>
                </a:cubicBezTo>
                <a:cubicBezTo>
                  <a:pt x="130" y="9"/>
                  <a:pt x="129" y="5"/>
                  <a:pt x="129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10" y="0"/>
                  <a:pt x="2" y="30"/>
                  <a:pt x="2" y="78"/>
                </a:cubicBezTo>
                <a:cubicBezTo>
                  <a:pt x="0" y="125"/>
                  <a:pt x="8" y="156"/>
                  <a:pt x="61" y="157"/>
                </a:cubicBezTo>
                <a:cubicBezTo>
                  <a:pt x="78" y="157"/>
                  <a:pt x="78" y="157"/>
                  <a:pt x="78" y="157"/>
                </a:cubicBezTo>
                <a:cubicBezTo>
                  <a:pt x="109" y="156"/>
                  <a:pt x="109" y="156"/>
                  <a:pt x="109" y="156"/>
                </a:cubicBezTo>
                <a:cubicBezTo>
                  <a:pt x="110" y="341"/>
                  <a:pt x="110" y="341"/>
                  <a:pt x="110" y="341"/>
                </a:cubicBezTo>
                <a:cubicBezTo>
                  <a:pt x="120" y="391"/>
                  <a:pt x="161" y="391"/>
                  <a:pt x="221" y="392"/>
                </a:cubicBezTo>
                <a:cubicBezTo>
                  <a:pt x="227" y="392"/>
                  <a:pt x="233" y="392"/>
                  <a:pt x="239" y="392"/>
                </a:cubicBezTo>
                <a:cubicBezTo>
                  <a:pt x="239" y="391"/>
                  <a:pt x="239" y="390"/>
                  <a:pt x="239" y="390"/>
                </a:cubicBezTo>
                <a:cubicBezTo>
                  <a:pt x="239" y="235"/>
                  <a:pt x="239" y="235"/>
                  <a:pt x="239" y="235"/>
                </a:cubicBezTo>
                <a:cubicBezTo>
                  <a:pt x="239" y="228"/>
                  <a:pt x="245" y="222"/>
                  <a:pt x="252" y="222"/>
                </a:cubicBezTo>
                <a:cubicBezTo>
                  <a:pt x="259" y="222"/>
                  <a:pt x="265" y="228"/>
                  <a:pt x="265" y="235"/>
                </a:cubicBezTo>
                <a:cubicBezTo>
                  <a:pt x="265" y="390"/>
                  <a:pt x="265" y="390"/>
                  <a:pt x="265" y="390"/>
                </a:cubicBezTo>
                <a:cubicBezTo>
                  <a:pt x="265" y="390"/>
                  <a:pt x="264" y="391"/>
                  <a:pt x="264" y="391"/>
                </a:cubicBezTo>
                <a:cubicBezTo>
                  <a:pt x="270" y="391"/>
                  <a:pt x="276" y="390"/>
                  <a:pt x="282" y="389"/>
                </a:cubicBezTo>
                <a:cubicBezTo>
                  <a:pt x="280" y="387"/>
                  <a:pt x="279" y="384"/>
                  <a:pt x="279" y="381"/>
                </a:cubicBezTo>
                <a:cubicBezTo>
                  <a:pt x="279" y="208"/>
                  <a:pt x="279" y="208"/>
                  <a:pt x="279" y="208"/>
                </a:cubicBezTo>
                <a:cubicBezTo>
                  <a:pt x="279" y="200"/>
                  <a:pt x="285" y="194"/>
                  <a:pt x="292" y="194"/>
                </a:cubicBezTo>
                <a:cubicBezTo>
                  <a:pt x="299" y="194"/>
                  <a:pt x="305" y="200"/>
                  <a:pt x="305" y="208"/>
                </a:cubicBezTo>
                <a:cubicBezTo>
                  <a:pt x="305" y="381"/>
                  <a:pt x="305" y="381"/>
                  <a:pt x="305" y="381"/>
                </a:cubicBezTo>
                <a:cubicBezTo>
                  <a:pt x="305" y="382"/>
                  <a:pt x="305" y="382"/>
                  <a:pt x="305" y="382"/>
                </a:cubicBezTo>
                <a:cubicBezTo>
                  <a:pt x="324" y="372"/>
                  <a:pt x="335" y="354"/>
                  <a:pt x="335" y="317"/>
                </a:cubicBezTo>
                <a:cubicBezTo>
                  <a:pt x="335" y="292"/>
                  <a:pt x="335" y="292"/>
                  <a:pt x="335" y="292"/>
                </a:cubicBezTo>
                <a:cubicBezTo>
                  <a:pt x="336" y="157"/>
                  <a:pt x="336" y="157"/>
                  <a:pt x="336" y="157"/>
                </a:cubicBezTo>
                <a:cubicBezTo>
                  <a:pt x="371" y="157"/>
                  <a:pt x="371" y="157"/>
                  <a:pt x="371" y="157"/>
                </a:cubicBezTo>
                <a:cubicBezTo>
                  <a:pt x="389" y="157"/>
                  <a:pt x="389" y="157"/>
                  <a:pt x="389" y="157"/>
                </a:cubicBezTo>
                <a:cubicBezTo>
                  <a:pt x="441" y="157"/>
                  <a:pt x="446" y="127"/>
                  <a:pt x="446" y="80"/>
                </a:cubicBezTo>
                <a:cubicBezTo>
                  <a:pt x="447" y="32"/>
                  <a:pt x="442" y="1"/>
                  <a:pt x="390" y="1"/>
                </a:cubicBezTo>
                <a:close/>
              </a:path>
            </a:pathLst>
          </a:custGeom>
          <a:solidFill>
            <a:srgbClr val="EC881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246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Accelerating Value for Industry Leaders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86132" y="1258662"/>
            <a:ext cx="4572000" cy="5410200"/>
          </a:xfrm>
          <a:prstGeom prst="rect">
            <a:avLst/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Picture 8" descr="intel_rgb_1700_s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829" y="1748361"/>
            <a:ext cx="916328" cy="610886"/>
          </a:xfrm>
          <a:prstGeom prst="rect">
            <a:avLst/>
          </a:prstGeom>
        </p:spPr>
      </p:pic>
      <p:pic>
        <p:nvPicPr>
          <p:cNvPr id="10" name="Picture 9" descr="netapp_star_logo _s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645" y="1748361"/>
            <a:ext cx="1715963" cy="458779"/>
          </a:xfrm>
          <a:prstGeom prst="rect">
            <a:avLst/>
          </a:prstGeom>
        </p:spPr>
      </p:pic>
      <p:pic>
        <p:nvPicPr>
          <p:cNvPr id="12" name="Picture 11" descr="qualcomm-logo-sm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299" y="2446972"/>
            <a:ext cx="1535789" cy="389281"/>
          </a:xfrm>
          <a:prstGeom prst="rect">
            <a:avLst/>
          </a:prstGeom>
        </p:spPr>
      </p:pic>
      <p:pic>
        <p:nvPicPr>
          <p:cNvPr id="13" name="Picture 12" descr="travelocity_log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7717" y="4071670"/>
            <a:ext cx="1483438" cy="484177"/>
          </a:xfrm>
          <a:prstGeom prst="rect">
            <a:avLst/>
          </a:prstGeom>
        </p:spPr>
      </p:pic>
      <p:pic>
        <p:nvPicPr>
          <p:cNvPr id="15" name="Picture 14" descr="Charles_Schwab_logo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9147" y="4570679"/>
            <a:ext cx="2151014" cy="384787"/>
          </a:xfrm>
          <a:prstGeom prst="rect">
            <a:avLst/>
          </a:prstGeom>
        </p:spPr>
      </p:pic>
      <p:pic>
        <p:nvPicPr>
          <p:cNvPr id="16" name="Picture 15" descr="NASDAQ_logo_s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8997" y="4071670"/>
            <a:ext cx="1596887" cy="3885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334" y="2944287"/>
            <a:ext cx="1117471" cy="612212"/>
          </a:xfrm>
          <a:prstGeom prst="rect">
            <a:avLst/>
          </a:prstGeom>
        </p:spPr>
      </p:pic>
      <p:pic>
        <p:nvPicPr>
          <p:cNvPr id="21" name="Picture 20" descr="quantcast_logo-medallion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2558" y="4183294"/>
            <a:ext cx="1660319" cy="349541"/>
          </a:xfrm>
          <a:prstGeom prst="rect">
            <a:avLst/>
          </a:prstGeom>
        </p:spPr>
      </p:pic>
      <p:pic>
        <p:nvPicPr>
          <p:cNvPr id="22" name="Picture 21" descr="Neustar_logo_sm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5751" y="3233979"/>
            <a:ext cx="1290079" cy="322520"/>
          </a:xfrm>
          <a:prstGeom prst="rect">
            <a:avLst/>
          </a:prstGeom>
        </p:spPr>
      </p:pic>
      <p:pic>
        <p:nvPicPr>
          <p:cNvPr id="23" name="Picture 22" descr="ancestry_sm.jp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1667" y="3708013"/>
            <a:ext cx="2126326" cy="361475"/>
          </a:xfrm>
          <a:prstGeom prst="rect">
            <a:avLst/>
          </a:prstGeom>
        </p:spPr>
      </p:pic>
      <p:pic>
        <p:nvPicPr>
          <p:cNvPr id="24" name="Picture 23" descr="OmnicomLogo_sm.jp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35213" y="3709420"/>
            <a:ext cx="1682511" cy="221997"/>
          </a:xfrm>
          <a:prstGeom prst="rect">
            <a:avLst/>
          </a:prstGeom>
        </p:spPr>
      </p:pic>
      <p:pic>
        <p:nvPicPr>
          <p:cNvPr id="25" name="Picture 24" descr="retailigence.logo.small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2298" y="5012678"/>
            <a:ext cx="1637531" cy="352524"/>
          </a:xfrm>
          <a:prstGeom prst="rect">
            <a:avLst/>
          </a:prstGeom>
        </p:spPr>
      </p:pic>
      <p:pic>
        <p:nvPicPr>
          <p:cNvPr id="26" name="Picture 25" descr="Sharethrough-Logo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927962" y="4890740"/>
            <a:ext cx="1490999" cy="2982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>
            <a:lum bright="5000"/>
          </a:blip>
          <a:srcRect l="25224" r="26455"/>
          <a:stretch>
            <a:fillRect/>
          </a:stretch>
        </p:blipFill>
        <p:spPr>
          <a:xfrm>
            <a:off x="1859829" y="4071670"/>
            <a:ext cx="1463299" cy="6605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53566" y="3695009"/>
            <a:ext cx="1727843" cy="36511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41276" y="4671983"/>
            <a:ext cx="1708667" cy="644252"/>
          </a:xfrm>
          <a:prstGeom prst="rect">
            <a:avLst/>
          </a:prstGeom>
        </p:spPr>
      </p:pic>
      <p:pic>
        <p:nvPicPr>
          <p:cNvPr id="6" name="Picture 5" descr="emc-logo.jpg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" t="25000" r="2222" b="31250"/>
          <a:stretch/>
        </p:blipFill>
        <p:spPr>
          <a:xfrm>
            <a:off x="307975" y="4316174"/>
            <a:ext cx="1337248" cy="436398"/>
          </a:xfrm>
          <a:prstGeom prst="rect">
            <a:avLst/>
          </a:prstGeom>
        </p:spPr>
      </p:pic>
      <p:pic>
        <p:nvPicPr>
          <p:cNvPr id="11" name="Picture 10" descr="images.jpeg"/>
          <p:cNvPicPr>
            <a:picLocks noChangeAspect="1"/>
          </p:cNvPicPr>
          <p:nvPr/>
        </p:nvPicPr>
        <p:blipFill>
          <a:blip r:embed="rId2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567" y="2398851"/>
            <a:ext cx="2168121" cy="44948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6950884" y="5857523"/>
            <a:ext cx="1905000" cy="39319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+mn-lt"/>
              </a:rPr>
              <a:t>#1 Discount Retailer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172190" y="5534737"/>
            <a:ext cx="1219200" cy="73866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+mn-lt"/>
              </a:rPr>
              <a:t>#1 Consumer Electronic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61334" y="5727495"/>
            <a:ext cx="1654277" cy="52322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+mn-lt"/>
              </a:rPr>
              <a:t>Asset Management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600418" y="5516578"/>
            <a:ext cx="1371600" cy="73866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Streaming</a:t>
            </a: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 music company</a:t>
            </a:r>
          </a:p>
        </p:txBody>
      </p:sp>
      <p:sp>
        <p:nvSpPr>
          <p:cNvPr id="20" name="AutoShape 2" descr="data:image/png;base64,iVBORw0KGgoAAAANSUhEUgAAAYEAAACDCAMAAABcOFepAAAAkFBMVEX///8sWqAbUZwASJimtNEJS5nk6PEpWJ8PTZoARpcASpkiVZ4WT5tUdK3T2ugcUpw7Y6Tb4eytutTu8fa5xNpIbKmxvdby9Phde7FxirmXqMrGz+Hf5O7n6/JphLWNoMV5kLySpMdDaafL0+SEmcE1YKOers0AQpZZeK9PcasAO5N1jboANpEAMZBkgLN/lL5/QppqAAAOvklEQVR4nO1da3uyPBJGEAOESj3XqtXWQ9vn2a3//98thDPMTCa+bb12N/e3FgghdzLnRMexsLCwsLCwsLCwsLCwsLCwsLCwsLCwsLCwsLCwsLCw+F/DbjI+Ho/j7W51757kWE028+V8vhmP7t0TPSaXocK0iWWG6YzVwGx+evMiP8jg+5G/uE7H2f+PaQvT6RDEuNnAHL4n69EwHcDVBbx6QXt3fH6K0/64rhunPQrPhylFw2QKd3MO3LosUA9U3pXyht3lcB3uWKPWwNp3O4gLhEP906vhwoulGDQgpOtHD8+T0Z+0pW7bxRuCRhOjd/im9OlggF9/n4Ad2qyjwG11SMjYG7zCd6fYR9m3Au33b33y4w7yW/8U10+P88lkvljrh60Ff4BBPOienV1DV8DPJt7XMEablo1eLuAWMoTb9PoI7qEPjOluHwQS6c7jEv6GNfjAYBBserd6SDejfNo/FGth+KYd9CaOAfr9g5AW6qtriPReffSD84aPbVR9H8GTu89uYDOwW4cJ/kYRu+Ca/kQekb2pvMGGKu/KZe9cFouP68p53pswcCUGMQZkYY1nj3hUMTAK8cuyaGUW4S0MHBMGTtR8UO3Foj+vHYmR5nXvPGDtB8fscipZT9d0Wi7SNk0YiPFZM5B/8eeOAp+7+femMuyC35Mc8nae8GELxwYMbGKX7o9C9NRb1ugs6YmhABsqNVPHfxUDzjEd/hPANIYxrgbSQQzQ5w4ewVz+cKZFCDmUj+8cf3/JEYuBv5GuPzlkd1zxNdgVQ/hQKfG2SUd//zSffqbf9YroHAj7hOqvP4afGg3IxxQUA4QcEiK9vkLnVfpd5cv0DMwe9f0pXxu+Msd1EHGHKsma3JzSWz6Wz+fUetiT4rsNWnQmsErZhIwJl1tSz4QcSrv8gr/fKyernoEJJUp7iF9a34J3sLNcBuhL5DWbBQ+5FJqmzX/x/cAJJYQqXdjBnENAacsScsgbb3A1LKtx0jIwxqxEBG7Tyh7i6qMthra6vi4mzjXVBcdHZ/TIJsB51azeCCBzSVg4DRQMUPbQ4xmlR/iVytQxMGFNiCaSBgXUCLTEEEGVWGQ37CJnl/kvEyc2CIXgQ5ADMKE3PAIqf46QQ/i6Hvi1JNUwsMPnJorkq2r9LyGHW2II8xsyCHXHOFJW6Tg3TnkgVlbR9Gf3kTGTgNqjJuQQCvlRv1HDgLih+UFQKbgHpjW+or67cB1Wa/fz013zwmk5LloTwuvYzyvChW6jYoCSQ+hrG19BM0D4ExTCcnqjDpnqRt2LJeVuRDdHhB+186frFi/YH1xHlZ45vlILQVP4kQwM2TOi07ty0Egt3hBDhNVWBYbMsdMbER235ML/4EZcT09059FF850UA7sb1lcO+aQaJ4Iig5YYIocKihKyQKj3Ci17wOSDGwyYyqGwZUtQDNwogzLksUEyJpC+pOwEGpVTMNG9LVDqHWz8y+CDm7FtMznkPrd6STBwvMEOqjuoRpaOblVi6ER+OR3CxDHjeDKZ51piYjKXW9kFEzkkOv4MwcAtZlaFOFM2GjFQiSFSYUNGOwtLTXQzh6gfILVRfrOUpXXYYsBEDoUdoYozsKFFCOFuKGQxZDouVokhTewgacea2OAJ0Whb3j+jh1G6UfD58vIZRypt2c6w8eVQc9GRDIxpWz7wBo9+REWMgjmeIavu2XC6rwJD5ljxwilJlYe+EN0QcbSeFzbZbH4IUhLaOU6uHBLC6QBdA4RdIKOD0l+75cLHIx8PelVY2IKa3suXbqdZmLOEUMM0JKRu0M3Cbv6GLZOSLYe8nlmBMbB9RiWIv65dpOMAnebhTiPfB4VTpjPb+6EDFvRSvehD8TW44hbeFGK4/SdPDiX9tBzCQLA9Y42E7enwgTGVKlCtHMhElTPV9v0mBrgxXbf4Htxw85BEThscOSTc/nMIA8kU60/UzVB9InNNPK00urwQMJTCUcCTiQRoH6PbB4eI43q8rOiWIYciwLBGGBAv7CKHFaYLgrFeEnscjdnL6nOAZv6x5jF3rP/FCPRySH4BjyEMoLYmECbDbAjxpV+Xqbel15iRSTy0BJGh7fYhn+PYZY8dltLJIQHGGDEGEMgD0AY2iRljIJ+0JuttgSG4Ugt8lcwtdESIGNgBOjkUQArdlAGg1o1vdUDwGBH5+IbAEBjokHD4QxUgYcKwE8UhQcuhdkj0Vga6GQ0FTgwS7dYHS1QZA6zvi2bgv/NAMDIQRi8n5VAIp1fNGICsKbbvgzSpv+WGwBASlYXVrZrmW2QgApYpWo4msaATZDEZrgHQNKeqY78DJoKgABiRSgU+6GeqohUsOGWkhMYUA8g8+m9gQHaDWXqA7aRKDPYSogmeyzBaA2RthgebdIZSqBdX+hUGjANDcJGEh2XtsugrtgZMzIBXUiFKeL+CIQMxyMA/0QOct2q3WnQBFkmoZpANGbgeMNDEuuicDxa8mtpCUBtGmpjWvOBVcTZlALRJVBwa9j78MWoLGWQndCmtRqHcP2AAakMfWqs7sSYdZcSN9oGXUoDrzJROhS3nZO+skJxsN6mIQ19ZYhSVQABaBvwQzEBeydIgJJRkGhgChzmXoIi1IvENZ1iJexectLRBZA5DnVFqANntBkHuqQoWiYRTTQND4Oa5PCuNuL7pMGPpJK4WemDMQ0iPmlqjgDHEjgMPFIOE3xgvHVh+bPtvJQAnfAuVChuMyck5YdFpOJzTxZI1kECgFWPgDWki7vsVJqUa8RR2inKEM5gBI5scK5IozHF4a59ICHsiZJhDaIy+2wtullKi49STCEblSulExCsjstAVmNg0DAyBRRKlRkVST6kYwm3JCHAJR23Tkl3s1duHiGUpUf9anNvm0NyoZC8rUUMnSxb/AS26mCUHSsCF2KVViUyA1O8mqltc97mVJZgNF+8t9TBnV7cl3coPLFO/Q0mVomkPXcy22GS2FFpFlO1oAYcB1P8oYHFSlSfCMybVkZRbIxLv7TLO595kuPBc0VbQBsZI2BGpGAMjvD8ivJaS6LgwdIezOmhseSk5Ae756FU5kYDTFZVFi9g8KUO0KBdJEHlSBp6vhrvFgD7L1GinY8wgDKTTkeiPDL/mo9n4+Uz1Gbyk8nRIAlGFb+GgptFhEqBAKKq5sTeoujBdiV/2UVXXmwwcjQRBZz5hDGxx60z11/WjgFx6EpToyrtFPLgsQolEdD4cPmDjuM4xIItbBGbV+k0GDHOEbTmEM6Apo9RAvkDjLCQ+RnnkGzRV+JEBlN/apcDs73hjVK7fYODK3m9dPNqK8eMMkIdiaBGOIHkr8oNRwEWbGyvgDIVDsghAyZgn92a7DIjqSn3mo4F7WjPA3vxXwW3uJCcYYJa+gpAv4JkahTQGdWUef4FzDQaBIaRI4pBe2vyJ/BRYnyOjgv2aAU6itYNmBTvBAHV0iA7eCpzoxY4BaKLnAgox18GQLAy4HEL5dIQ3niFLofEXQcXA/oY6haZYpRgw3qJWIZjC8fbCDIB8piIVCQfufP4ubrhaWIUkNGI+s7iIA7E6KBmgioQIF6/OOqD+gLp4ozLO8nGg1V/WCwCloqXH9A8DQ3C6N59zugnumWxkKhmgAo2Eiq5LV0gGnOVtqsBdISrVLcIL/ZxOddYP+EawUAwEXH+rtLxmq04uqk5cmVIwQEjqVN/iS0pUh7XRDDjXW1RBiCajyhBbf8tAVQ4JtuiyjxSC1aJaYNp9ZaoiQHcURYniuAvigKEBeTkuIy0aBpwvcz3zriYsqBGrwoOe0VHNcjBowA4MISdJKFtKn8rLbpsxS35zBqiDFDPJSWwRD3c8BvAdGmjL+TyHLc7SCuu5vpW9CT6HHMXUB3ySRG4E67uuluiWd6CYYoA4SLE4xAy3b8syUi0DzpeRIBLvhaCBgxJljLc7V+vID+gHgiXbEGC9qEISjDxunknfslZBNoBUk0neIUIOFadL6BlwrgY7u0WVA4I9q8qu71yoczCgKq3jajSQLWlq6XGSqfkJpLMzY91nDBCp4WrjDaGq86wdgwFnyj7lKTlXiQysaq1AJw5ZUwPXOTCPeYVrUUSCUttBqfHX+vWSdolIDTfK/HA5JD8pBlopoe2Ztz09rPM/YLuN4yXbdntjjs9BBphnjMKx/1yGaberDRonL80THV8pA8RW3qB24ik5NMUZ6GaDn3UHvmbhs0HDbwIdsqYz3gobxbW1CQsLXmAIiWTlIo7l2tRrcR/SHIhHIi3Tqk8k5FA2zEwGnN0LzYFwW8cWITHORky9pXEbJ0DDGTReYAipBlPyVuuPKTQy0quTh58ZkH6uwMdDtvMZhBz64DOQfsILPitEHHcsdtAsbBZBN7fvNvdqwR3iBYbg3Ha+8nille1dY8PHyO03KZI4XAxHREi0M3q7UGCIlgYMpC29Sh/YBiTd8LNXTgLv42rWCTRUdXOTDCxJWIGh1b9Dz/NCLyzhK7wrZ+IQ+dkFj0D2xHv7w0fDD8+PE5mdqSKkTNzADxf7+Yr074JuTdXw8S3FIwS5Gv0rbCNQvf6DbOEc789ekMicwOywl9j3nqAfs9A7Vus6itnaMAoqLn5g6PsxmV9O66eHh4+Xw+twUyxGIjWM7Nj7Psw2l/XnWbqxK96eTlNkcp4jv0RU4b25HWkexvkPi/heKwnpRQD+GFUM/QKIQyiRHXsW3wqijOGGXW8WxiDSCEZVBRa3gkjLdA8xs/gJEMXKZuV9FrdB97sPFj8NIi3T3x5g8f0gduyVvy1j8ZOgNsKBx25YfDM+8HBEdEfP/f8HvLSMxY+B2LEHb5m3+GYQ54nBx0ZYfC+o37cy2WZicSuINA9yfJDFt+KAh0R7aRmLH8A90zIWGWxa5s6waZk7w6Zl7g1iZ4FNy/wGbFrmzrBpmXvDpmXuDJuWuTMYu2UsfhTEbhmblvkN2LTMnWHTMvcGlZa58YdjLUxg0zL3BpGWuemHuiwMYdMyd8bYpmXuDGLHnk3L/Aau774fwAhtWuY3MNpOJmME9+6bhYWFhYWFhcV/APxn7fTP0FU3AAAAAElFTkSuQmCC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File:ACXIOM logo.sv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997" y="3039720"/>
            <a:ext cx="1630253" cy="55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ypophile.com/files/BlackRock_5158.jp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8780" y="2293910"/>
            <a:ext cx="1750685" cy="55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media.cmgdigital.com/shared/media/2015-02-24-10-42-17/web/site/www_coxmediagroup_com/images/cmFooterGamut.jp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055" y="1748361"/>
            <a:ext cx="1277959" cy="41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thomsonreuters.com/business-unit/reuters/reuters-brand/images/png/tr_ahz_rgb_pos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587" y="3407577"/>
            <a:ext cx="2714382" cy="79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fosi-production.s3.amazonaws.com/images/nominum-new-logo.focus-none.original.pn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511" y="1686963"/>
            <a:ext cx="2080486" cy="57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mobileaction.co/wp-content/uploads/2013/11/sk-planet-logo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699" y="2580565"/>
            <a:ext cx="1183458" cy="556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www.lewisu.edu/hcsc/img/HCSC-logo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288" y="2969653"/>
            <a:ext cx="1386852" cy="56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upload.wikimedia.org/wikipedia/en/thumb/9/9b/Micron_Technology_logo.svg/1280px-Micron_Technology_logo.svg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237" y="2254348"/>
            <a:ext cx="1392983" cy="385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utoShape 22" descr="data:image/png;base64,iVBORw0KGgoAAAANSUhEUgAAAZgAAAB8CAMAAABjR1ZHAAAAk1BMVEUAAAD/3jj///+enp7/4jm5ubn/4zn/4DlSRxLuzzQoIwn/5zr/5TrixTK4oSn31zY8NA3Osy2slSZHPhAJCAKJdx6/pipxYhmVgiHVui9eURVMQhF7axtYTBOdiSL52Tc3MAzoyjMbFwbavjDJryxkVxa0nSgfGwfc3NySfyCciCIxKwuFdB1sXhgRDwRBOA4jHghcR4tQAAAM+UlEQVR4nO2de3viKBTGk10WjEGj0WrVeKuXjpdqv/+n29yAcwipSaed5dny/jNTJED4hdvhkHh/OVkp778ugJNZDoylysD8+tvJKv0qwfzjOVmlfxwYO+XAWCoHxlI5MJbKgbFUDoylcmAslQNjqRwYS+XAWCoHxlI5MJbKgbFUDoylcmAslQNjqRwYS+XAWCoHxlI5MJbKgbFU7cC8LjtCyyJk0QG65UEgTre87t4xa6Rn0D31d4zTVDwaxgf843hRkwxKalMXQ6ZzM/x4v9yqt7tEUZavRehIhgxExHsQRdu6SrulySzy/72cT6tDXTRN7cDcKSWlwnsWMPBlAKH0LY8UypDwrbxur8KgeA8nn+zS9Bnzc7E0QT8eg59fttSYTJ7UTsSKzXlRLtNZ+MZ0WC/ueEg4pTAuQmdcBExkvTDGorpKG4SE5tTm2d0kq0Y13RLMrUf8UjzJAt4I86XoKS8kF3+zSDxSE+KbRHYw8XuP6tEY9xMV4WXLjMnkSc1ErJgaIzAi0xmtjekwRunwAksU4t/LNjEUpaR9WXT/QzA+yZ7A28RbJclbcm1U1S3HmL2sOpo/P08clLwImsqKYbJBNAFz8E2RWHiSMX4LjA/ARLXp0GAAioTB+KTohiQY0hhMXhOrjpdWUN+b1EVEagnmJO+6KNUK1gLZ4yAii9AAzMI31xbjslf+A2Dws6KBocc89LNgJjdvf40T73ipiwnVEkxHlpUMs7/3sMaLsh1lxXDZDTUA0zNH8YtuINefAOPTqSqTBoYFeehnwcSbtMUcc0AN1BJMV95TUcoA3iLzsyDFiizFZY/BJKA6SRhycEEohuTvAaOlSUBPo4HxSQ7ts2Dusbfy5kmn2ejfdh0zkzUWpn+N8bPHsg5asmLbd3HVYzAgBpvMR4ehql5azoa+bvDHpaYhavZgplgBk0P7LBjv9JS2lcPxvS4iUlswfQXmUpnf5E+U6uyM1Z7WkGm6rBIq+shxkM6bC9F9Gec1CHku9MAXQaGaLlNjXoTKvCAY8rQZdY6weGA9ooNhUdYLfRpMCuUcn16bVXRbMImchoXpoDzFLYE/p4+1vBv5pCMwNL4vpO4yhupRytuNtz0hcf/jtyTXFDwOrDctAuUUAYAhw4HKayHzQmASrXwfgfFpFvvzYNLaaVjN7cEMVL0/w0laEZQObR1F7k1eBW6cn0zJjhUYti7mDGMlPTas2Jn+IwRjnplWwVzVNR91ZcW883fANFdbMC9yCMmKJSqBqVp6EvfIfNUeHoIBLSbtf3r96d0Yq9R3ggHtvAqGRe+2ggHF2supABP/rkG9sJ560gEYMin7nqxPUsniiRLh61186Bqy1yN/CIbtVF5gvV0Fo2aSjC1VRAVGXECv1oIBFS9riD6LJgMYkL26CA7+hAuFAYihzaUYoWEwfDOPlE3BiJlBnpmKgcCkD8clVvYLZWbxABjx5OXZWQpmLkqbrlpuxR0y/63s4MjI20lLEuizzNNlOM4eDJNcRsJgZZpcNgYDVAOG9WazSBmR6B4OaGo8TcpLmH+xFUxXzZdfSzMKCy67sukkat4bgj7hMRhvb6xPxqNppQhfCSabUcuFFwvwACjBhB3RZNLHzVIw3k7W/KJcrqcVXJabruTNsAiYhBqAufWo2ebLnypF+EowIKfgSZv/ATDXsrdLF2e2gpGVzJNytpwWtlx3kuOruBlkDWwAJl27MiMaRuZ6Eb4HTDYdrGsxy81a9mW2gpHzYRrHRBSwDCSzOa+U2msIxuv0I2Jgg3dtMn0TmGyTYQ+TUmDm0hZFn/eWghnJNtEXHdjJOxSBbC03aDjY4cJgmFR1N/YtDhglWr2F2sZiCzAqr0Zg0rxgm4FghMmD9WwFcxPDO5uV/wun3kjwUB0d3M9HtjIpEpjSHzzPCGbDdXts8+nyYzCEon1T9LBAMBtxEVvLS+0CowY/OZtZepdAewjZFpqFHq/8saZ9uJ1J9trPX7jyZ5Pzagi2YVkEHigIRt22St4yMEd9LRhcwFxNFHoIL4FgnpvlslOXfCeY3CAO92G5svBhMNOq5cwyMFOOy5fnqj9PFHU/D1vM0Y+E/HMeslH18K1g8qEQFJ4D2w0C09U7BevAvOs+Ctmsqa+BCdEcF9nKEiCxro+pGnmKqr4DMH2tBJ+xlSXXjYhRBQNMqPCJQmDwNrqNYDzt0cnL94T7N8aQxwGylVElIjr0k2qFzM+3VmagkSVaAZoP/iCvUJoQqmBgv2naWs7BvFU2NG0Doz06NFuaHzQfLLz2qNlaZr4AM4DTNv/4vNqCrSumu5V8Zh3j8w/AgPZu3I/JwbzrfZl1YFb41vMNsREeeLRh4SEY+MxmVn+4zqSVkeLLwaxAgzXtYBYds34X1oHp4NaRO8N08aKNYgPXYzAHs6XMLwy6mr4cDNzBDFR2GpiDPrjaBsZDt17eCZ4vh9hd/DEYL+bGKOkwUTUvfzmYEew41bRFA6N76dgHBkEoM0XzZRbhHa4GYFIypjZD119k9v8QjAcsDWCqoYHRV3D2gelTYOsobYwojGrVtYc/AkEw3nQbalaydFK13xjyj6RrEzOA4ea8wKxsDUpaYOipFMEeZiivLcAsQ5Ric6fyPwUmiQKgwnvhagiTOgY1Qj4Xt2QYhfKEBOV02194JvVACvri01tF5qwiuaS/b0FwgWsFQtSEci2vLTb9bjOcpLxLW8CMu1CFUeyGwjT33NdujXTPpM3hNJnNdrvdbBgnizonX5hCZev5pS4vmdq4GopKb8hnbLwP2V/bAsZJkwNjqRwYS+XAWCoH5ot1X06vp2syHzV39jan838F8z5UmuU7aaMZCFFLvvFxCDUrN0/OMuSsEp3CJCqeNp437/f8kHNKeUi3+8Tg9DnDmZUHCmJc0kz/WzBdcL47zJdtS3CUO1SbnuMeJ/DMS7nmmIhQDgyeTzCJiv1guuOUyfVs5vR5rszO8XFyXm7KzkRhQ+sWmF+uLtENHUtgMOQQjGauKlaoymEagoGnBzUw3T3XrUQs3C5xJP04eenCaKtf2Xfo02DK/ca2YO6ByWRKmLYjp59aLjpOB6YBmPKOW4IZBDVGVY2fbuYv7HIOTAMwPs2taS3B7MxcMp8xZLzTj5OvN1moA9MITG5IbAdmhfoxfLwXGav1Tf7Cv92BaQKmOLfWCswFO2L6yBMTbctVvC/y+nVgmoDxeTaVagUGuiyQXrq0PIIW9NErS9K+LNs/cmAagcl3q1qBAc4upQMO2DJmPvBgr/he5iVxYBqByZ2k24A5wI6sGFLOICY8oVg9tZy50DgwjcDkL4JoAwa+m6BcBs1hTNCXVcFk7cmBaQYmY9EGDHQMKY8RvjR8ZUlxIsSB+RAMmYiaDN5bgYE+SKz0A4Bgoo2Mql6LI942k71zyoH5EAw9iUGcT1uBgY6u4m0LyEFXWcxkGfhBXMXmDswDMM9i2kv2rcDAU0t+6YUDVzJEvedV+ZUtRA7pgtaB+RjM+S4e4uilBZgbAlP6tcHlP1Unl8Cp5Tfx1pzIgXkAZiVHCz7tf3eLmY9FX0YODswjMKovawPmM2NMOPf6IrOjraeWv0OfAzMqeyAWzNRcTSXaAAxpOCtLwRzEvCxSmTkwMiIC45kXNULN1zGvj9YxKZix6DiBQ/oPA5PXbSMwp4pj/zet/DOn8uopgh8ABi69i5pJgMUXmK8wmEHlJdqNbGWVQxzQ3kzBcXcEZmn9Of/vEOrks5cEw+M24MQKBlPdimxtXd5kIQ+ty/kxjErH+RPAoBG5d1igI0KhOoyhgXnSfSqagInR9stm/BrX9GQamFUlsx8ABoFgPER/BsoXTwNz0b9r0QTMBu1g+r0AZkahowwG0/mJLcb05kVZV+D9CxqYygs52u/5Mwbru2bPvzhRpnecPwFMveNKesvgyyE6mKsGtJmXTO0HHoq9YykNzFnP7CeAudd8pSQd+oE7cgWMdoq9IZhNrV8Z9vjTwIyYltlPAONNmZEM4+hFMjoY/S0djT0xTWTqPTHLw7Fas/4ZYLxlZDhPTvBbnKpgEty9NPVdfhlWXvjAeFDru1yC0SaBPwRMOo/1OTpPTigfat/9G/e4eGdPAeYlolAh8vY3veFHaLqlgE32bvTqd11kAmFhcR4wbs7szghZ193WICS89pN/tbIJTDqWT9acFl9bTP+drSovkR8/x6WOpf3xFCOBt43NjyDccC59fgx4djyGZh8+2Zs+6SYTON6NmcmebzPb7YaGBHJ1J/1+w0/5AdkFxss+Upk8r1bn66HRl7x+V1lm56f6rwj8d7IOjFMhB8ZSOTCWyoGxVA6MpXJgLJUDY6kcGEvlwFgqB8ZSOTCWyoGxVA6MpXJgLJUDY6kcGEvlwFgqB8ZSOTCWyoGxVA6MpRJgfv3tZJV+lWCcLJQDY6kcGEv1L0lXTEM0P41TAAAAAElFTkSuQmCC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AutoShape 24" descr="data:image/png;base64,iVBORw0KGgoAAAANSUhEUgAAAZgAAAB8CAMAAABjR1ZHAAAAk1BMVEUAAAD/3jj///+enp7/4jm5ubn/4zn/4DlSRxLuzzQoIwn/5zr/5TrixTK4oSn31zY8NA3Osy2slSZHPhAJCAKJdx6/pipxYhmVgiHVui9eURVMQhF7axtYTBOdiSL52Tc3MAzoyjMbFwbavjDJryxkVxa0nSgfGwfc3NySfyCciCIxKwuFdB1sXhgRDwRBOA4jHghcR4tQAAAM+UlEQVR4nO2de3viKBTGk10WjEGj0WrVeKuXjpdqv/+n29yAcwipSaed5dny/jNTJED4hdvhkHh/OVkp778ugJNZDoylysD8+tvJKv0qwfzjOVmlfxwYO+XAWCoHxlI5MJbKgbFUDoylcmAslQNjqRwYS+XAWCoHxlI5MJbKgbFUDoylcmAslQNjqRwYS+XAWCoHxlI5MJbKgbFU7cC8LjtCyyJk0QG65UEgTre87t4xa6Rn0D31d4zTVDwaxgf843hRkwxKalMXQ6ZzM/x4v9yqt7tEUZavRehIhgxExHsQRdu6SrulySzy/72cT6tDXTRN7cDcKSWlwnsWMPBlAKH0LY8UypDwrbxur8KgeA8nn+zS9Bnzc7E0QT8eg59fttSYTJ7UTsSKzXlRLtNZ+MZ0WC/ueEg4pTAuQmdcBExkvTDGorpKG4SE5tTm2d0kq0Y13RLMrUf8UjzJAt4I86XoKS8kF3+zSDxSE+KbRHYw8XuP6tEY9xMV4WXLjMnkSc1ErJgaIzAi0xmtjekwRunwAksU4t/LNjEUpaR9WXT/QzA+yZ7A28RbJclbcm1U1S3HmL2sOpo/P08clLwImsqKYbJBNAFz8E2RWHiSMX4LjA/ARLXp0GAAioTB+KTohiQY0hhMXhOrjpdWUN+b1EVEagnmJO+6KNUK1gLZ4yAii9AAzMI31xbjslf+A2Dws6KBocc89LNgJjdvf40T73ipiwnVEkxHlpUMs7/3sMaLsh1lxXDZDTUA0zNH8YtuINefAOPTqSqTBoYFeehnwcSbtMUcc0AN1BJMV95TUcoA3iLzsyDFiizFZY/BJKA6SRhycEEohuTvAaOlSUBPo4HxSQ7ts2Dusbfy5kmn2ejfdh0zkzUWpn+N8bPHsg5asmLbd3HVYzAgBpvMR4ehql5azoa+bvDHpaYhavZgplgBk0P7LBjv9JS2lcPxvS4iUlswfQXmUpnf5E+U6uyM1Z7WkGm6rBIq+shxkM6bC9F9Gec1CHku9MAXQaGaLlNjXoTKvCAY8rQZdY6weGA9ooNhUdYLfRpMCuUcn16bVXRbMImchoXpoDzFLYE/p4+1vBv5pCMwNL4vpO4yhupRytuNtz0hcf/jtyTXFDwOrDctAuUUAYAhw4HKayHzQmASrXwfgfFpFvvzYNLaaVjN7cEMVL0/w0laEZQObR1F7k1eBW6cn0zJjhUYti7mDGMlPTas2Jn+IwRjnplWwVzVNR91ZcW883fANFdbMC9yCMmKJSqBqVp6EvfIfNUeHoIBLSbtf3r96d0Yq9R3ggHtvAqGRe+2ggHF2supABP/rkG9sJ560gEYMin7nqxPUsniiRLh61186Bqy1yN/CIbtVF5gvV0Fo2aSjC1VRAVGXECv1oIBFS9riD6LJgMYkL26CA7+hAuFAYihzaUYoWEwfDOPlE3BiJlBnpmKgcCkD8clVvYLZWbxABjx5OXZWQpmLkqbrlpuxR0y/63s4MjI20lLEuizzNNlOM4eDJNcRsJgZZpcNgYDVAOG9WazSBmR6B4OaGo8TcpLmH+xFUxXzZdfSzMKCy67sukkat4bgj7hMRhvb6xPxqNppQhfCSabUcuFFwvwACjBhB3RZNLHzVIw3k7W/KJcrqcVXJabruTNsAiYhBqAufWo2ebLnypF+EowIKfgSZv/ATDXsrdLF2e2gpGVzJNytpwWtlx3kuOruBlkDWwAJl27MiMaRuZ6Eb4HTDYdrGsxy81a9mW2gpHzYRrHRBSwDCSzOa+U2msIxuv0I2Jgg3dtMn0TmGyTYQ+TUmDm0hZFn/eWghnJNtEXHdjJOxSBbC03aDjY4cJgmFR1N/YtDhglWr2F2sZiCzAqr0Zg0rxgm4FghMmD9WwFcxPDO5uV/wun3kjwUB0d3M9HtjIpEpjSHzzPCGbDdXts8+nyYzCEon1T9LBAMBtxEVvLS+0CowY/OZtZepdAewjZFpqFHq/8saZ9uJ1J9trPX7jyZ5Pzagi2YVkEHigIRt22St4yMEd9LRhcwFxNFHoIL4FgnpvlslOXfCeY3CAO92G5svBhMNOq5cwyMFOOy5fnqj9PFHU/D1vM0Y+E/HMeslH18K1g8qEQFJ4D2w0C09U7BevAvOs+Ctmsqa+BCdEcF9nKEiCxro+pGnmKqr4DMH2tBJ+xlSXXjYhRBQNMqPCJQmDwNrqNYDzt0cnL94T7N8aQxwGylVElIjr0k2qFzM+3VmagkSVaAZoP/iCvUJoQqmBgv2naWs7BvFU2NG0Doz06NFuaHzQfLLz2qNlaZr4AM4DTNv/4vNqCrSumu5V8Zh3j8w/AgPZu3I/JwbzrfZl1YFb41vMNsREeeLRh4SEY+MxmVn+4zqSVkeLLwaxAgzXtYBYds34X1oHp4NaRO8N08aKNYgPXYzAHs6XMLwy6mr4cDNzBDFR2GpiDPrjaBsZDt17eCZ4vh9hd/DEYL+bGKOkwUTUvfzmYEew41bRFA6N76dgHBkEoM0XzZRbhHa4GYFIypjZD119k9v8QjAcsDWCqoYHRV3D2gelTYOsobYwojGrVtYc/AkEw3nQbalaydFK13xjyj6RrEzOA4ea8wKxsDUpaYOipFMEeZiivLcAsQ5Ric6fyPwUmiQKgwnvhagiTOgY1Qj4Xt2QYhfKEBOV02194JvVACvri01tF5qwiuaS/b0FwgWsFQtSEci2vLTb9bjOcpLxLW8CMu1CFUeyGwjT33NdujXTPpM3hNJnNdrvdbBgnizonX5hCZev5pS4vmdq4GopKb8hnbLwP2V/bAsZJkwNjqRwYS+XAWCoH5ot1X06vp2syHzV39jan838F8z5UmuU7aaMZCFFLvvFxCDUrN0/OMuSsEp3CJCqeNp437/f8kHNKeUi3+8Tg9DnDmZUHCmJc0kz/WzBdcL47zJdtS3CUO1SbnuMeJ/DMS7nmmIhQDgyeTzCJiv1guuOUyfVs5vR5rszO8XFyXm7KzkRhQ+sWmF+uLtENHUtgMOQQjGauKlaoymEagoGnBzUw3T3XrUQs3C5xJP04eenCaKtf2Xfo02DK/ca2YO6ByWRKmLYjp59aLjpOB6YBmPKOW4IZBDVGVY2fbuYv7HIOTAMwPs2taS3B7MxcMp8xZLzTj5OvN1moA9MITG5IbAdmhfoxfLwXGav1Tf7Cv92BaQKmOLfWCswFO2L6yBMTbctVvC/y+nVgmoDxeTaVagUGuiyQXrq0PIIW9NErS9K+LNs/cmAagcl3q1qBAc4upQMO2DJmPvBgr/he5iVxYBqByZ2k24A5wI6sGFLOICY8oVg9tZy50DgwjcDkL4JoAwa+m6BcBs1hTNCXVcFk7cmBaQYmY9EGDHQMKY8RvjR8ZUlxIsSB+RAMmYiaDN5bgYE+SKz0A4Bgoo2Mql6LI942k71zyoH5EAw9iUGcT1uBgY6u4m0LyEFXWcxkGfhBXMXmDswDMM9i2kv2rcDAU0t+6YUDVzJEvedV+ZUtRA7pgtaB+RjM+S4e4uilBZgbAlP6tcHlP1Unl8Cp5Tfx1pzIgXkAZiVHCz7tf3eLmY9FX0YODswjMKovawPmM2NMOPf6IrOjraeWv0OfAzMqeyAWzNRcTSXaAAxpOCtLwRzEvCxSmTkwMiIC45kXNULN1zGvj9YxKZix6DiBQ/oPA5PXbSMwp4pj/zet/DOn8uopgh8ABi69i5pJgMUXmK8wmEHlJdqNbGWVQxzQ3kzBcXcEZmn9Of/vEOrks5cEw+M24MQKBlPdimxtXd5kIQ+ty/kxjErH+RPAoBG5d1igI0KhOoyhgXnSfSqagInR9stm/BrX9GQamFUlsx8ABoFgPER/BsoXTwNz0b9r0QTMBu1g+r0AZkahowwG0/mJLcb05kVZV+D9CxqYygs52u/5Mwbru2bPvzhRpnecPwFMveNKesvgyyE6mKsGtJmXTO0HHoq9YykNzFnP7CeAudd8pSQd+oE7cgWMdoq9IZhNrV8Z9vjTwIyYltlPAONNmZEM4+hFMjoY/S0djT0xTWTqPTHLw7Fas/4ZYLxlZDhPTvBbnKpgEty9NPVdfhlWXvjAeFDru1yC0SaBPwRMOo/1OTpPTigfat/9G/e4eGdPAeYlolAh8vY3veFHaLqlgE32bvTqd11kAmFhcR4wbs7szghZ193WICS89pN/tbIJTDqWT9acFl9bTP+drSovkR8/x6WOpf3xFCOBt43NjyDccC59fgx4djyGZh8+2Zs+6SYTON6NmcmebzPb7YaGBHJ1J/1+w0/5AdkFxss+Upk8r1bn66HRl7x+V1lm56f6rwj8d7IOjFMhB8ZSOTCWyoGxVA6MpXJgLJUDY6kcGEvlwFgqB8ZSOTCWyoGxVA6MpXJgLJUDY6kcGEvlwFgqB8ZSOTCWyoGxVA6MpRJgfv3tZJV+lWCcLJQDY6kcGEv1L0lXTEM0P41TAAAAAElFTkSuQmCC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AutoShape 26" descr="data:image/png;base64,iVBORw0KGgoAAAANSUhEUgAAAZgAAAB8CAMAAABjR1ZHAAAAk1BMVEUAAAD/3jj///+enp7/4jm5ubn/4zn/4DlSRxLuzzQoIwn/5zr/5TrixTK4oSn31zY8NA3Osy2slSZHPhAJCAKJdx6/pipxYhmVgiHVui9eURVMQhF7axtYTBOdiSL52Tc3MAzoyjMbFwbavjDJryxkVxa0nSgfGwfc3NySfyCciCIxKwuFdB1sXhgRDwRBOA4jHghcR4tQAAAM+UlEQVR4nO2de3viKBTGk10WjEGj0WrVeKuXjpdqv/+n29yAcwipSaed5dny/jNTJED4hdvhkHh/OVkp778ugJNZDoylysD8+tvJKv0qwfzjOVmlfxwYO+XAWCoHxlI5MJbKgbFUDoylcmAslQNjqRwYS+XAWCoHxlI5MJbKgbFUDoylcmAslQNjqRwYS+XAWCoHxlI5MJbKgbFU7cC8LjtCyyJk0QG65UEgTre87t4xa6Rn0D31d4zTVDwaxgf843hRkwxKalMXQ6ZzM/x4v9yqt7tEUZavRehIhgxExHsQRdu6SrulySzy/72cT6tDXTRN7cDcKSWlwnsWMPBlAKH0LY8UypDwrbxur8KgeA8nn+zS9Bnzc7E0QT8eg59fttSYTJ7UTsSKzXlRLtNZ+MZ0WC/ueEg4pTAuQmdcBExkvTDGorpKG4SE5tTm2d0kq0Y13RLMrUf8UjzJAt4I86XoKS8kF3+zSDxSE+KbRHYw8XuP6tEY9xMV4WXLjMnkSc1ErJgaIzAi0xmtjekwRunwAksU4t/LNjEUpaR9WXT/QzA+yZ7A28RbJclbcm1U1S3HmL2sOpo/P08clLwImsqKYbJBNAFz8E2RWHiSMX4LjA/ARLXp0GAAioTB+KTohiQY0hhMXhOrjpdWUN+b1EVEagnmJO+6KNUK1gLZ4yAii9AAzMI31xbjslf+A2Dws6KBocc89LNgJjdvf40T73ipiwnVEkxHlpUMs7/3sMaLsh1lxXDZDTUA0zNH8YtuINefAOPTqSqTBoYFeehnwcSbtMUcc0AN1BJMV95TUcoA3iLzsyDFiizFZY/BJKA6SRhycEEohuTvAaOlSUBPo4HxSQ7ts2Dusbfy5kmn2ejfdh0zkzUWpn+N8bPHsg5asmLbd3HVYzAgBpvMR4ehql5azoa+bvDHpaYhavZgplgBk0P7LBjv9JS2lcPxvS4iUlswfQXmUpnf5E+U6uyM1Z7WkGm6rBIq+shxkM6bC9F9Gec1CHku9MAXQaGaLlNjXoTKvCAY8rQZdY6weGA9ooNhUdYLfRpMCuUcn16bVXRbMImchoXpoDzFLYE/p4+1vBv5pCMwNL4vpO4yhupRytuNtz0hcf/jtyTXFDwOrDctAuUUAYAhw4HKayHzQmASrXwfgfFpFvvzYNLaaVjN7cEMVL0/w0laEZQObR1F7k1eBW6cn0zJjhUYti7mDGMlPTas2Jn+IwRjnplWwVzVNR91ZcW883fANFdbMC9yCMmKJSqBqVp6EvfIfNUeHoIBLSbtf3r96d0Yq9R3ggHtvAqGRe+2ggHF2supABP/rkG9sJ560gEYMin7nqxPUsniiRLh61186Bqy1yN/CIbtVF5gvV0Fo2aSjC1VRAVGXECv1oIBFS9riD6LJgMYkL26CA7+hAuFAYihzaUYoWEwfDOPlE3BiJlBnpmKgcCkD8clVvYLZWbxABjx5OXZWQpmLkqbrlpuxR0y/63s4MjI20lLEuizzNNlOM4eDJNcRsJgZZpcNgYDVAOG9WazSBmR6B4OaGo8TcpLmH+xFUxXzZdfSzMKCy67sukkat4bgj7hMRhvb6xPxqNppQhfCSabUcuFFwvwACjBhB3RZNLHzVIw3k7W/KJcrqcVXJabruTNsAiYhBqAufWo2ebLnypF+EowIKfgSZv/ATDXsrdLF2e2gpGVzJNytpwWtlx3kuOruBlkDWwAJl27MiMaRuZ6Eb4HTDYdrGsxy81a9mW2gpHzYRrHRBSwDCSzOa+U2msIxuv0I2Jgg3dtMn0TmGyTYQ+TUmDm0hZFn/eWghnJNtEXHdjJOxSBbC03aDjY4cJgmFR1N/YtDhglWr2F2sZiCzAqr0Zg0rxgm4FghMmD9WwFcxPDO5uV/wun3kjwUB0d3M9HtjIpEpjSHzzPCGbDdXts8+nyYzCEon1T9LBAMBtxEVvLS+0CowY/OZtZepdAewjZFpqFHq/8saZ9uJ1J9trPX7jyZ5Pzagi2YVkEHigIRt22St4yMEd9LRhcwFxNFHoIL4FgnpvlslOXfCeY3CAO92G5svBhMNOq5cwyMFOOy5fnqj9PFHU/D1vM0Y+E/HMeslH18K1g8qEQFJ4D2w0C09U7BevAvOs+Ctmsqa+BCdEcF9nKEiCxro+pGnmKqr4DMH2tBJ+xlSXXjYhRBQNMqPCJQmDwNrqNYDzt0cnL94T7N8aQxwGylVElIjr0k2qFzM+3VmagkSVaAZoP/iCvUJoQqmBgv2naWs7BvFU2NG0Doz06NFuaHzQfLLz2qNlaZr4AM4DTNv/4vNqCrSumu5V8Zh3j8w/AgPZu3I/JwbzrfZl1YFb41vMNsREeeLRh4SEY+MxmVn+4zqSVkeLLwaxAgzXtYBYds34X1oHp4NaRO8N08aKNYgPXYzAHs6XMLwy6mr4cDNzBDFR2GpiDPrjaBsZDt17eCZ4vh9hd/DEYL+bGKOkwUTUvfzmYEew41bRFA6N76dgHBkEoM0XzZRbhHa4GYFIypjZD119k9v8QjAcsDWCqoYHRV3D2gelTYOsobYwojGrVtYc/AkEw3nQbalaydFK13xjyj6RrEzOA4ea8wKxsDUpaYOipFMEeZiivLcAsQ5Ric6fyPwUmiQKgwnvhagiTOgY1Qj4Xt2QYhfKEBOV02194JvVACvri01tF5qwiuaS/b0FwgWsFQtSEci2vLTb9bjOcpLxLW8CMu1CFUeyGwjT33NdujXTPpM3hNJnNdrvdbBgnizonX5hCZev5pS4vmdq4GopKb8hnbLwP2V/bAsZJkwNjqRwYS+XAWCoH5ot1X06vp2syHzV39jan838F8z5UmuU7aaMZCFFLvvFxCDUrN0/OMuSsEp3CJCqeNp437/f8kHNKeUi3+8Tg9DnDmZUHCmJc0kz/WzBdcL47zJdtS3CUO1SbnuMeJ/DMS7nmmIhQDgyeTzCJiv1guuOUyfVs5vR5rszO8XFyXm7KzkRhQ+sWmF+uLtENHUtgMOQQjGauKlaoymEagoGnBzUw3T3XrUQs3C5xJP04eenCaKtf2Xfo02DK/ca2YO6ByWRKmLYjp59aLjpOB6YBmPKOW4IZBDVGVY2fbuYv7HIOTAMwPs2taS3B7MxcMp8xZLzTj5OvN1moA9MITG5IbAdmhfoxfLwXGav1Tf7Cv92BaQKmOLfWCswFO2L6yBMTbctVvC/y+nVgmoDxeTaVagUGuiyQXrq0PIIW9NErS9K+LNs/cmAagcl3q1qBAc4upQMO2DJmPvBgr/he5iVxYBqByZ2k24A5wI6sGFLOICY8oVg9tZy50DgwjcDkL4JoAwa+m6BcBs1hTNCXVcFk7cmBaQYmY9EGDHQMKY8RvjR8ZUlxIsSB+RAMmYiaDN5bgYE+SKz0A4Bgoo2Mql6LI942k71zyoH5EAw9iUGcT1uBgY6u4m0LyEFXWcxkGfhBXMXmDswDMM9i2kv2rcDAU0t+6YUDVzJEvedV+ZUtRA7pgtaB+RjM+S4e4uilBZgbAlP6tcHlP1Unl8Cp5Tfx1pzIgXkAZiVHCz7tf3eLmY9FX0YODswjMKovawPmM2NMOPf6IrOjraeWv0OfAzMqeyAWzNRcTSXaAAxpOCtLwRzEvCxSmTkwMiIC45kXNULN1zGvj9YxKZix6DiBQ/oPA5PXbSMwp4pj/zet/DOn8uopgh8ABi69i5pJgMUXmK8wmEHlJdqNbGWVQxzQ3kzBcXcEZmn9Of/vEOrks5cEw+M24MQKBlPdimxtXd5kIQ+ty/kxjErH+RPAoBG5d1igI0KhOoyhgXnSfSqagInR9stm/BrX9GQamFUlsx8ABoFgPER/BsoXTwNz0b9r0QTMBu1g+r0AZkahowwG0/mJLcb05kVZV+D9CxqYygs52u/5Mwbru2bPvzhRpnecPwFMveNKesvgyyE6mKsGtJmXTO0HHoq9YykNzFnP7CeAudd8pSQd+oE7cgWMdoq9IZhNrV8Z9vjTwIyYltlPAONNmZEM4+hFMjoY/S0djT0xTWTqPTHLw7Fas/4ZYLxlZDhPTvBbnKpgEty9NPVdfhlWXvjAeFDru1yC0SaBPwRMOo/1OTpPTigfat/9G/e4eGdPAeYlolAh8vY3veFHaLqlgE32bvTqd11kAmFhcR4wbs7szghZ193WICS89pN/tbIJTDqWT9acFl9bTP+drSovkR8/x6WOpf3xFCOBt43NjyDccC59fgx4djyGZh8+2Zs+6SYTON6NmcmebzPb7YaGBHJ1J/1+w0/5AdkFxss+Upk8r1bn66HRl7x+V1lm56f6rwj8d7IOjFMhB8ZSOTCWyoGxVA6MpXJgLJUDY6kcGEvlwFgqB8ZSOTCWyoGxVA6MpXJgLJUDY6kcGEvlwFgqB8ZSOTCWyoGxVA6MpRJgfv3tZJV+lWCcLJQDY6kcGEv1L0lXTEM0P41TAAAAAElFTkSuQmCC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2" name="Picture 28" descr="http://www.freelogovectors.net/wp-content/uploads/2013/05/western-union-logo.jp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67" y="1725024"/>
            <a:ext cx="1729731" cy="46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://www.dpcdata.com/wp-content/uploads/2012/04/logo_broadridge.jpg"/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667" y="5115892"/>
            <a:ext cx="1841217" cy="400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://upload.wikimedia.org/wikipedia/en/thumb/1/19/HGST_CompanyLogo.svg/590px-HGST_CompanyLogo.svg.png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390" y="2939961"/>
            <a:ext cx="1556991" cy="53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5277717" y="5534737"/>
            <a:ext cx="1358072" cy="73866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+mn-lt"/>
              </a:rPr>
              <a:t>#1 </a:t>
            </a:r>
            <a:r>
              <a:rPr lang="en-US" sz="1400" dirty="0" smtClean="0">
                <a:solidFill>
                  <a:schemeClr val="bg1"/>
                </a:solidFill>
              </a:rPr>
              <a:t>Global S</a:t>
            </a:r>
            <a:r>
              <a:rPr lang="en-US" sz="1400" dirty="0" smtClean="0">
                <a:solidFill>
                  <a:schemeClr val="bg1"/>
                </a:solidFill>
                <a:latin typeface="+mn-lt"/>
              </a:rPr>
              <a:t>ports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Brand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272703" y="170547"/>
            <a:ext cx="1191352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pPr algn="ctr"/>
            <a:r>
              <a:rPr lang="en-US" sz="3600" b="1" dirty="0" smtClean="0">
                <a:ln/>
                <a:solidFill>
                  <a:srgbClr val="FF0000"/>
                </a:solidFill>
              </a:rPr>
              <a:t>NDA</a:t>
            </a:r>
            <a:endParaRPr lang="en-US" sz="3600" b="1" cap="none" spc="0" dirty="0">
              <a:ln/>
              <a:solidFill>
                <a:srgbClr val="FF0000"/>
              </a:solidFill>
              <a:effectLst/>
            </a:endParaRPr>
          </a:p>
        </p:txBody>
      </p:sp>
      <p:pic>
        <p:nvPicPr>
          <p:cNvPr id="1026" name="Picture 2" descr="http://img4.wikia.nocookie.net/__cb20130901163946/logopedia/images/e/eb/Directv_2011_2D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331" y="4570679"/>
            <a:ext cx="926471" cy="92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Date Placeholder 1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81763E2-05B2-4DF5-AB82-2344D15EEAAD}" type="datetime1">
              <a:rPr lang="en-US" smtClean="0"/>
              <a:t>7/6/2015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407473"/>
            <a:ext cx="8891670" cy="424731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Be careful how you use</a:t>
            </a:r>
          </a:p>
          <a:p>
            <a:pPr algn="ctr"/>
            <a:r>
              <a:rPr lang="en-US" sz="54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this slide. Use the preceding one if you plan on leaving materials behind</a:t>
            </a:r>
            <a:endParaRPr lang="en-US" sz="54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16132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Chart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5365941"/>
              </p:ext>
            </p:extLst>
          </p:nvPr>
        </p:nvGraphicFramePr>
        <p:xfrm>
          <a:off x="342900" y="1905000"/>
          <a:ext cx="5410200" cy="46101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1" name="Straight Arrow Connector 10"/>
          <p:cNvCxnSpPr/>
          <p:nvPr/>
        </p:nvCxnSpPr>
        <p:spPr bwMode="auto">
          <a:xfrm>
            <a:off x="5486400" y="5415612"/>
            <a:ext cx="6400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6132243" y="5224046"/>
            <a:ext cx="342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buClr>
                <a:srgbClr val="00588D"/>
              </a:buClr>
              <a:buSzPct val="100000"/>
              <a:buNone/>
            </a:pPr>
            <a:r>
              <a:rPr lang="en-US" sz="1400" b="1" kern="0" dirty="0" smtClean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 </a:t>
            </a:r>
            <a:r>
              <a:rPr lang="en-US" sz="1600" b="1" kern="0" dirty="0" smtClean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$3.5M productivity</a:t>
            </a:r>
            <a:r>
              <a:rPr lang="en-US" sz="1600" b="1" kern="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1600" b="1" kern="0" dirty="0" smtClean="0">
                <a:solidFill>
                  <a:srgbClr val="000000"/>
                </a:solidFill>
                <a:latin typeface="Arial"/>
                <a:cs typeface="Arial"/>
              </a:rPr>
              <a:t>gains</a:t>
            </a:r>
            <a:endParaRPr lang="en-US" sz="1600" b="1" kern="0" dirty="0" smtClean="0">
              <a:solidFill>
                <a:srgbClr val="000000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6156824" y="4004846"/>
            <a:ext cx="3374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ja-JP"/>
            </a:defPPr>
            <a:lvl1pPr algn="l">
              <a:spcBef>
                <a:spcPts val="0"/>
              </a:spcBef>
              <a:spcAft>
                <a:spcPts val="0"/>
              </a:spcAft>
              <a:buClr>
                <a:srgbClr val="00588D"/>
              </a:buClr>
              <a:buSzPct val="100000"/>
              <a:buNone/>
              <a:defRPr sz="1600" kern="0">
                <a:solidFill>
                  <a:srgbClr val="000000"/>
                </a:solidFill>
                <a:latin typeface="Arial"/>
                <a:ea typeface="+mn-ea"/>
                <a:cs typeface="Arial"/>
              </a:defRPr>
            </a:lvl1pPr>
          </a:lstStyle>
          <a:p>
            <a:r>
              <a:rPr lang="en-US" b="1" dirty="0" smtClean="0"/>
              <a:t>$6.5M material savings</a:t>
            </a:r>
            <a:endParaRPr lang="en-US" b="1" dirty="0"/>
          </a:p>
        </p:txBody>
      </p:sp>
      <p:cxnSp>
        <p:nvCxnSpPr>
          <p:cNvPr id="124" name="Straight Arrow Connector 123"/>
          <p:cNvCxnSpPr/>
          <p:nvPr/>
        </p:nvCxnSpPr>
        <p:spPr bwMode="auto">
          <a:xfrm>
            <a:off x="5486400" y="4200824"/>
            <a:ext cx="6400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27" name="TextBox 126"/>
          <p:cNvSpPr txBox="1"/>
          <p:nvPr/>
        </p:nvSpPr>
        <p:spPr>
          <a:xfrm>
            <a:off x="6156824" y="2381310"/>
            <a:ext cx="3374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  <a:buClr>
                <a:srgbClr val="00588D"/>
              </a:buClr>
              <a:buSzPct val="100000"/>
              <a:buNone/>
            </a:pPr>
            <a:r>
              <a:rPr lang="en-US" sz="1600" b="1" kern="0" dirty="0" smtClean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$1M additional sales</a:t>
            </a:r>
            <a:endParaRPr lang="en-US" sz="1600" b="1" kern="0" dirty="0">
              <a:solidFill>
                <a:srgbClr val="000000"/>
              </a:solidFill>
              <a:latin typeface="Arial"/>
              <a:ea typeface="+mn-ea"/>
              <a:cs typeface="Arial"/>
            </a:endParaRPr>
          </a:p>
        </p:txBody>
      </p:sp>
      <p:cxnSp>
        <p:nvCxnSpPr>
          <p:cNvPr id="128" name="Straight Arrow Connector 127"/>
          <p:cNvCxnSpPr/>
          <p:nvPr/>
        </p:nvCxnSpPr>
        <p:spPr bwMode="auto">
          <a:xfrm>
            <a:off x="5486400" y="2555037"/>
            <a:ext cx="64008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" name="TextBox 2"/>
          <p:cNvSpPr txBox="1"/>
          <p:nvPr/>
        </p:nvSpPr>
        <p:spPr>
          <a:xfrm>
            <a:off x="4229100" y="5181600"/>
            <a:ext cx="1206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ct val="60000"/>
              </a:spcBef>
              <a:buClr>
                <a:srgbClr val="00588D"/>
              </a:buClr>
              <a:buSzPct val="100000"/>
              <a:buNone/>
            </a:pPr>
            <a:r>
              <a:rPr lang="en-US" sz="1000" b="1" kern="0" dirty="0" smtClean="0">
                <a:solidFill>
                  <a:srgbClr val="000000"/>
                </a:solidFill>
                <a:latin typeface="Arial"/>
                <a:cs typeface="Arial"/>
              </a:rPr>
              <a:t>More Efficient Data Search</a:t>
            </a:r>
            <a:endParaRPr lang="en-US" sz="1000" b="1" kern="0" dirty="0">
              <a:solidFill>
                <a:srgbClr val="000000"/>
              </a:solidFill>
              <a:latin typeface="Arial"/>
              <a:ea typeface="+mn-ea"/>
              <a:cs typeface="Arial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35400" y="4063425"/>
            <a:ext cx="15318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ct val="60000"/>
              </a:spcBef>
              <a:buClr>
                <a:srgbClr val="00588D"/>
              </a:buClr>
              <a:buSzPct val="100000"/>
              <a:buNone/>
            </a:pPr>
            <a:r>
              <a:rPr lang="en-US" sz="1000" b="1" kern="0" dirty="0" smtClean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Improve Yield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606800" y="2362200"/>
            <a:ext cx="182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ct val="60000"/>
              </a:spcBef>
              <a:buClr>
                <a:srgbClr val="00588D"/>
              </a:buClr>
              <a:buSzPct val="100000"/>
              <a:buNone/>
            </a:pPr>
            <a:r>
              <a:rPr lang="en-US" sz="1000" b="1" kern="0" dirty="0" smtClean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Enhanced product through predictive </a:t>
            </a:r>
            <a:r>
              <a:rPr lang="en-US" sz="1000" b="1" kern="0" dirty="0" smtClean="0">
                <a:solidFill>
                  <a:srgbClr val="000000"/>
                </a:solidFill>
                <a:latin typeface="Arial"/>
                <a:cs typeface="Arial"/>
              </a:rPr>
              <a:t>f</a:t>
            </a:r>
            <a:r>
              <a:rPr lang="en-US" sz="1000" b="1" kern="0" dirty="0" smtClean="0">
                <a:solidFill>
                  <a:srgbClr val="000000"/>
                </a:solidFill>
                <a:latin typeface="Arial"/>
                <a:ea typeface="+mn-ea"/>
                <a:cs typeface="Arial"/>
              </a:rPr>
              <a:t>ailure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62843" y="1371600"/>
            <a:ext cx="17281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u="sng" dirty="0" smtClean="0">
                <a:solidFill>
                  <a:srgbClr val="3C3C3B"/>
                </a:solidFill>
                <a:latin typeface="+mn-lt"/>
              </a:rPr>
              <a:t>Year 1 Estimates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85560" y="389814"/>
            <a:ext cx="7104888" cy="701731"/>
          </a:xfrm>
        </p:spPr>
        <p:txBody>
          <a:bodyPr/>
          <a:lstStyle/>
          <a:p>
            <a:r>
              <a:rPr lang="en-US" dirty="0" smtClean="0"/>
              <a:t>ROI for Manufacturing Client:</a:t>
            </a:r>
            <a:br>
              <a:rPr lang="en-US" dirty="0" smtClean="0"/>
            </a:br>
            <a:r>
              <a:rPr lang="en-US" dirty="0" smtClean="0"/>
              <a:t>Est. at $11M year 1, $30M cumulative year 2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8A23FB7-A33F-4EA2-B956-9009970C6C3A}" type="datetime1">
              <a:rPr lang="en-US" smtClean="0"/>
              <a:t>7/6/2015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060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Big Data Strategy &amp; Roadmap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3053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84388389"/>
              </p:ext>
            </p:extLst>
          </p:nvPr>
        </p:nvGraphicFramePr>
        <p:xfrm>
          <a:off x="540954" y="1833677"/>
          <a:ext cx="8097078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Connector 5"/>
          <p:cNvCxnSpPr/>
          <p:nvPr/>
        </p:nvCxnSpPr>
        <p:spPr>
          <a:xfrm flipH="1">
            <a:off x="2465832" y="2601773"/>
            <a:ext cx="15881" cy="37947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4447032" y="2604761"/>
            <a:ext cx="11802" cy="37947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6428232" y="2604761"/>
            <a:ext cx="5646" cy="37947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2919" y="2565197"/>
            <a:ext cx="1993392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200" dirty="0">
                <a:solidFill>
                  <a:srgbClr val="3C3C3B"/>
                </a:solidFill>
                <a:latin typeface="Arial"/>
                <a:cs typeface="Arial"/>
              </a:rPr>
              <a:t>Collaborative </a:t>
            </a:r>
            <a:r>
              <a:rPr lang="en-US" sz="1200" dirty="0" smtClean="0">
                <a:solidFill>
                  <a:srgbClr val="3C3C3B"/>
                </a:solidFill>
                <a:latin typeface="Arial"/>
                <a:cs typeface="Arial"/>
              </a:rPr>
              <a:t>business and technology workshops</a:t>
            </a:r>
            <a:endParaRPr lang="en-US" sz="1200" dirty="0">
              <a:solidFill>
                <a:srgbClr val="3C3C3B"/>
              </a:solidFill>
              <a:latin typeface="Arial"/>
              <a:cs typeface="Arial"/>
            </a:endParaRP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200" dirty="0">
                <a:solidFill>
                  <a:srgbClr val="3C3C3B"/>
                </a:solidFill>
                <a:latin typeface="Arial"/>
                <a:cs typeface="Arial"/>
              </a:rPr>
              <a:t>Identification and prioritization of high-value use cases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81516" y="2565197"/>
            <a:ext cx="199339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spcAft>
                <a:spcPts val="600"/>
              </a:spcAft>
              <a:buFont typeface="Arial"/>
              <a:buChar char="•"/>
              <a:defRPr sz="1200">
                <a:solidFill>
                  <a:srgbClr val="4D353B"/>
                </a:solidFill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rgbClr val="3C3C3B"/>
                </a:solidFill>
              </a:rPr>
              <a:t>Architecture </a:t>
            </a:r>
            <a:r>
              <a:rPr lang="en-US" dirty="0" smtClean="0">
                <a:solidFill>
                  <a:srgbClr val="3C3C3B"/>
                </a:solidFill>
              </a:rPr>
              <a:t>recommendations</a:t>
            </a:r>
          </a:p>
          <a:p>
            <a:r>
              <a:rPr lang="en-US" dirty="0" smtClean="0">
                <a:solidFill>
                  <a:srgbClr val="3C3C3B"/>
                </a:solidFill>
              </a:rPr>
              <a:t>Finalize use case list and perform criteria scoring</a:t>
            </a:r>
            <a:endParaRPr lang="en-US" dirty="0">
              <a:solidFill>
                <a:srgbClr val="3C3C3B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453128" y="2565197"/>
            <a:ext cx="1993392" cy="1646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spcAft>
                <a:spcPts val="600"/>
              </a:spcAft>
              <a:buFont typeface="Arial"/>
              <a:buChar char="•"/>
              <a:defRPr sz="1200">
                <a:solidFill>
                  <a:srgbClr val="4D353B"/>
                </a:solidFill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rgbClr val="3C3C3B"/>
                </a:solidFill>
              </a:rPr>
              <a:t>Development of capability definitions including organization and </a:t>
            </a:r>
            <a:r>
              <a:rPr lang="en-US" dirty="0" smtClean="0">
                <a:solidFill>
                  <a:srgbClr val="3C3C3B"/>
                </a:solidFill>
              </a:rPr>
              <a:t>training</a:t>
            </a:r>
          </a:p>
          <a:p>
            <a:r>
              <a:rPr lang="en-US" dirty="0" smtClean="0">
                <a:solidFill>
                  <a:srgbClr val="3C3C3B"/>
                </a:solidFill>
              </a:rPr>
              <a:t>Analysis of use cases against current and future technology, organization and data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28232" y="2565197"/>
            <a:ext cx="19933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spcAft>
                <a:spcPts val="600"/>
              </a:spcAft>
              <a:buFont typeface="Arial"/>
              <a:buChar char="•"/>
              <a:defRPr sz="1200">
                <a:solidFill>
                  <a:srgbClr val="4D353B"/>
                </a:solidFill>
                <a:latin typeface="Arial"/>
                <a:cs typeface="Arial"/>
              </a:defRPr>
            </a:lvl1pPr>
          </a:lstStyle>
          <a:p>
            <a:r>
              <a:rPr lang="en-US" dirty="0">
                <a:solidFill>
                  <a:srgbClr val="3C3C3B"/>
                </a:solidFill>
              </a:rPr>
              <a:t>Creation of </a:t>
            </a:r>
            <a:r>
              <a:rPr lang="en-US" dirty="0" smtClean="0">
                <a:solidFill>
                  <a:srgbClr val="3C3C3B"/>
                </a:solidFill>
              </a:rPr>
              <a:t>12-month roadmap </a:t>
            </a:r>
            <a:r>
              <a:rPr lang="en-US" dirty="0">
                <a:solidFill>
                  <a:srgbClr val="3C3C3B"/>
                </a:solidFill>
              </a:rPr>
              <a:t>based on priorities</a:t>
            </a:r>
          </a:p>
          <a:p>
            <a:r>
              <a:rPr lang="en-US" dirty="0">
                <a:solidFill>
                  <a:srgbClr val="3C3C3B"/>
                </a:solidFill>
              </a:rPr>
              <a:t>Executive </a:t>
            </a:r>
            <a:r>
              <a:rPr lang="en-US" dirty="0" smtClean="0">
                <a:solidFill>
                  <a:srgbClr val="3C3C3B"/>
                </a:solidFill>
              </a:rPr>
              <a:t>Presentation</a:t>
            </a:r>
            <a:endParaRPr lang="en-US" dirty="0">
              <a:solidFill>
                <a:srgbClr val="3C3C3B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31520" y="4119677"/>
            <a:ext cx="1438701" cy="799673"/>
            <a:chOff x="704088" y="4114800"/>
            <a:chExt cx="1438701" cy="799673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 cstate="screen">
              <a:alphaModFix amt="4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520" y="4114800"/>
              <a:ext cx="1371600" cy="799673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36" name="TextBox 35"/>
            <p:cNvSpPr txBox="1"/>
            <p:nvPr/>
          </p:nvSpPr>
          <p:spPr>
            <a:xfrm>
              <a:off x="704088" y="4251960"/>
              <a:ext cx="1438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50000"/>
                    </a:schemeClr>
                  </a:solidFill>
                </a:rPr>
                <a:t>Use Case Prioritization</a:t>
              </a:r>
              <a:endParaRPr lang="en-US" sz="1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61488" y="3779829"/>
            <a:ext cx="1438701" cy="1410447"/>
            <a:chOff x="2734056" y="3886200"/>
            <a:chExt cx="1438701" cy="1410447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9" cstate="screen">
              <a:alphaModFix amt="4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1488" y="3886200"/>
              <a:ext cx="1371600" cy="1410447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41" name="TextBox 40"/>
            <p:cNvSpPr txBox="1"/>
            <p:nvPr/>
          </p:nvSpPr>
          <p:spPr>
            <a:xfrm>
              <a:off x="2734056" y="4334256"/>
              <a:ext cx="1438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50000"/>
                    </a:schemeClr>
                  </a:solidFill>
                </a:rPr>
                <a:t>Architecture Definition</a:t>
              </a:r>
              <a:endParaRPr lang="en-US" sz="1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726431" y="4264462"/>
            <a:ext cx="1438701" cy="905084"/>
            <a:chOff x="2734056" y="5440680"/>
            <a:chExt cx="1438701" cy="905084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0" cstate="screen">
              <a:alphaModFix amt="4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61488" y="5440680"/>
              <a:ext cx="1371600" cy="905084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42" name="TextBox 41"/>
            <p:cNvSpPr txBox="1"/>
            <p:nvPr/>
          </p:nvSpPr>
          <p:spPr>
            <a:xfrm>
              <a:off x="2734056" y="5632704"/>
              <a:ext cx="1438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50000"/>
                    </a:schemeClr>
                  </a:solidFill>
                </a:rPr>
                <a:t>Capability Definition</a:t>
              </a:r>
              <a:endParaRPr lang="en-US" sz="1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6720840" y="3738677"/>
            <a:ext cx="1438701" cy="1027113"/>
            <a:chOff x="6693408" y="4334256"/>
            <a:chExt cx="1438701" cy="1027113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1" cstate="screen">
              <a:alphaModFix amt="4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0840" y="4334256"/>
              <a:ext cx="1371600" cy="1027113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44" name="TextBox 43"/>
            <p:cNvSpPr txBox="1"/>
            <p:nvPr/>
          </p:nvSpPr>
          <p:spPr>
            <a:xfrm>
              <a:off x="6693408" y="4590288"/>
              <a:ext cx="1438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50000"/>
                    </a:schemeClr>
                  </a:solidFill>
                </a:rPr>
                <a:t>12-Month Roadmap</a:t>
              </a:r>
              <a:endParaRPr lang="en-US" sz="1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727190" y="5079797"/>
            <a:ext cx="1438701" cy="1026853"/>
            <a:chOff x="6693408" y="5431536"/>
            <a:chExt cx="1438701" cy="1026853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2" cstate="screen">
              <a:alphaModFix amt="4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20840" y="5431536"/>
              <a:ext cx="1371600" cy="1026853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50" name="TextBox 49"/>
            <p:cNvSpPr txBox="1"/>
            <p:nvPr/>
          </p:nvSpPr>
          <p:spPr>
            <a:xfrm>
              <a:off x="6693408" y="5687568"/>
              <a:ext cx="1438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50000"/>
                    </a:schemeClr>
                  </a:solidFill>
                </a:rPr>
                <a:t>Executive</a:t>
              </a:r>
            </a:p>
            <a:p>
              <a:pPr algn="ctr"/>
              <a:r>
                <a:rPr lang="en-US" sz="1400" dirty="0" smtClean="0">
                  <a:solidFill>
                    <a:schemeClr val="tx1">
                      <a:lumMod val="50000"/>
                    </a:schemeClr>
                  </a:solidFill>
                </a:rPr>
                <a:t>Presentation</a:t>
              </a:r>
              <a:endParaRPr lang="en-US" sz="1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731520" y="1193372"/>
            <a:ext cx="807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600" b="1" dirty="0">
                <a:latin typeface="Arial"/>
                <a:cs typeface="Arial"/>
              </a:rPr>
              <a:t>Objective</a:t>
            </a:r>
            <a:r>
              <a:rPr lang="en-US" sz="1600" b="1" dirty="0" smtClean="0">
                <a:latin typeface="Arial"/>
                <a:cs typeface="Arial"/>
              </a:rPr>
              <a:t>:</a:t>
            </a:r>
            <a:r>
              <a:rPr lang="en-US" sz="1600" dirty="0" smtClean="0">
                <a:latin typeface="Arial"/>
                <a:cs typeface="Arial"/>
              </a:rPr>
              <a:t> </a:t>
            </a:r>
            <a:r>
              <a:rPr lang="en-US" sz="1600" dirty="0">
                <a:latin typeface="Arial"/>
                <a:cs typeface="Arial"/>
              </a:rPr>
              <a:t>D</a:t>
            </a:r>
            <a:r>
              <a:rPr lang="en-US" sz="1600" dirty="0" smtClean="0">
                <a:latin typeface="Arial"/>
                <a:cs typeface="Arial"/>
              </a:rPr>
              <a:t>evelop </a:t>
            </a:r>
            <a:r>
              <a:rPr lang="en-US" sz="1600" dirty="0">
                <a:latin typeface="Arial"/>
                <a:cs typeface="Arial"/>
              </a:rPr>
              <a:t>a Big Data strategy, architecture, and </a:t>
            </a:r>
            <a:r>
              <a:rPr lang="en-US" sz="1600" dirty="0" smtClean="0">
                <a:latin typeface="Arial"/>
                <a:cs typeface="Arial"/>
              </a:rPr>
              <a:t>12 Month roadmap</a:t>
            </a:r>
            <a:endParaRPr lang="en-US" sz="1600" dirty="0">
              <a:latin typeface="Arial"/>
              <a:cs typeface="Arial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731520" y="5262677"/>
            <a:ext cx="1438701" cy="799673"/>
            <a:chOff x="704088" y="5257800"/>
            <a:chExt cx="1438701" cy="799673"/>
          </a:xfrm>
        </p:grpSpPr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8" cstate="screen">
              <a:alphaModFix amt="4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1520" y="5257800"/>
              <a:ext cx="1371600" cy="799673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55" name="TextBox 54"/>
            <p:cNvSpPr txBox="1"/>
            <p:nvPr/>
          </p:nvSpPr>
          <p:spPr>
            <a:xfrm>
              <a:off x="704088" y="5404104"/>
              <a:ext cx="1438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50000"/>
                    </a:schemeClr>
                  </a:solidFill>
                </a:rPr>
                <a:t>Use Case Matrix</a:t>
              </a:r>
              <a:endParaRPr lang="en-US" sz="1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18304" y="5308406"/>
            <a:ext cx="1438701" cy="1025306"/>
            <a:chOff x="4690872" y="5257800"/>
            <a:chExt cx="1438701" cy="1025306"/>
          </a:xfrm>
        </p:grpSpPr>
        <p:pic>
          <p:nvPicPr>
            <p:cNvPr id="38" name="Picture 8"/>
            <p:cNvPicPr>
              <a:picLocks noChangeAspect="1" noChangeArrowheads="1"/>
            </p:cNvPicPr>
            <p:nvPr/>
          </p:nvPicPr>
          <p:blipFill>
            <a:blip r:embed="rId13" cstate="screen">
              <a:alphaModFix amt="4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4727448" y="5257800"/>
              <a:ext cx="1371600" cy="1025306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TextBox 53"/>
            <p:cNvSpPr txBox="1"/>
            <p:nvPr/>
          </p:nvSpPr>
          <p:spPr>
            <a:xfrm>
              <a:off x="4690872" y="5504688"/>
              <a:ext cx="143870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50000"/>
                    </a:schemeClr>
                  </a:solidFill>
                </a:rPr>
                <a:t>Use Case Mapping</a:t>
              </a:r>
              <a:endParaRPr lang="en-US" sz="1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124712" y="1531925"/>
            <a:ext cx="992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2 weeks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090672" y="1528877"/>
            <a:ext cx="992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2 weeks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037831" y="1531926"/>
            <a:ext cx="112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1-2  weeks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056632" y="1528878"/>
            <a:ext cx="11085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latin typeface="+mn-lt"/>
              </a:rPr>
              <a:t>1-2 weeks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2762165" y="5383316"/>
            <a:ext cx="1438701" cy="871151"/>
            <a:chOff x="4700016" y="4114800"/>
            <a:chExt cx="1438701" cy="871151"/>
          </a:xfrm>
        </p:grpSpPr>
        <p:pic>
          <p:nvPicPr>
            <p:cNvPr id="46" name="Picture 45"/>
            <p:cNvPicPr preferRelativeResize="0">
              <a:picLocks noChangeAspect="1"/>
            </p:cNvPicPr>
            <p:nvPr/>
          </p:nvPicPr>
          <p:blipFill>
            <a:blip r:embed="rId14" cstate="screen">
              <a:alphaModFix amt="4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27448" y="4114800"/>
              <a:ext cx="1371600" cy="871151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47" name="TextBox 46"/>
            <p:cNvSpPr txBox="1"/>
            <p:nvPr/>
          </p:nvSpPr>
          <p:spPr>
            <a:xfrm>
              <a:off x="4700016" y="4288536"/>
              <a:ext cx="1438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tx1">
                      <a:lumMod val="50000"/>
                    </a:schemeClr>
                  </a:solidFill>
                </a:rPr>
                <a:t>Use Case Scoring Criteria</a:t>
              </a:r>
              <a:endParaRPr lang="en-US" sz="14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sp>
        <p:nvSpPr>
          <p:cNvPr id="4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Big Data Roadmap:</a:t>
            </a:r>
            <a:br>
              <a:rPr lang="en-US" smtClean="0"/>
            </a:br>
            <a:r>
              <a:rPr lang="en-US" smtClean="0"/>
              <a:t>Engagement Model</a:t>
            </a:r>
            <a:endParaRPr lang="en-US" dirty="0"/>
          </a:p>
        </p:txBody>
      </p:sp>
      <p:sp>
        <p:nvSpPr>
          <p:cNvPr id="51" name="Slide Number Placeholder 4"/>
          <p:cNvSpPr txBox="1">
            <a:spLocks/>
          </p:cNvSpPr>
          <p:nvPr/>
        </p:nvSpPr>
        <p:spPr>
          <a:xfrm>
            <a:off x="6708677" y="6542970"/>
            <a:ext cx="2133600" cy="16827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D2DD159-49D5-44B6-BD29-009C3DB57B73}" type="datetime1">
              <a:rPr lang="en-US" smtClean="0"/>
              <a:t>7/6/2015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705155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2887" y="2258540"/>
            <a:ext cx="3262700" cy="4326434"/>
          </a:xfrm>
        </p:spPr>
        <p:txBody>
          <a:bodyPr/>
          <a:lstStyle/>
          <a:p>
            <a:r>
              <a:rPr lang="en-US" sz="1700" dirty="0" smtClean="0"/>
              <a:t>A full day kickoff with key stakeholders</a:t>
            </a:r>
          </a:p>
          <a:p>
            <a:r>
              <a:rPr lang="en-US" sz="1700" dirty="0" smtClean="0"/>
              <a:t>Focused workshops with business and technology units</a:t>
            </a:r>
          </a:p>
          <a:p>
            <a:r>
              <a:rPr lang="en-US" sz="1700" dirty="0" smtClean="0"/>
              <a:t>Locate suitable data sources for Big Data enhancement and analytics.</a:t>
            </a:r>
          </a:p>
          <a:p>
            <a:r>
              <a:rPr lang="en-US" sz="1700" dirty="0" smtClean="0"/>
              <a:t>Identify overall list of use cases and business value levers</a:t>
            </a:r>
          </a:p>
          <a:p>
            <a:r>
              <a:rPr lang="en-US" sz="1700" dirty="0" smtClean="0"/>
              <a:t>Finalize scoring and ranking of use cases</a:t>
            </a:r>
            <a:endParaRPr lang="en-US" sz="17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27217" y="1371600"/>
            <a:ext cx="2186369" cy="685800"/>
            <a:chOff x="3755" y="0"/>
            <a:chExt cx="2186369" cy="685800"/>
          </a:xfrm>
        </p:grpSpPr>
        <p:sp>
          <p:nvSpPr>
            <p:cNvPr id="26" name="Chevron 25"/>
            <p:cNvSpPr/>
            <p:nvPr/>
          </p:nvSpPr>
          <p:spPr>
            <a:xfrm>
              <a:off x="3755" y="0"/>
              <a:ext cx="2186369" cy="685800"/>
            </a:xfrm>
            <a:prstGeom prst="chevron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Chevron 4"/>
            <p:cNvSpPr/>
            <p:nvPr/>
          </p:nvSpPr>
          <p:spPr>
            <a:xfrm>
              <a:off x="346655" y="0"/>
              <a:ext cx="1500569" cy="6858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Use Case Definition</a:t>
              </a:r>
              <a:endParaRPr lang="en-US" sz="1200" kern="1200" dirty="0"/>
            </a:p>
          </p:txBody>
        </p:sp>
      </p:grpSp>
      <p:sp>
        <p:nvSpPr>
          <p:cNvPr id="24" name="Chevron 23"/>
          <p:cNvSpPr/>
          <p:nvPr/>
        </p:nvSpPr>
        <p:spPr>
          <a:xfrm>
            <a:off x="2494950" y="1371600"/>
            <a:ext cx="2186369" cy="685800"/>
          </a:xfrm>
          <a:prstGeom prst="chevron">
            <a:avLst/>
          </a:prstGeom>
          <a:solidFill>
            <a:schemeClr val="accent1">
              <a:alpha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Chevron 21"/>
          <p:cNvSpPr/>
          <p:nvPr/>
        </p:nvSpPr>
        <p:spPr>
          <a:xfrm>
            <a:off x="4462682" y="1371600"/>
            <a:ext cx="2186369" cy="685800"/>
          </a:xfrm>
          <a:prstGeom prst="chevron">
            <a:avLst/>
          </a:prstGeom>
          <a:solidFill>
            <a:schemeClr val="accent1">
              <a:alpha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Chevron 19"/>
          <p:cNvSpPr/>
          <p:nvPr/>
        </p:nvSpPr>
        <p:spPr>
          <a:xfrm>
            <a:off x="6430414" y="1371600"/>
            <a:ext cx="2186369" cy="685800"/>
          </a:xfrm>
          <a:prstGeom prst="chevron">
            <a:avLst/>
          </a:prstGeom>
          <a:solidFill>
            <a:schemeClr val="accent1">
              <a:alpha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Chevron 4"/>
          <p:cNvSpPr/>
          <p:nvPr/>
        </p:nvSpPr>
        <p:spPr>
          <a:xfrm>
            <a:off x="2819400" y="1371600"/>
            <a:ext cx="1500569" cy="6858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16002" rIns="16002" bIns="16002" numCol="1" spcCol="1270" anchor="ctr" anchorCtr="0">
            <a:noAutofit/>
          </a:bodyPr>
          <a:lstStyle/>
          <a:p>
            <a:pPr lvl="0" algn="ctr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dirty="0" smtClean="0"/>
              <a:t>Architecture Definition</a:t>
            </a:r>
            <a:endParaRPr lang="en-US" sz="1200" kern="1200" dirty="0"/>
          </a:p>
        </p:txBody>
      </p:sp>
      <p:sp>
        <p:nvSpPr>
          <p:cNvPr id="14" name="Chevron 4"/>
          <p:cNvSpPr/>
          <p:nvPr/>
        </p:nvSpPr>
        <p:spPr>
          <a:xfrm>
            <a:off x="4800600" y="1371600"/>
            <a:ext cx="1500569" cy="6858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16002" rIns="16002" bIns="16002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1200" dirty="0" smtClean="0"/>
              <a:t>Capability Definition</a:t>
            </a:r>
            <a:endParaRPr lang="en-US" sz="1200" dirty="0"/>
          </a:p>
        </p:txBody>
      </p:sp>
      <p:sp>
        <p:nvSpPr>
          <p:cNvPr id="15" name="Chevron 4"/>
          <p:cNvSpPr/>
          <p:nvPr/>
        </p:nvSpPr>
        <p:spPr>
          <a:xfrm>
            <a:off x="6781800" y="1371600"/>
            <a:ext cx="1500569" cy="6858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16002" rIns="16002" bIns="16002" numCol="1" spcCol="1270" anchor="ctr" anchorCtr="0">
            <a:noAutofit/>
          </a:bodyPr>
          <a:lstStyle/>
          <a:p>
            <a:pPr lvl="0" algn="ctr"/>
            <a:r>
              <a:rPr lang="en-US" sz="1200" dirty="0"/>
              <a:t>Roadmap &amp; Recommendations</a:t>
            </a:r>
          </a:p>
        </p:txBody>
      </p:sp>
      <p:sp>
        <p:nvSpPr>
          <p:cNvPr id="17" name="Title 2"/>
          <p:cNvSpPr txBox="1">
            <a:spLocks/>
          </p:cNvSpPr>
          <p:nvPr/>
        </p:nvSpPr>
        <p:spPr>
          <a:xfrm>
            <a:off x="385960" y="418725"/>
            <a:ext cx="7239000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solidFill>
                  <a:srgbClr val="EC881D"/>
                </a:solidFill>
                <a:latin typeface="Century Gothic" pitchFamily="34" charset="0"/>
              </a:rPr>
              <a:t>Discovery – Use Case </a:t>
            </a:r>
            <a:r>
              <a:rPr lang="en-US" dirty="0" smtClean="0">
                <a:solidFill>
                  <a:srgbClr val="EC881D"/>
                </a:solidFill>
                <a:latin typeface="Century Gothic" pitchFamily="34" charset="0"/>
              </a:rPr>
              <a:t>Definition Report</a:t>
            </a:r>
            <a:endParaRPr lang="en-US" dirty="0">
              <a:solidFill>
                <a:srgbClr val="EC881D"/>
              </a:solidFill>
              <a:latin typeface="Century Gothic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5587" y="2496215"/>
            <a:ext cx="5294147" cy="4088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8567172-D4EA-414D-B401-F709FDAF6B80}" type="datetime1">
              <a:rPr lang="en-US" smtClean="0"/>
              <a:t>7/6/2015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7044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hevron 50"/>
          <p:cNvSpPr/>
          <p:nvPr/>
        </p:nvSpPr>
        <p:spPr>
          <a:xfrm>
            <a:off x="533400" y="1371600"/>
            <a:ext cx="2186369" cy="685800"/>
          </a:xfrm>
          <a:prstGeom prst="chevron">
            <a:avLst/>
          </a:prstGeom>
          <a:solidFill>
            <a:schemeClr val="accent1">
              <a:alpha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272" y="2148840"/>
            <a:ext cx="5486400" cy="4221904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4093" y="2531566"/>
            <a:ext cx="3150584" cy="4326434"/>
          </a:xfrm>
        </p:spPr>
        <p:txBody>
          <a:bodyPr/>
          <a:lstStyle/>
          <a:p>
            <a:r>
              <a:rPr lang="en-US" dirty="0" smtClean="0"/>
              <a:t>Use prioritized use cases to identify patterns for technologies and platforms that drive Big Data ecosystems.</a:t>
            </a:r>
          </a:p>
          <a:p>
            <a:r>
              <a:rPr lang="en-US" dirty="0" smtClean="0"/>
              <a:t>Instantiate Think </a:t>
            </a:r>
            <a:r>
              <a:rPr lang="en-US" dirty="0" err="1" smtClean="0"/>
              <a:t>Big’s</a:t>
            </a:r>
            <a:r>
              <a:rPr lang="en-US" dirty="0" smtClean="0"/>
              <a:t> reference architectures based on the prioritized use cases.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22F3F1B-2B4C-4400-AE9F-19899BB7EBF6}" type="datetime1">
              <a:rPr lang="en-US" smtClean="0"/>
              <a:t>7/6/2015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2514600" y="1371600"/>
            <a:ext cx="2186369" cy="685800"/>
            <a:chOff x="1971488" y="0"/>
            <a:chExt cx="2186369" cy="685800"/>
          </a:xfrm>
        </p:grpSpPr>
        <p:sp>
          <p:nvSpPr>
            <p:cNvPr id="16" name="Chevron 15"/>
            <p:cNvSpPr/>
            <p:nvPr/>
          </p:nvSpPr>
          <p:spPr>
            <a:xfrm>
              <a:off x="1971488" y="0"/>
              <a:ext cx="2186369" cy="685800"/>
            </a:xfrm>
            <a:prstGeom prst="chevron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vron 6"/>
            <p:cNvSpPr/>
            <p:nvPr/>
          </p:nvSpPr>
          <p:spPr>
            <a:xfrm>
              <a:off x="2314388" y="0"/>
              <a:ext cx="1500569" cy="6858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Architecture </a:t>
              </a:r>
              <a:r>
                <a:rPr lang="en-US" sz="1200" dirty="0" smtClean="0"/>
                <a:t>Definition</a:t>
              </a:r>
              <a:endParaRPr lang="en-US" sz="1200" kern="1200" dirty="0"/>
            </a:p>
          </p:txBody>
        </p:sp>
      </p:grpSp>
      <p:sp>
        <p:nvSpPr>
          <p:cNvPr id="18" name="Title 2"/>
          <p:cNvSpPr txBox="1">
            <a:spLocks/>
          </p:cNvSpPr>
          <p:nvPr/>
        </p:nvSpPr>
        <p:spPr>
          <a:xfrm>
            <a:off x="424217" y="407158"/>
            <a:ext cx="7239000" cy="523220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>
                <a:solidFill>
                  <a:srgbClr val="EC881D"/>
                </a:solidFill>
                <a:latin typeface="Century Gothic" pitchFamily="34" charset="0"/>
              </a:rPr>
              <a:t>Architecture Definit</a:t>
            </a:r>
            <a:r>
              <a:rPr lang="en-US" sz="2800" dirty="0" smtClean="0">
                <a:solidFill>
                  <a:srgbClr val="EC881D"/>
                </a:solidFill>
                <a:latin typeface="Century Gothic" pitchFamily="34" charset="0"/>
              </a:rPr>
              <a:t>ion</a:t>
            </a:r>
            <a:endParaRPr lang="en-US" sz="2800" dirty="0">
              <a:solidFill>
                <a:srgbClr val="EC881D"/>
              </a:solidFill>
              <a:latin typeface="Century Gothic" pitchFamily="34" charset="0"/>
            </a:endParaRPr>
          </a:p>
        </p:txBody>
      </p:sp>
      <p:sp>
        <p:nvSpPr>
          <p:cNvPr id="44" name="Chevron 4"/>
          <p:cNvSpPr/>
          <p:nvPr/>
        </p:nvSpPr>
        <p:spPr>
          <a:xfrm>
            <a:off x="870117" y="1371600"/>
            <a:ext cx="1500569" cy="6858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16002" rIns="16002" bIns="16002" numCol="1" spcCol="1270" anchor="ctr" anchorCtr="0">
            <a:noAutofit/>
          </a:bodyPr>
          <a:lstStyle/>
          <a:p>
            <a:pPr lvl="0" algn="ctr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dirty="0" smtClean="0"/>
              <a:t>Use Case Definition</a:t>
            </a:r>
            <a:endParaRPr lang="en-US" sz="1200" kern="1200" dirty="0"/>
          </a:p>
        </p:txBody>
      </p:sp>
      <p:sp>
        <p:nvSpPr>
          <p:cNvPr id="46" name="Chevron 45"/>
          <p:cNvSpPr/>
          <p:nvPr/>
        </p:nvSpPr>
        <p:spPr>
          <a:xfrm>
            <a:off x="4462682" y="1371600"/>
            <a:ext cx="2186369" cy="685800"/>
          </a:xfrm>
          <a:prstGeom prst="chevron">
            <a:avLst/>
          </a:prstGeom>
          <a:solidFill>
            <a:schemeClr val="accent1">
              <a:alpha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7" name="Chevron 46"/>
          <p:cNvSpPr/>
          <p:nvPr/>
        </p:nvSpPr>
        <p:spPr>
          <a:xfrm>
            <a:off x="6430414" y="1371600"/>
            <a:ext cx="2186369" cy="685800"/>
          </a:xfrm>
          <a:prstGeom prst="chevron">
            <a:avLst/>
          </a:prstGeom>
          <a:solidFill>
            <a:schemeClr val="accent1">
              <a:alpha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49" name="Chevron 4"/>
          <p:cNvSpPr/>
          <p:nvPr/>
        </p:nvSpPr>
        <p:spPr>
          <a:xfrm>
            <a:off x="4800600" y="1371600"/>
            <a:ext cx="1500569" cy="6858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16002" rIns="16002" bIns="16002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1200" dirty="0" smtClean="0"/>
              <a:t>Capability Definition</a:t>
            </a:r>
            <a:endParaRPr lang="en-US" sz="1200" dirty="0"/>
          </a:p>
        </p:txBody>
      </p:sp>
      <p:sp>
        <p:nvSpPr>
          <p:cNvPr id="50" name="Chevron 4"/>
          <p:cNvSpPr/>
          <p:nvPr/>
        </p:nvSpPr>
        <p:spPr>
          <a:xfrm>
            <a:off x="6781800" y="1371600"/>
            <a:ext cx="1500569" cy="6858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16002" rIns="16002" bIns="16002" numCol="1" spcCol="1270" anchor="ctr" anchorCtr="0">
            <a:noAutofit/>
          </a:bodyPr>
          <a:lstStyle/>
          <a:p>
            <a:pPr lvl="0" algn="ctr"/>
            <a:r>
              <a:rPr lang="en-US" sz="1200" dirty="0"/>
              <a:t>Roadmap &amp; 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2647156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hevron 30"/>
          <p:cNvSpPr/>
          <p:nvPr/>
        </p:nvSpPr>
        <p:spPr>
          <a:xfrm>
            <a:off x="2494950" y="1371600"/>
            <a:ext cx="2186369" cy="685800"/>
          </a:xfrm>
          <a:prstGeom prst="chevron">
            <a:avLst/>
          </a:prstGeom>
          <a:solidFill>
            <a:schemeClr val="accent1">
              <a:alpha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3050" y="2438400"/>
            <a:ext cx="2380650" cy="4326434"/>
          </a:xfrm>
        </p:spPr>
        <p:txBody>
          <a:bodyPr/>
          <a:lstStyle/>
          <a:p>
            <a:r>
              <a:rPr lang="en-US" sz="1700" dirty="0" smtClean="0"/>
              <a:t>Describe each component of the architecture, especially for people, process, and technology </a:t>
            </a:r>
          </a:p>
          <a:p>
            <a:r>
              <a:rPr lang="en-US" sz="1700" dirty="0" smtClean="0"/>
              <a:t>Identify requirements and challenging aspects </a:t>
            </a:r>
          </a:p>
          <a:p>
            <a:r>
              <a:rPr lang="en-US" sz="1700" dirty="0" smtClean="0"/>
              <a:t>Decisions and processes to meet requirements and address challenges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C95C38A-F8F8-414A-ACD9-E29E289E5BC7}" type="datetime1">
              <a:rPr lang="en-US" smtClean="0"/>
              <a:t>7/6/2015</a:t>
            </a:fld>
            <a:endParaRPr lang="en-US"/>
          </a:p>
        </p:txBody>
      </p:sp>
      <p:sp>
        <p:nvSpPr>
          <p:cNvPr id="26" name="Chevron 25"/>
          <p:cNvSpPr/>
          <p:nvPr/>
        </p:nvSpPr>
        <p:spPr>
          <a:xfrm>
            <a:off x="527217" y="1371600"/>
            <a:ext cx="2186369" cy="685800"/>
          </a:xfrm>
          <a:prstGeom prst="chevron">
            <a:avLst/>
          </a:prstGeom>
          <a:solidFill>
            <a:schemeClr val="accent1">
              <a:alpha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5" name="Chevron 6"/>
          <p:cNvSpPr/>
          <p:nvPr/>
        </p:nvSpPr>
        <p:spPr>
          <a:xfrm>
            <a:off x="2837850" y="1371600"/>
            <a:ext cx="1500569" cy="6858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16002" rIns="16002" bIns="16002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1200" dirty="0"/>
              <a:t>Architecture  </a:t>
            </a:r>
            <a:r>
              <a:rPr lang="en-US" sz="1200" dirty="0" smtClean="0"/>
              <a:t>Definition</a:t>
            </a:r>
            <a:endParaRPr lang="en-US" sz="1200" dirty="0"/>
          </a:p>
        </p:txBody>
      </p:sp>
      <p:sp>
        <p:nvSpPr>
          <p:cNvPr id="20" name="Chevron 19"/>
          <p:cNvSpPr/>
          <p:nvPr/>
        </p:nvSpPr>
        <p:spPr>
          <a:xfrm>
            <a:off x="6430414" y="1371600"/>
            <a:ext cx="2186369" cy="685800"/>
          </a:xfrm>
          <a:prstGeom prst="chevron">
            <a:avLst/>
          </a:prstGeom>
          <a:solidFill>
            <a:schemeClr val="accent1">
              <a:alpha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Chevron 4"/>
          <p:cNvSpPr/>
          <p:nvPr/>
        </p:nvSpPr>
        <p:spPr>
          <a:xfrm>
            <a:off x="870117" y="1371600"/>
            <a:ext cx="1500569" cy="6858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16002" rIns="16002" bIns="16002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1200" dirty="0"/>
              <a:t>Use Case Definition</a:t>
            </a:r>
          </a:p>
        </p:txBody>
      </p:sp>
      <p:sp>
        <p:nvSpPr>
          <p:cNvPr id="13" name="Chevron 4"/>
          <p:cNvSpPr/>
          <p:nvPr/>
        </p:nvSpPr>
        <p:spPr>
          <a:xfrm>
            <a:off x="4800600" y="1371600"/>
            <a:ext cx="1500569" cy="6858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16002" rIns="16002" bIns="16002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1200" dirty="0"/>
              <a:t>Architecture &amp; Capability </a:t>
            </a:r>
            <a:r>
              <a:rPr lang="en-US" sz="1200" dirty="0" smtClean="0"/>
              <a:t>Definitions</a:t>
            </a:r>
            <a:endParaRPr lang="en-US" sz="1200" dirty="0"/>
          </a:p>
        </p:txBody>
      </p:sp>
      <p:sp>
        <p:nvSpPr>
          <p:cNvPr id="14" name="Chevron 4"/>
          <p:cNvSpPr/>
          <p:nvPr/>
        </p:nvSpPr>
        <p:spPr>
          <a:xfrm>
            <a:off x="6781800" y="1371600"/>
            <a:ext cx="1500569" cy="6858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16002" rIns="16002" bIns="16002" numCol="1" spcCol="1270" anchor="ctr" anchorCtr="0">
            <a:noAutofit/>
          </a:bodyPr>
          <a:lstStyle/>
          <a:p>
            <a:pPr lvl="0" algn="ctr"/>
            <a:r>
              <a:rPr lang="en-US" sz="1200" dirty="0"/>
              <a:t>Roadmap &amp; Recommendations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462682" y="1371600"/>
            <a:ext cx="2186369" cy="685800"/>
            <a:chOff x="3939220" y="0"/>
            <a:chExt cx="2186369" cy="685800"/>
          </a:xfrm>
        </p:grpSpPr>
        <p:sp>
          <p:nvSpPr>
            <p:cNvPr id="33" name="Chevron 32"/>
            <p:cNvSpPr/>
            <p:nvPr/>
          </p:nvSpPr>
          <p:spPr>
            <a:xfrm>
              <a:off x="3939220" y="0"/>
              <a:ext cx="2186369" cy="685800"/>
            </a:xfrm>
            <a:prstGeom prst="chevron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Chevron 8"/>
            <p:cNvSpPr/>
            <p:nvPr/>
          </p:nvSpPr>
          <p:spPr>
            <a:xfrm>
              <a:off x="4282120" y="0"/>
              <a:ext cx="1500569" cy="6858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algn="ctr" defTabSz="5334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200" dirty="0" smtClean="0"/>
                <a:t>Capability Definition</a:t>
              </a:r>
              <a:endParaRPr lang="en-US" sz="1200" dirty="0"/>
            </a:p>
          </p:txBody>
        </p:sp>
      </p:grpSp>
      <p:sp>
        <p:nvSpPr>
          <p:cNvPr id="15" name="Title 2"/>
          <p:cNvSpPr txBox="1">
            <a:spLocks/>
          </p:cNvSpPr>
          <p:nvPr/>
        </p:nvSpPr>
        <p:spPr>
          <a:xfrm>
            <a:off x="526236" y="475677"/>
            <a:ext cx="7239000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>
                <a:solidFill>
                  <a:srgbClr val="EC881D"/>
                </a:solidFill>
                <a:latin typeface="Century Gothic" pitchFamily="34" charset="0"/>
              </a:rPr>
              <a:t>Capability Definition</a:t>
            </a:r>
            <a:endParaRPr lang="en-US" dirty="0">
              <a:solidFill>
                <a:srgbClr val="EC881D"/>
              </a:solidFill>
              <a:latin typeface="Century Gothic" pitchFamily="34" charset="0"/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438400"/>
            <a:ext cx="2805072" cy="2781300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 rotWithShape="1">
          <a:blip r:embed="rId4"/>
          <a:srcRect t="19679"/>
          <a:stretch/>
        </p:blipFill>
        <p:spPr>
          <a:xfrm>
            <a:off x="2743200" y="5257800"/>
            <a:ext cx="6095225" cy="1206499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6400" y="2574264"/>
            <a:ext cx="3403600" cy="77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72019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0134" y="2257562"/>
            <a:ext cx="2130552" cy="4326434"/>
          </a:xfrm>
        </p:spPr>
        <p:txBody>
          <a:bodyPr/>
          <a:lstStyle/>
          <a:p>
            <a:r>
              <a:rPr lang="en-US" sz="1700" dirty="0" smtClean="0"/>
              <a:t>Sequence use cases and supporting capabilities across 12 month Roadmap</a:t>
            </a:r>
          </a:p>
          <a:p>
            <a:r>
              <a:rPr lang="en-US" sz="1700" dirty="0" smtClean="0"/>
              <a:t>Develop 6 month action plan, required investment and business justification</a:t>
            </a:r>
          </a:p>
          <a:p>
            <a:r>
              <a:rPr lang="en-US" sz="1700" dirty="0" smtClean="0"/>
              <a:t>Develop Executive Presentation</a:t>
            </a:r>
            <a:endParaRPr lang="en-US" sz="17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EBA0C03-4F8A-4759-AB31-B70EF0C2BEA2}" type="datetime1">
              <a:rPr lang="en-US" smtClean="0"/>
              <a:t>7/6/2015</a:t>
            </a:fld>
            <a:endParaRPr lang="en-US"/>
          </a:p>
        </p:txBody>
      </p:sp>
      <p:sp>
        <p:nvSpPr>
          <p:cNvPr id="26" name="Chevron 25"/>
          <p:cNvSpPr/>
          <p:nvPr/>
        </p:nvSpPr>
        <p:spPr>
          <a:xfrm>
            <a:off x="527217" y="1371600"/>
            <a:ext cx="2186369" cy="685800"/>
          </a:xfrm>
          <a:prstGeom prst="chevron">
            <a:avLst/>
          </a:prstGeom>
          <a:solidFill>
            <a:schemeClr val="accent1">
              <a:alpha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4" name="Chevron 23"/>
          <p:cNvSpPr/>
          <p:nvPr/>
        </p:nvSpPr>
        <p:spPr>
          <a:xfrm>
            <a:off x="2494950" y="1371600"/>
            <a:ext cx="2186369" cy="685800"/>
          </a:xfrm>
          <a:prstGeom prst="chevron">
            <a:avLst/>
          </a:prstGeom>
          <a:solidFill>
            <a:schemeClr val="accent1">
              <a:alpha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Chevron 21"/>
          <p:cNvSpPr/>
          <p:nvPr/>
        </p:nvSpPr>
        <p:spPr>
          <a:xfrm>
            <a:off x="4462682" y="1371600"/>
            <a:ext cx="2186369" cy="685800"/>
          </a:xfrm>
          <a:prstGeom prst="chevron">
            <a:avLst/>
          </a:prstGeom>
          <a:solidFill>
            <a:schemeClr val="accent1">
              <a:alpha val="2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9" name="Group 18"/>
          <p:cNvGrpSpPr/>
          <p:nvPr/>
        </p:nvGrpSpPr>
        <p:grpSpPr>
          <a:xfrm>
            <a:off x="6430414" y="1371600"/>
            <a:ext cx="2186369" cy="685800"/>
            <a:chOff x="5906952" y="0"/>
            <a:chExt cx="2186369" cy="685800"/>
          </a:xfrm>
        </p:grpSpPr>
        <p:sp>
          <p:nvSpPr>
            <p:cNvPr id="20" name="Chevron 19"/>
            <p:cNvSpPr/>
            <p:nvPr/>
          </p:nvSpPr>
          <p:spPr>
            <a:xfrm>
              <a:off x="5906952" y="0"/>
              <a:ext cx="2186369" cy="685800"/>
            </a:xfrm>
            <a:prstGeom prst="chevron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Chevron 10"/>
            <p:cNvSpPr/>
            <p:nvPr/>
          </p:nvSpPr>
          <p:spPr>
            <a:xfrm>
              <a:off x="6249852" y="0"/>
              <a:ext cx="1500569" cy="6858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8006" tIns="16002" rIns="16002" bIns="16002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Roadmap &amp; Recommendations</a:t>
              </a:r>
              <a:endParaRPr lang="en-US" sz="1200" kern="1200" dirty="0"/>
            </a:p>
          </p:txBody>
        </p:sp>
      </p:grpSp>
      <p:sp>
        <p:nvSpPr>
          <p:cNvPr id="15" name="Chevron 4"/>
          <p:cNvSpPr/>
          <p:nvPr/>
        </p:nvSpPr>
        <p:spPr>
          <a:xfrm>
            <a:off x="870117" y="1371600"/>
            <a:ext cx="1500569" cy="6858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16002" rIns="16002" bIns="16002" numCol="1" spcCol="1270" anchor="ctr" anchorCtr="0">
            <a:noAutofit/>
          </a:bodyPr>
          <a:lstStyle/>
          <a:p>
            <a:pPr lvl="0" algn="ctr" defTabSz="5334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200" kern="1200" dirty="0" smtClean="0"/>
              <a:t>Use Case Definition</a:t>
            </a:r>
            <a:endParaRPr lang="en-US" sz="1200" kern="1200" dirty="0"/>
          </a:p>
        </p:txBody>
      </p:sp>
      <p:sp>
        <p:nvSpPr>
          <p:cNvPr id="16" name="Chevron 4"/>
          <p:cNvSpPr/>
          <p:nvPr/>
        </p:nvSpPr>
        <p:spPr>
          <a:xfrm>
            <a:off x="4800600" y="1371600"/>
            <a:ext cx="1500569" cy="6858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16002" rIns="16002" bIns="16002" numCol="1" spcCol="1270" anchor="ctr" anchorCtr="0">
            <a:noAutofit/>
          </a:bodyPr>
          <a:lstStyle/>
          <a:p>
            <a:pPr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1200" dirty="0" smtClean="0"/>
              <a:t>Capability Definition</a:t>
            </a:r>
            <a:endParaRPr lang="en-US" sz="1200" dirty="0"/>
          </a:p>
        </p:txBody>
      </p:sp>
      <p:sp>
        <p:nvSpPr>
          <p:cNvPr id="17" name="Chevron 4"/>
          <p:cNvSpPr/>
          <p:nvPr/>
        </p:nvSpPr>
        <p:spPr>
          <a:xfrm>
            <a:off x="2819400" y="1371600"/>
            <a:ext cx="1500569" cy="68580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48006" tIns="16002" rIns="16002" bIns="16002" numCol="1" spcCol="1270" anchor="ctr" anchorCtr="0">
            <a:noAutofit/>
          </a:bodyPr>
          <a:lstStyle/>
          <a:p>
            <a:pPr lvl="0" algn="ctr" defTabSz="533400">
              <a:lnSpc>
                <a:spcPct val="90000"/>
              </a:lnSpc>
              <a:spcAft>
                <a:spcPct val="35000"/>
              </a:spcAft>
            </a:pPr>
            <a:r>
              <a:rPr lang="en-US" sz="1200" dirty="0" smtClean="0"/>
              <a:t>Architecture Definition</a:t>
            </a:r>
            <a:endParaRPr lang="en-US" sz="1200" dirty="0"/>
          </a:p>
        </p:txBody>
      </p:sp>
      <p:sp>
        <p:nvSpPr>
          <p:cNvPr id="14" name="Title 2"/>
          <p:cNvSpPr txBox="1">
            <a:spLocks/>
          </p:cNvSpPr>
          <p:nvPr/>
        </p:nvSpPr>
        <p:spPr>
          <a:xfrm>
            <a:off x="479849" y="485084"/>
            <a:ext cx="7239000" cy="461665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2">
                    <a:lumMod val="90000"/>
                    <a:lumOff val="10000"/>
                  </a:schemeClr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>
                <a:solidFill>
                  <a:srgbClr val="EC881D"/>
                </a:solidFill>
                <a:latin typeface="Century Gothic" pitchFamily="34" charset="0"/>
              </a:rPr>
              <a:t>Roadmap &amp; Recommendations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2587752" y="2148840"/>
            <a:ext cx="6281928" cy="4242269"/>
            <a:chOff x="217714" y="1232297"/>
            <a:chExt cx="9069917" cy="5250210"/>
          </a:xfrm>
        </p:grpSpPr>
        <p:sp>
          <p:nvSpPr>
            <p:cNvPr id="23" name="Rectangle 22"/>
            <p:cNvSpPr/>
            <p:nvPr/>
          </p:nvSpPr>
          <p:spPr>
            <a:xfrm>
              <a:off x="1185334" y="3102461"/>
              <a:ext cx="7740952" cy="2982516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accent2">
                  <a:lumMod val="40000"/>
                  <a:lumOff val="60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64210" tIns="32104" rIns="64210" bIns="32104" anchor="ctr"/>
            <a:lstStyle/>
            <a:p>
              <a:pPr defTabSz="864931">
                <a:defRPr/>
              </a:pPr>
              <a:endParaRPr lang="en-US" sz="600" kern="0" dirty="0">
                <a:solidFill>
                  <a:sysClr val="window" lastClr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7211785" y="1232297"/>
              <a:ext cx="1753810" cy="5066109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3198" tIns="32862" rIns="63198" bIns="32862" anchor="ctr"/>
            <a:lstStyle/>
            <a:p>
              <a:pPr defTabSz="864931" eaLnBrk="0" hangingPunct="0">
                <a:buClr>
                  <a:sysClr val="window" lastClr="FFFFFF"/>
                </a:buClr>
                <a:defRPr/>
              </a:pPr>
              <a:endParaRPr lang="en-US" sz="600" b="1" kern="0" dirty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20738" y="1559719"/>
              <a:ext cx="975179" cy="1449586"/>
            </a:xfrm>
            <a:prstGeom prst="rect">
              <a:avLst/>
            </a:prstGeom>
            <a:solidFill>
              <a:srgbClr val="9BBB59">
                <a:lumMod val="75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3198" tIns="32862" rIns="63198" bIns="32862" anchor="ctr"/>
            <a:lstStyle/>
            <a:p>
              <a:pPr algn="ctr" defTabSz="864931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ysClr val="window" lastClr="FFFFFF"/>
                </a:buClr>
                <a:defRPr/>
              </a:pPr>
              <a:r>
                <a:rPr lang="en-US" sz="80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Use Cases</a:t>
              </a:r>
            </a:p>
          </p:txBody>
        </p:sp>
        <p:grpSp>
          <p:nvGrpSpPr>
            <p:cNvPr id="28" name="Group 27"/>
            <p:cNvGrpSpPr>
              <a:grpSpLocks/>
            </p:cNvGrpSpPr>
            <p:nvPr/>
          </p:nvGrpSpPr>
          <p:grpSpPr bwMode="auto">
            <a:xfrm>
              <a:off x="2295073" y="1760639"/>
              <a:ext cx="1849060" cy="342813"/>
              <a:chOff x="1230962" y="1934646"/>
              <a:chExt cx="1756928" cy="371416"/>
            </a:xfrm>
          </p:grpSpPr>
          <p:sp>
            <p:nvSpPr>
              <p:cNvPr id="114" name="Rectangle 113"/>
              <p:cNvSpPr/>
              <p:nvPr/>
            </p:nvSpPr>
            <p:spPr bwMode="auto">
              <a:xfrm>
                <a:off x="1230962" y="1989469"/>
                <a:ext cx="94814" cy="98359"/>
              </a:xfrm>
              <a:prstGeom prst="rect">
                <a:avLst/>
              </a:prstGeom>
              <a:solidFill>
                <a:srgbClr val="9BBB59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90000" tIns="46800" rIns="90000" bIns="46800" anchor="ctr"/>
              <a:lstStyle/>
              <a:p>
                <a:pPr defTabSz="864931" eaLnBrk="0" hangingPunct="0">
                  <a:buClr>
                    <a:sysClr val="window" lastClr="FFFFFF"/>
                  </a:buClr>
                  <a:defRPr/>
                </a:pPr>
                <a:endParaRPr lang="en-US" sz="600" kern="0" dirty="0">
                  <a:solidFill>
                    <a:sysClr val="window" lastClr="FFFFFF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1353071" y="1934646"/>
                <a:ext cx="1634819" cy="37141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defTabSz="864931">
                  <a:defRPr/>
                </a:pPr>
                <a:r>
                  <a:rPr lang="en-US" sz="600" kern="0" dirty="0">
                    <a:solidFill>
                      <a:sysClr val="windowText" lastClr="000000"/>
                    </a:solidFill>
                    <a:latin typeface="Arial"/>
                    <a:ea typeface="ＭＳ Ｐゴシック" charset="0"/>
                    <a:cs typeface="Arial"/>
                  </a:rPr>
                  <a:t>UC3 – Target Customer Interactions</a:t>
                </a:r>
              </a:p>
            </p:txBody>
          </p:sp>
        </p:grpSp>
        <p:sp>
          <p:nvSpPr>
            <p:cNvPr id="29" name="Rectangle 28"/>
            <p:cNvSpPr/>
            <p:nvPr/>
          </p:nvSpPr>
          <p:spPr bwMode="auto">
            <a:xfrm>
              <a:off x="3943047" y="1232297"/>
              <a:ext cx="1753810" cy="5066109"/>
            </a:xfrm>
            <a:prstGeom prst="rect">
              <a:avLst/>
            </a:prstGeom>
            <a:solidFill>
              <a:schemeClr val="bg2">
                <a:alpha val="4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3198" tIns="32862" rIns="63198" bIns="32862" anchor="ctr"/>
            <a:lstStyle/>
            <a:p>
              <a:pPr defTabSz="864931" eaLnBrk="0" hangingPunct="0">
                <a:buClr>
                  <a:sysClr val="window" lastClr="FFFFFF"/>
                </a:buClr>
                <a:defRPr/>
              </a:pPr>
              <a:endParaRPr lang="en-US" sz="600" b="1" kern="0" dirty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195917" y="1559720"/>
              <a:ext cx="7740952" cy="1446609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rgbClr val="9BBB59">
                  <a:lumMod val="7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lIns="64210" tIns="32104" rIns="64210" bIns="32104" anchor="ctr"/>
            <a:lstStyle/>
            <a:p>
              <a:pPr defTabSz="864931">
                <a:defRPr/>
              </a:pPr>
              <a:endParaRPr lang="en-US" sz="600" kern="0" dirty="0">
                <a:solidFill>
                  <a:sysClr val="window" lastClr="FFFFFF"/>
                </a:solidFill>
                <a:latin typeface="Calibri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95918" y="1553766"/>
              <a:ext cx="7722810" cy="702469"/>
            </a:xfrm>
            <a:prstGeom prst="rect">
              <a:avLst/>
            </a:prstGeom>
            <a:solidFill>
              <a:schemeClr val="accent6">
                <a:alpha val="14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64210" tIns="32104" rIns="64210" bIns="32104" anchor="ctr"/>
            <a:lstStyle/>
            <a:p>
              <a:pPr defTabSz="8649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195918" y="2631281"/>
              <a:ext cx="7722810" cy="376536"/>
            </a:xfrm>
            <a:prstGeom prst="rect">
              <a:avLst/>
            </a:prstGeom>
            <a:solidFill>
              <a:schemeClr val="accent6">
                <a:alpha val="14000"/>
              </a:scheme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64210" tIns="32104" rIns="64210" bIns="32104" anchor="ctr"/>
            <a:lstStyle/>
            <a:p>
              <a:pPr defTabSz="8649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217714" y="3101580"/>
              <a:ext cx="973667" cy="3027164"/>
            </a:xfrm>
            <a:prstGeom prst="rect">
              <a:avLst/>
            </a:prstGeom>
            <a:solidFill>
              <a:schemeClr val="accent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3198" tIns="32862" rIns="63198" bIns="32862" anchor="ctr"/>
            <a:lstStyle/>
            <a:p>
              <a:pPr algn="ctr" defTabSz="864931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ysClr val="window" lastClr="FFFFFF"/>
                </a:buClr>
                <a:defRPr/>
              </a:pPr>
              <a:r>
                <a:rPr lang="en-US" sz="80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Technology </a:t>
              </a:r>
              <a:r>
                <a:rPr lang="en-US" sz="800" kern="0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Capabilities</a:t>
              </a:r>
              <a:endParaRPr lang="en-US" sz="800" kern="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636762" y="1285876"/>
              <a:ext cx="968996" cy="232601"/>
            </a:xfrm>
            <a:prstGeom prst="rect">
              <a:avLst/>
            </a:prstGeom>
            <a:noFill/>
          </p:spPr>
          <p:txBody>
            <a:bodyPr wrap="none" lIns="64210" tIns="32104" rIns="64210" bIns="32104">
              <a:spAutoFit/>
            </a:bodyPr>
            <a:lstStyle/>
            <a:p>
              <a:pPr defTabSz="864931">
                <a:defRPr/>
              </a:pPr>
              <a:r>
                <a:rPr lang="en-US" sz="800" b="1" kern="0" dirty="0">
                  <a:solidFill>
                    <a:sysClr val="windowText" lastClr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0-6 Months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348239" y="1285876"/>
              <a:ext cx="1051376" cy="232601"/>
            </a:xfrm>
            <a:prstGeom prst="rect">
              <a:avLst/>
            </a:prstGeom>
            <a:noFill/>
          </p:spPr>
          <p:txBody>
            <a:bodyPr wrap="none" lIns="64210" tIns="32104" rIns="64210" bIns="32104">
              <a:spAutoFit/>
            </a:bodyPr>
            <a:lstStyle/>
            <a:p>
              <a:pPr defTabSz="864931">
                <a:defRPr/>
              </a:pPr>
              <a:r>
                <a:rPr lang="en-US" sz="800" b="1" kern="0" dirty="0">
                  <a:solidFill>
                    <a:sysClr val="windowText" lastClr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7-12 Months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05285" y="1285876"/>
              <a:ext cx="1133756" cy="232601"/>
            </a:xfrm>
            <a:prstGeom prst="rect">
              <a:avLst/>
            </a:prstGeom>
            <a:noFill/>
          </p:spPr>
          <p:txBody>
            <a:bodyPr wrap="none" lIns="64210" tIns="32104" rIns="64210" bIns="32104">
              <a:spAutoFit/>
            </a:bodyPr>
            <a:lstStyle/>
            <a:p>
              <a:pPr defTabSz="864931">
                <a:defRPr/>
              </a:pPr>
              <a:r>
                <a:rPr lang="en-US" sz="800" b="1" kern="0" dirty="0">
                  <a:solidFill>
                    <a:sysClr val="windowText" lastClr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13-18 Months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626048" y="1285876"/>
              <a:ext cx="1133756" cy="232601"/>
            </a:xfrm>
            <a:prstGeom prst="rect">
              <a:avLst/>
            </a:prstGeom>
            <a:noFill/>
          </p:spPr>
          <p:txBody>
            <a:bodyPr wrap="none" lIns="64210" tIns="32104" rIns="64210" bIns="32104">
              <a:spAutoFit/>
            </a:bodyPr>
            <a:lstStyle/>
            <a:p>
              <a:pPr defTabSz="864931">
                <a:defRPr/>
              </a:pPr>
              <a:r>
                <a:rPr lang="en-US" sz="800" b="1" kern="0" dirty="0">
                  <a:solidFill>
                    <a:sysClr val="windowText" lastClr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19-24 Months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1214061" y="2702703"/>
              <a:ext cx="1777191" cy="194510"/>
            </a:xfrm>
            <a:prstGeom prst="rect">
              <a:avLst/>
            </a:prstGeom>
            <a:noFill/>
          </p:spPr>
          <p:txBody>
            <a:bodyPr wrap="square" lIns="64210" tIns="32104" rIns="64210" bIns="32104">
              <a:spAutoFit/>
            </a:bodyPr>
            <a:lstStyle/>
            <a:p>
              <a:pPr defTabSz="864931">
                <a:defRPr/>
              </a:pPr>
              <a:r>
                <a:rPr lang="en-US" sz="600" i="1" kern="0" dirty="0">
                  <a:solidFill>
                    <a:sysClr val="windowText" lastClr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Authentication &amp; Fraud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214059" y="1683248"/>
              <a:ext cx="1777193" cy="194510"/>
            </a:xfrm>
            <a:prstGeom prst="rect">
              <a:avLst/>
            </a:prstGeom>
            <a:noFill/>
          </p:spPr>
          <p:txBody>
            <a:bodyPr wrap="square" lIns="64210" tIns="32104" rIns="64210" bIns="32104">
              <a:spAutoFit/>
            </a:bodyPr>
            <a:lstStyle/>
            <a:p>
              <a:pPr defTabSz="864931">
                <a:defRPr/>
              </a:pPr>
              <a:r>
                <a:rPr lang="en-US" sz="600" i="1" kern="0" dirty="0">
                  <a:solidFill>
                    <a:sysClr val="windowText" lastClr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Customer Interactions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195918" y="2251770"/>
              <a:ext cx="7722810" cy="379511"/>
            </a:xfrm>
            <a:prstGeom prst="rect">
              <a:avLst/>
            </a:prstGeom>
            <a:solidFill>
              <a:srgbClr val="8064A2">
                <a:lumMod val="75000"/>
                <a:alpha val="19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3198" tIns="32862" rIns="63198" bIns="32862" anchor="ctr"/>
            <a:lstStyle/>
            <a:p>
              <a:pPr defTabSz="864931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ysClr val="window" lastClr="FFFFFF"/>
                </a:buClr>
                <a:defRPr/>
              </a:pPr>
              <a:endParaRPr lang="en-US" sz="600" kern="0" dirty="0">
                <a:solidFill>
                  <a:sysClr val="window" lastClr="FFFFFF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214061" y="2324850"/>
              <a:ext cx="1777191" cy="194510"/>
            </a:xfrm>
            <a:prstGeom prst="rect">
              <a:avLst/>
            </a:prstGeom>
            <a:noFill/>
          </p:spPr>
          <p:txBody>
            <a:bodyPr wrap="square" lIns="64210" tIns="32104" rIns="64210" bIns="32104">
              <a:spAutoFit/>
            </a:bodyPr>
            <a:lstStyle/>
            <a:p>
              <a:pPr defTabSz="864931">
                <a:defRPr/>
              </a:pPr>
              <a:r>
                <a:rPr lang="en-US" sz="600" i="1" kern="0" dirty="0" smtClean="0">
                  <a:solidFill>
                    <a:sysClr val="windowText" lastClr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Analytics </a:t>
              </a:r>
              <a:endParaRPr lang="en-US" sz="600" i="1" kern="0" dirty="0">
                <a:solidFill>
                  <a:sysClr val="windowText" lastClr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42" name="Group 125"/>
            <p:cNvGrpSpPr>
              <a:grpSpLocks/>
            </p:cNvGrpSpPr>
            <p:nvPr/>
          </p:nvGrpSpPr>
          <p:grpSpPr bwMode="auto">
            <a:xfrm>
              <a:off x="4023181" y="1727437"/>
              <a:ext cx="1835452" cy="228542"/>
              <a:chOff x="2214212" y="2152678"/>
              <a:chExt cx="1987832" cy="250029"/>
            </a:xfrm>
          </p:grpSpPr>
          <p:sp>
            <p:nvSpPr>
              <p:cNvPr id="112" name="Rectangle 111"/>
              <p:cNvSpPr/>
              <p:nvPr/>
            </p:nvSpPr>
            <p:spPr bwMode="auto">
              <a:xfrm>
                <a:off x="2214212" y="2201524"/>
                <a:ext cx="101520" cy="99320"/>
              </a:xfrm>
              <a:prstGeom prst="rect">
                <a:avLst/>
              </a:prstGeom>
              <a:solidFill>
                <a:srgbClr val="9BBB59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90000" tIns="46800" rIns="90000" bIns="46800" anchor="ctr"/>
              <a:lstStyle/>
              <a:p>
                <a:pPr defTabSz="864931" eaLnBrk="0" hangingPunct="0">
                  <a:buClr>
                    <a:sysClr val="window" lastClr="FFFFFF"/>
                  </a:buClr>
                  <a:defRPr/>
                </a:pPr>
                <a:endParaRPr lang="en-US" sz="600" kern="0" dirty="0">
                  <a:solidFill>
                    <a:sysClr val="window" lastClr="FFFFFF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3" name="TextBox 112"/>
              <p:cNvSpPr txBox="1"/>
              <p:nvPr/>
            </p:nvSpPr>
            <p:spPr>
              <a:xfrm>
                <a:off x="2340293" y="2152678"/>
                <a:ext cx="1861751" cy="25002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defTabSz="864931">
                  <a:defRPr/>
                </a:pPr>
                <a:r>
                  <a:rPr lang="en-US" sz="600" kern="0" dirty="0">
                    <a:solidFill>
                      <a:sysClr val="windowText" lastClr="000000"/>
                    </a:solidFill>
                    <a:latin typeface="Arial"/>
                    <a:ea typeface="ＭＳ Ｐゴシック" charset="0"/>
                    <a:cs typeface="Arial"/>
                  </a:rPr>
                  <a:t>Target customer interactions</a:t>
                </a:r>
              </a:p>
            </p:txBody>
          </p:sp>
        </p:grpSp>
        <p:grpSp>
          <p:nvGrpSpPr>
            <p:cNvPr id="43" name="Group 248"/>
            <p:cNvGrpSpPr>
              <a:grpSpLocks/>
            </p:cNvGrpSpPr>
            <p:nvPr/>
          </p:nvGrpSpPr>
          <p:grpSpPr bwMode="auto">
            <a:xfrm>
              <a:off x="7461250" y="1585029"/>
              <a:ext cx="1826381" cy="228542"/>
              <a:chOff x="1230962" y="1934646"/>
              <a:chExt cx="1734296" cy="246794"/>
            </a:xfrm>
          </p:grpSpPr>
          <p:sp>
            <p:nvSpPr>
              <p:cNvPr id="110" name="Rectangle 109"/>
              <p:cNvSpPr/>
              <p:nvPr/>
            </p:nvSpPr>
            <p:spPr bwMode="auto">
              <a:xfrm>
                <a:off x="1230962" y="1989289"/>
                <a:ext cx="89012" cy="104464"/>
              </a:xfrm>
              <a:prstGeom prst="rect">
                <a:avLst/>
              </a:prstGeom>
              <a:solidFill>
                <a:srgbClr val="9BBB59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90000" tIns="46800" rIns="90000" bIns="46800" anchor="ctr"/>
              <a:lstStyle/>
              <a:p>
                <a:pPr defTabSz="864931" eaLnBrk="0" hangingPunct="0">
                  <a:buClr>
                    <a:sysClr val="window" lastClr="FFFFFF"/>
                  </a:buClr>
                  <a:defRPr/>
                </a:pPr>
                <a:endParaRPr lang="en-US" sz="600" kern="0" dirty="0">
                  <a:solidFill>
                    <a:sysClr val="window" lastClr="FFFFFF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1330023" y="1934646"/>
                <a:ext cx="1635235" cy="24679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defTabSz="864931">
                  <a:defRPr/>
                </a:pPr>
                <a:r>
                  <a:rPr lang="en-US" sz="6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rPr>
                  <a:t>Real-time event tracking </a:t>
                </a:r>
                <a:endParaRPr lang="en-US" sz="600" kern="0" dirty="0">
                  <a:solidFill>
                    <a:sysClr val="windowText" lastClr="000000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  <p:grpSp>
          <p:nvGrpSpPr>
            <p:cNvPr id="44" name="Group 251"/>
            <p:cNvGrpSpPr>
              <a:grpSpLocks/>
            </p:cNvGrpSpPr>
            <p:nvPr/>
          </p:nvGrpSpPr>
          <p:grpSpPr bwMode="auto">
            <a:xfrm>
              <a:off x="4026638" y="2278287"/>
              <a:ext cx="1232203" cy="342812"/>
              <a:chOff x="1230962" y="1934646"/>
              <a:chExt cx="1171049" cy="374170"/>
            </a:xfrm>
          </p:grpSpPr>
          <p:sp>
            <p:nvSpPr>
              <p:cNvPr id="108" name="Rectangle 107"/>
              <p:cNvSpPr/>
              <p:nvPr/>
            </p:nvSpPr>
            <p:spPr bwMode="auto">
              <a:xfrm>
                <a:off x="1230962" y="1989876"/>
                <a:ext cx="89086" cy="99090"/>
              </a:xfrm>
              <a:prstGeom prst="rect">
                <a:avLst/>
              </a:prstGeom>
              <a:solidFill>
                <a:srgbClr val="9BBB59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90000" tIns="46800" rIns="90000" bIns="46800" anchor="ctr"/>
              <a:lstStyle/>
              <a:p>
                <a:pPr defTabSz="864931" eaLnBrk="0" hangingPunct="0">
                  <a:buClr>
                    <a:sysClr val="window" lastClr="FFFFFF"/>
                  </a:buClr>
                  <a:defRPr/>
                </a:pPr>
                <a:endParaRPr lang="en-US" sz="600" kern="0" dirty="0">
                  <a:solidFill>
                    <a:sysClr val="window" lastClr="FFFFFF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9" name="TextBox 108"/>
              <p:cNvSpPr txBox="1"/>
              <p:nvPr/>
            </p:nvSpPr>
            <p:spPr>
              <a:xfrm>
                <a:off x="1330106" y="1934646"/>
                <a:ext cx="1071905" cy="37417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defTabSz="864931">
                  <a:defRPr/>
                </a:pPr>
                <a:r>
                  <a:rPr lang="en-US" sz="600" dirty="0" smtClea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rPr>
                  <a:t>Customer </a:t>
                </a:r>
                <a:r>
                  <a:rPr lang="en-US" sz="6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rPr>
                  <a:t>analytics services</a:t>
                </a:r>
                <a:endParaRPr lang="en-US" sz="600" kern="0" dirty="0">
                  <a:solidFill>
                    <a:sysClr val="windowText" lastClr="000000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  <p:grpSp>
          <p:nvGrpSpPr>
            <p:cNvPr id="45" name="Group 245"/>
            <p:cNvGrpSpPr>
              <a:grpSpLocks/>
            </p:cNvGrpSpPr>
            <p:nvPr/>
          </p:nvGrpSpPr>
          <p:grpSpPr bwMode="auto">
            <a:xfrm>
              <a:off x="4024691" y="1867346"/>
              <a:ext cx="1824870" cy="228542"/>
              <a:chOff x="1230962" y="1934646"/>
              <a:chExt cx="1734296" cy="247112"/>
            </a:xfrm>
          </p:grpSpPr>
          <p:sp>
            <p:nvSpPr>
              <p:cNvPr id="106" name="Rectangle 105"/>
              <p:cNvSpPr/>
              <p:nvPr/>
            </p:nvSpPr>
            <p:spPr bwMode="auto">
              <a:xfrm>
                <a:off x="1230962" y="1989360"/>
                <a:ext cx="89086" cy="104599"/>
              </a:xfrm>
              <a:prstGeom prst="rect">
                <a:avLst/>
              </a:prstGeom>
              <a:solidFill>
                <a:srgbClr val="9BBB59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90000" tIns="46800" rIns="90000" bIns="46800" anchor="ctr"/>
              <a:lstStyle/>
              <a:p>
                <a:pPr defTabSz="864931" eaLnBrk="0" hangingPunct="0">
                  <a:buClr>
                    <a:sysClr val="window" lastClr="FFFFFF"/>
                  </a:buClr>
                  <a:defRPr/>
                </a:pPr>
                <a:endParaRPr lang="en-US" sz="600" kern="0" dirty="0">
                  <a:solidFill>
                    <a:sysClr val="window" lastClr="FFFFFF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1330105" y="1934646"/>
                <a:ext cx="1635153" cy="24711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defTabSz="864931">
                  <a:defRPr/>
                </a:pPr>
                <a:r>
                  <a:rPr lang="en-US" sz="600" kern="0" dirty="0">
                    <a:solidFill>
                      <a:sysClr val="windowText" lastClr="000000"/>
                    </a:solidFill>
                    <a:latin typeface="Arial"/>
                    <a:ea typeface="ＭＳ Ｐゴシック" charset="0"/>
                    <a:cs typeface="Arial"/>
                  </a:rPr>
                  <a:t>Optimized interactions routing</a:t>
                </a:r>
              </a:p>
            </p:txBody>
          </p:sp>
        </p:grpSp>
        <p:grpSp>
          <p:nvGrpSpPr>
            <p:cNvPr id="46" name="Group 251"/>
            <p:cNvGrpSpPr>
              <a:grpSpLocks/>
            </p:cNvGrpSpPr>
            <p:nvPr/>
          </p:nvGrpSpPr>
          <p:grpSpPr bwMode="auto">
            <a:xfrm>
              <a:off x="7476370" y="2256241"/>
              <a:ext cx="1554238" cy="342813"/>
              <a:chOff x="1230962" y="1934646"/>
              <a:chExt cx="1428806" cy="373583"/>
            </a:xfrm>
          </p:grpSpPr>
          <p:sp>
            <p:nvSpPr>
              <p:cNvPr id="104" name="Rectangle 103"/>
              <p:cNvSpPr/>
              <p:nvPr/>
            </p:nvSpPr>
            <p:spPr bwMode="auto">
              <a:xfrm>
                <a:off x="1230962" y="1989789"/>
                <a:ext cx="83393" cy="98934"/>
              </a:xfrm>
              <a:prstGeom prst="rect">
                <a:avLst/>
              </a:prstGeom>
              <a:solidFill>
                <a:srgbClr val="9BBB59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90000" tIns="46800" rIns="90000" bIns="46800" anchor="ctr"/>
              <a:lstStyle/>
              <a:p>
                <a:pPr defTabSz="864931" eaLnBrk="0" hangingPunct="0">
                  <a:buClr>
                    <a:sysClr val="window" lastClr="FFFFFF"/>
                  </a:buClr>
                  <a:defRPr/>
                </a:pPr>
                <a:endParaRPr lang="en-US" sz="600" kern="0" dirty="0">
                  <a:solidFill>
                    <a:sysClr val="window" lastClr="FFFFFF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5" name="TextBox 104"/>
              <p:cNvSpPr txBox="1"/>
              <p:nvPr/>
            </p:nvSpPr>
            <p:spPr>
              <a:xfrm>
                <a:off x="1331034" y="1934646"/>
                <a:ext cx="1328734" cy="37358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defTabSz="864931">
                  <a:defRPr/>
                </a:pPr>
                <a:r>
                  <a:rPr lang="en-US" sz="6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rPr>
                  <a:t>External </a:t>
                </a:r>
                <a:r>
                  <a:rPr lang="en-US" sz="600" dirty="0" smtClean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rPr>
                  <a:t>clients </a:t>
                </a:r>
                <a:r>
                  <a:rPr lang="en-US" sz="6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rPr>
                  <a:t>analytics services</a:t>
                </a:r>
                <a:endParaRPr lang="en-US" sz="600" kern="0" dirty="0">
                  <a:solidFill>
                    <a:sysClr val="windowText" lastClr="000000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  <p:grpSp>
          <p:nvGrpSpPr>
            <p:cNvPr id="47" name="Group 251"/>
            <p:cNvGrpSpPr>
              <a:grpSpLocks/>
            </p:cNvGrpSpPr>
            <p:nvPr/>
          </p:nvGrpSpPr>
          <p:grpSpPr bwMode="auto">
            <a:xfrm>
              <a:off x="5734502" y="2642224"/>
              <a:ext cx="1771952" cy="342813"/>
              <a:chOff x="1230962" y="1886317"/>
              <a:chExt cx="1428806" cy="375056"/>
            </a:xfrm>
          </p:grpSpPr>
          <p:sp>
            <p:nvSpPr>
              <p:cNvPr id="102" name="Rectangle 101"/>
              <p:cNvSpPr/>
              <p:nvPr/>
            </p:nvSpPr>
            <p:spPr bwMode="auto">
              <a:xfrm>
                <a:off x="1230962" y="2027588"/>
                <a:ext cx="74366" cy="104208"/>
              </a:xfrm>
              <a:prstGeom prst="rect">
                <a:avLst/>
              </a:prstGeom>
              <a:solidFill>
                <a:srgbClr val="9BBB59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90000" tIns="46800" rIns="90000" bIns="46800" anchor="ctr"/>
              <a:lstStyle/>
              <a:p>
                <a:pPr defTabSz="864931" eaLnBrk="0" hangingPunct="0">
                  <a:buClr>
                    <a:sysClr val="window" lastClr="FFFFFF"/>
                  </a:buClr>
                  <a:defRPr/>
                </a:pPr>
                <a:endParaRPr lang="en-US" sz="600" kern="0" dirty="0">
                  <a:solidFill>
                    <a:sysClr val="window" lastClr="FFFFFF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1330930" y="1886317"/>
                <a:ext cx="1328838" cy="37505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defTabSz="864931">
                  <a:defRPr/>
                </a:pPr>
                <a:r>
                  <a:rPr lang="en-US" sz="600" kern="0" dirty="0" smtClean="0">
                    <a:solidFill>
                      <a:sysClr val="windowText" lastClr="000000"/>
                    </a:solidFill>
                    <a:latin typeface="Arial"/>
                    <a:ea typeface="ＭＳ Ｐゴシック" charset="0"/>
                    <a:cs typeface="Arial"/>
                  </a:rPr>
                  <a:t>Improved detection of online fraud</a:t>
                </a:r>
                <a:endParaRPr lang="en-US" sz="600" kern="0" dirty="0">
                  <a:solidFill>
                    <a:sysClr val="windowText" lastClr="000000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  <p:grpSp>
          <p:nvGrpSpPr>
            <p:cNvPr id="48" name="Group 251"/>
            <p:cNvGrpSpPr>
              <a:grpSpLocks/>
            </p:cNvGrpSpPr>
            <p:nvPr/>
          </p:nvGrpSpPr>
          <p:grpSpPr bwMode="auto">
            <a:xfrm>
              <a:off x="4036787" y="2646868"/>
              <a:ext cx="1502833" cy="342813"/>
              <a:chOff x="1230962" y="1848451"/>
              <a:chExt cx="1428806" cy="374002"/>
            </a:xfrm>
          </p:grpSpPr>
          <p:sp>
            <p:nvSpPr>
              <p:cNvPr id="100" name="Rectangle 99"/>
              <p:cNvSpPr/>
              <p:nvPr/>
            </p:nvSpPr>
            <p:spPr bwMode="auto">
              <a:xfrm>
                <a:off x="1230962" y="1989851"/>
                <a:ext cx="89121" cy="103916"/>
              </a:xfrm>
              <a:prstGeom prst="rect">
                <a:avLst/>
              </a:prstGeom>
              <a:solidFill>
                <a:srgbClr val="9BBB59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90000" tIns="46800" rIns="90000" bIns="46800" anchor="ctr"/>
              <a:lstStyle/>
              <a:p>
                <a:pPr defTabSz="864931" eaLnBrk="0" hangingPunct="0">
                  <a:buClr>
                    <a:sysClr val="window" lastClr="FFFFFF"/>
                  </a:buClr>
                  <a:defRPr/>
                </a:pPr>
                <a:endParaRPr lang="en-US" sz="600" kern="0" dirty="0">
                  <a:solidFill>
                    <a:sysClr val="window" lastClr="FFFFFF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1330144" y="1848451"/>
                <a:ext cx="1329624" cy="37400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defTabSz="864931">
                  <a:defRPr/>
                </a:pPr>
                <a:r>
                  <a:rPr lang="en-US" sz="600" kern="0" dirty="0">
                    <a:solidFill>
                      <a:sysClr val="windowText" lastClr="000000"/>
                    </a:solidFill>
                    <a:latin typeface="Arial"/>
                    <a:ea typeface="ＭＳ Ｐゴシック" charset="0"/>
                    <a:cs typeface="Arial"/>
                  </a:rPr>
                  <a:t>Simplified authentication</a:t>
                </a:r>
              </a:p>
            </p:txBody>
          </p:sp>
        </p:grpSp>
        <p:grpSp>
          <p:nvGrpSpPr>
            <p:cNvPr id="49" name="Group 245"/>
            <p:cNvGrpSpPr>
              <a:grpSpLocks/>
            </p:cNvGrpSpPr>
            <p:nvPr/>
          </p:nvGrpSpPr>
          <p:grpSpPr bwMode="auto">
            <a:xfrm>
              <a:off x="5751287" y="1553777"/>
              <a:ext cx="1823357" cy="228542"/>
              <a:chOff x="1230962" y="1934646"/>
              <a:chExt cx="1734296" cy="247112"/>
            </a:xfrm>
          </p:grpSpPr>
          <p:sp>
            <p:nvSpPr>
              <p:cNvPr id="98" name="Rectangle 97"/>
              <p:cNvSpPr/>
              <p:nvPr/>
            </p:nvSpPr>
            <p:spPr bwMode="auto">
              <a:xfrm>
                <a:off x="1230962" y="2015307"/>
                <a:ext cx="89159" cy="104600"/>
              </a:xfrm>
              <a:prstGeom prst="rect">
                <a:avLst/>
              </a:prstGeom>
              <a:solidFill>
                <a:srgbClr val="9BBB59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90000" tIns="46800" rIns="90000" bIns="46800" anchor="ctr"/>
              <a:lstStyle/>
              <a:p>
                <a:pPr defTabSz="864931" eaLnBrk="0" hangingPunct="0">
                  <a:buClr>
                    <a:sysClr val="window" lastClr="FFFFFF"/>
                  </a:buClr>
                  <a:defRPr/>
                </a:pPr>
                <a:endParaRPr lang="en-US" sz="600" kern="0" dirty="0">
                  <a:solidFill>
                    <a:sysClr val="window" lastClr="FFFFFF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330188" y="1934646"/>
                <a:ext cx="1635070" cy="24711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defTabSz="864931">
                  <a:defRPr/>
                </a:pPr>
                <a:r>
                  <a:rPr lang="en-US" sz="6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rPr>
                  <a:t>Improve </a:t>
                </a:r>
                <a:r>
                  <a:rPr lang="en-US" sz="600" kern="0" dirty="0">
                    <a:solidFill>
                      <a:sysClr val="windowText" lastClr="000000"/>
                    </a:solidFill>
                    <a:latin typeface="Arial"/>
                    <a:ea typeface="ＭＳ Ｐゴシック" charset="0"/>
                    <a:cs typeface="Arial"/>
                  </a:rPr>
                  <a:t>roll-over targeting</a:t>
                </a:r>
              </a:p>
            </p:txBody>
          </p:sp>
        </p:grpSp>
        <p:grpSp>
          <p:nvGrpSpPr>
            <p:cNvPr id="50" name="Group 251"/>
            <p:cNvGrpSpPr>
              <a:grpSpLocks/>
            </p:cNvGrpSpPr>
            <p:nvPr/>
          </p:nvGrpSpPr>
          <p:grpSpPr bwMode="auto">
            <a:xfrm>
              <a:off x="7465787" y="1924347"/>
              <a:ext cx="1502833" cy="342813"/>
              <a:chOff x="1230962" y="1934646"/>
              <a:chExt cx="1428806" cy="373838"/>
            </a:xfrm>
          </p:grpSpPr>
          <p:sp>
            <p:nvSpPr>
              <p:cNvPr id="96" name="Rectangle 95"/>
              <p:cNvSpPr/>
              <p:nvPr/>
            </p:nvSpPr>
            <p:spPr bwMode="auto">
              <a:xfrm>
                <a:off x="1230962" y="1989827"/>
                <a:ext cx="89121" cy="99001"/>
              </a:xfrm>
              <a:prstGeom prst="rect">
                <a:avLst/>
              </a:prstGeom>
              <a:solidFill>
                <a:srgbClr val="9BBB59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90000" tIns="46800" rIns="90000" bIns="46800" anchor="ctr"/>
              <a:lstStyle/>
              <a:p>
                <a:pPr defTabSz="864931" eaLnBrk="0" hangingPunct="0">
                  <a:buClr>
                    <a:sysClr val="window" lastClr="FFFFFF"/>
                  </a:buClr>
                  <a:defRPr/>
                </a:pPr>
                <a:endParaRPr lang="en-US" sz="600" kern="0" dirty="0">
                  <a:solidFill>
                    <a:sysClr val="window" lastClr="FFFFFF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330144" y="1934646"/>
                <a:ext cx="1329624" cy="37383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defTabSz="864931">
                  <a:defRPr/>
                </a:pPr>
                <a:r>
                  <a:rPr lang="en-US" sz="6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rPr>
                  <a:t>Macro market sentiment</a:t>
                </a:r>
                <a:endParaRPr lang="en-US" sz="600" kern="0" dirty="0">
                  <a:solidFill>
                    <a:sysClr val="windowText" lastClr="000000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  <p:sp>
          <p:nvSpPr>
            <p:cNvPr id="51" name="Rectangle 50"/>
            <p:cNvSpPr/>
            <p:nvPr/>
          </p:nvSpPr>
          <p:spPr>
            <a:xfrm>
              <a:off x="1164166" y="3128367"/>
              <a:ext cx="7760608" cy="2952036"/>
            </a:xfrm>
            <a:prstGeom prst="rect">
              <a:avLst/>
            </a:prstGeom>
            <a:solidFill>
              <a:srgbClr val="63ABA1">
                <a:alpha val="16000"/>
              </a:srgbClr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64210" tIns="32104" rIns="64210" bIns="32104" anchor="ctr"/>
            <a:lstStyle/>
            <a:p>
              <a:pPr defTabSz="864931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/>
              </a:endParaRPr>
            </a:p>
          </p:txBody>
        </p:sp>
        <p:sp>
          <p:nvSpPr>
            <p:cNvPr id="52" name="Chevron 51"/>
            <p:cNvSpPr/>
            <p:nvPr/>
          </p:nvSpPr>
          <p:spPr>
            <a:xfrm>
              <a:off x="2246691" y="3141699"/>
              <a:ext cx="2020136" cy="237255"/>
            </a:xfrm>
            <a:prstGeom prst="chevro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3198" tIns="32862" rIns="63198" bIns="32862" anchor="ctr"/>
            <a:lstStyle/>
            <a:p>
              <a:pPr defTabSz="864931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ysClr val="window" lastClr="FFFFFF"/>
                </a:buClr>
                <a:defRPr/>
              </a:pPr>
              <a:endParaRPr lang="en-US" sz="600" kern="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53" name="Group 248"/>
            <p:cNvGrpSpPr>
              <a:grpSpLocks/>
            </p:cNvGrpSpPr>
            <p:nvPr/>
          </p:nvGrpSpPr>
          <p:grpSpPr bwMode="auto">
            <a:xfrm>
              <a:off x="7461250" y="1768087"/>
              <a:ext cx="1826381" cy="228542"/>
              <a:chOff x="1230962" y="1934646"/>
              <a:chExt cx="1734296" cy="246794"/>
            </a:xfrm>
          </p:grpSpPr>
          <p:sp>
            <p:nvSpPr>
              <p:cNvPr id="94" name="Rectangle 93"/>
              <p:cNvSpPr/>
              <p:nvPr/>
            </p:nvSpPr>
            <p:spPr bwMode="auto">
              <a:xfrm>
                <a:off x="1230962" y="1989289"/>
                <a:ext cx="89012" cy="104465"/>
              </a:xfrm>
              <a:prstGeom prst="rect">
                <a:avLst/>
              </a:prstGeom>
              <a:solidFill>
                <a:srgbClr val="9BBB59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90000" tIns="46800" rIns="90000" bIns="46800" anchor="ctr"/>
              <a:lstStyle/>
              <a:p>
                <a:pPr defTabSz="864931" eaLnBrk="0" hangingPunct="0">
                  <a:buClr>
                    <a:sysClr val="window" lastClr="FFFFFF"/>
                  </a:buClr>
                  <a:defRPr/>
                </a:pPr>
                <a:endParaRPr lang="en-US" sz="600" kern="0" dirty="0">
                  <a:solidFill>
                    <a:sysClr val="window" lastClr="FFFFFF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330023" y="1934646"/>
                <a:ext cx="1635235" cy="24679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defTabSz="864931">
                  <a:defRPr/>
                </a:pPr>
                <a:r>
                  <a:rPr lang="en-US" sz="600" kern="0" dirty="0">
                    <a:solidFill>
                      <a:sysClr val="windowText" lastClr="000000"/>
                    </a:solidFill>
                    <a:latin typeface="Arial"/>
                    <a:ea typeface="ＭＳ Ｐゴシック" charset="0"/>
                    <a:cs typeface="Arial"/>
                  </a:rPr>
                  <a:t>Advanced </a:t>
                </a:r>
                <a:r>
                  <a:rPr lang="en-US" sz="600" kern="0" dirty="0" smtClean="0">
                    <a:solidFill>
                      <a:sysClr val="windowText" lastClr="000000"/>
                    </a:solidFill>
                    <a:latin typeface="Arial"/>
                    <a:ea typeface="ＭＳ Ｐゴシック" charset="0"/>
                    <a:cs typeface="Arial"/>
                  </a:rPr>
                  <a:t>features</a:t>
                </a:r>
                <a:endParaRPr lang="en-US" sz="600" kern="0" dirty="0">
                  <a:solidFill>
                    <a:sysClr val="windowText" lastClr="000000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  <p:grpSp>
          <p:nvGrpSpPr>
            <p:cNvPr id="54" name="Group 245"/>
            <p:cNvGrpSpPr>
              <a:grpSpLocks/>
            </p:cNvGrpSpPr>
            <p:nvPr/>
          </p:nvGrpSpPr>
          <p:grpSpPr bwMode="auto">
            <a:xfrm>
              <a:off x="4023181" y="2013934"/>
              <a:ext cx="1823357" cy="228542"/>
              <a:chOff x="1230962" y="1934646"/>
              <a:chExt cx="1734296" cy="247112"/>
            </a:xfrm>
          </p:grpSpPr>
          <p:sp>
            <p:nvSpPr>
              <p:cNvPr id="92" name="Rectangle 91"/>
              <p:cNvSpPr/>
              <p:nvPr/>
            </p:nvSpPr>
            <p:spPr bwMode="auto">
              <a:xfrm>
                <a:off x="1230962" y="1989360"/>
                <a:ext cx="89159" cy="104600"/>
              </a:xfrm>
              <a:prstGeom prst="rect">
                <a:avLst/>
              </a:prstGeom>
              <a:solidFill>
                <a:srgbClr val="9BBB59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90000" tIns="46800" rIns="90000" bIns="46800" anchor="ctr"/>
              <a:lstStyle/>
              <a:p>
                <a:pPr defTabSz="864931" eaLnBrk="0" hangingPunct="0">
                  <a:buClr>
                    <a:sysClr val="window" lastClr="FFFFFF"/>
                  </a:buClr>
                  <a:defRPr/>
                </a:pPr>
                <a:endParaRPr lang="en-US" sz="600" kern="0" dirty="0">
                  <a:solidFill>
                    <a:sysClr val="window" lastClr="FFFFFF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330188" y="1934646"/>
                <a:ext cx="1635070" cy="247112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defTabSz="864931">
                  <a:defRPr/>
                </a:pPr>
                <a:r>
                  <a:rPr lang="en-US" sz="6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rPr>
                  <a:t>Flexible search for profile</a:t>
                </a:r>
                <a:endParaRPr lang="en-US" sz="600" kern="0" dirty="0">
                  <a:solidFill>
                    <a:sysClr val="windowText" lastClr="000000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  <p:grpSp>
          <p:nvGrpSpPr>
            <p:cNvPr id="55" name="Group 245"/>
            <p:cNvGrpSpPr>
              <a:grpSpLocks/>
            </p:cNvGrpSpPr>
            <p:nvPr/>
          </p:nvGrpSpPr>
          <p:grpSpPr bwMode="auto">
            <a:xfrm>
              <a:off x="4023182" y="1572549"/>
              <a:ext cx="1699852" cy="228542"/>
              <a:chOff x="1230962" y="1934646"/>
              <a:chExt cx="1616824" cy="247112"/>
            </a:xfrm>
          </p:grpSpPr>
          <p:sp>
            <p:nvSpPr>
              <p:cNvPr id="90" name="Rectangle 89"/>
              <p:cNvSpPr/>
              <p:nvPr/>
            </p:nvSpPr>
            <p:spPr bwMode="auto">
              <a:xfrm>
                <a:off x="1230962" y="1989360"/>
                <a:ext cx="89159" cy="104600"/>
              </a:xfrm>
              <a:prstGeom prst="rect">
                <a:avLst/>
              </a:prstGeom>
              <a:solidFill>
                <a:srgbClr val="9BBB59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lIns="90000" tIns="46800" rIns="90000" bIns="46800" anchor="ctr"/>
              <a:lstStyle/>
              <a:p>
                <a:pPr defTabSz="864931" eaLnBrk="0" hangingPunct="0">
                  <a:buClr>
                    <a:sysClr val="window" lastClr="FFFFFF"/>
                  </a:buClr>
                  <a:defRPr/>
                </a:pPr>
                <a:endParaRPr lang="en-US" sz="600" kern="0" dirty="0">
                  <a:solidFill>
                    <a:sysClr val="window" lastClr="FFFFFF"/>
                  </a:solidFill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1330188" y="1934646"/>
                <a:ext cx="1517598" cy="2471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defTabSz="864931">
                  <a:defRPr/>
                </a:pPr>
                <a:r>
                  <a:rPr lang="en-US" sz="600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</a:rPr>
                  <a:t>Interactions classification</a:t>
                </a:r>
                <a:endParaRPr lang="en-US" sz="600" kern="0" dirty="0">
                  <a:solidFill>
                    <a:sysClr val="windowText" lastClr="000000"/>
                  </a:solidFill>
                  <a:latin typeface="Arial"/>
                  <a:ea typeface="ＭＳ Ｐゴシック" charset="0"/>
                  <a:cs typeface="Arial"/>
                </a:endParaRPr>
              </a:p>
            </p:txBody>
          </p:sp>
        </p:grpSp>
        <p:sp>
          <p:nvSpPr>
            <p:cNvPr id="56" name="Rectangle 4"/>
            <p:cNvSpPr>
              <a:spLocks noChangeArrowheads="1"/>
            </p:cNvSpPr>
            <p:nvPr/>
          </p:nvSpPr>
          <p:spPr bwMode="auto">
            <a:xfrm>
              <a:off x="2589893" y="3152456"/>
              <a:ext cx="1688131" cy="222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6486" tIns="43243" rIns="86486" bIns="43243">
              <a:spAutoFit/>
            </a:bodyPr>
            <a:lstStyle/>
            <a:p>
              <a:pPr defTabSz="86493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Clickstream data on Hadoop</a:t>
              </a:r>
            </a:p>
          </p:txBody>
        </p:sp>
        <p:sp>
          <p:nvSpPr>
            <p:cNvPr id="57" name="Chevron 56"/>
            <p:cNvSpPr/>
            <p:nvPr/>
          </p:nvSpPr>
          <p:spPr>
            <a:xfrm>
              <a:off x="2896811" y="3681502"/>
              <a:ext cx="2568727" cy="214313"/>
            </a:xfrm>
            <a:prstGeom prst="chevron">
              <a:avLst/>
            </a:prstGeom>
            <a:solidFill>
              <a:srgbClr val="A1CDC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3198" tIns="32862" rIns="63198" bIns="32862" anchor="ctr"/>
            <a:lstStyle/>
            <a:p>
              <a:pPr defTabSz="864931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ysClr val="window" lastClr="FFFFFF"/>
                </a:buClr>
              </a:pPr>
              <a:endParaRPr lang="en-US" sz="600" kern="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8" name="Rectangle 156"/>
            <p:cNvSpPr>
              <a:spLocks noChangeArrowheads="1"/>
            </p:cNvSpPr>
            <p:nvPr/>
          </p:nvSpPr>
          <p:spPr bwMode="auto">
            <a:xfrm>
              <a:off x="3303713" y="3659805"/>
              <a:ext cx="2071818" cy="222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6486" tIns="43243" rIns="86486" bIns="43243">
              <a:spAutoFit/>
            </a:bodyPr>
            <a:lstStyle/>
            <a:p>
              <a:pPr defTabSz="86493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Semantic processing and  Search</a:t>
              </a:r>
            </a:p>
          </p:txBody>
        </p:sp>
        <p:sp>
          <p:nvSpPr>
            <p:cNvPr id="59" name="Chevron 58"/>
            <p:cNvSpPr/>
            <p:nvPr/>
          </p:nvSpPr>
          <p:spPr>
            <a:xfrm>
              <a:off x="3121378" y="4210350"/>
              <a:ext cx="4640036" cy="209847"/>
            </a:xfrm>
            <a:prstGeom prst="chevron">
              <a:avLst/>
            </a:prstGeom>
            <a:solidFill>
              <a:srgbClr val="A1CDC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3198" tIns="32862" rIns="63198" bIns="32862" anchor="ctr"/>
            <a:lstStyle/>
            <a:p>
              <a:pPr defTabSz="864931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ysClr val="window" lastClr="FFFFFF"/>
                </a:buClr>
              </a:pPr>
              <a:endParaRPr lang="en-US" sz="600" kern="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Rectangle 160"/>
            <p:cNvSpPr>
              <a:spLocks noChangeArrowheads="1"/>
            </p:cNvSpPr>
            <p:nvPr/>
          </p:nvSpPr>
          <p:spPr bwMode="auto">
            <a:xfrm>
              <a:off x="4710390" y="4199930"/>
              <a:ext cx="1953381" cy="222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6486" tIns="43243" rIns="86486" bIns="43243">
              <a:spAutoFit/>
            </a:bodyPr>
            <a:lstStyle/>
            <a:p>
              <a:pPr defTabSz="86493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Transition to NoSQL</a:t>
              </a:r>
            </a:p>
          </p:txBody>
        </p:sp>
        <p:sp>
          <p:nvSpPr>
            <p:cNvPr id="61" name="Chevron 60"/>
            <p:cNvSpPr/>
            <p:nvPr/>
          </p:nvSpPr>
          <p:spPr>
            <a:xfrm>
              <a:off x="4228953" y="3164634"/>
              <a:ext cx="1885711" cy="208553"/>
            </a:xfrm>
            <a:prstGeom prst="chevron">
              <a:avLst/>
            </a:prstGeom>
            <a:solidFill>
              <a:srgbClr val="A1CDC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3198" tIns="32862" rIns="63198" bIns="32862" anchor="ctr"/>
            <a:lstStyle/>
            <a:p>
              <a:pPr defTabSz="864931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ysClr val="window" lastClr="FFFFFF"/>
                </a:buClr>
              </a:pPr>
              <a:endParaRPr lang="en-US" sz="600" kern="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2" name="Rectangle 166"/>
            <p:cNvSpPr>
              <a:spLocks noChangeArrowheads="1"/>
            </p:cNvSpPr>
            <p:nvPr/>
          </p:nvSpPr>
          <p:spPr bwMode="auto">
            <a:xfrm>
              <a:off x="4304270" y="3141426"/>
              <a:ext cx="2067973" cy="21044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lIns="63198" tIns="32862" rIns="63198" bIns="32862" anchor="ctr"/>
            <a:lstStyle/>
            <a:p>
              <a:pPr defTabSz="864931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ysClr val="window" lastClr="FFFFFF"/>
                </a:buClr>
              </a:pPr>
              <a:r>
                <a:rPr lang="en-US" sz="60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Email, chat, survey &amp; phone data</a:t>
              </a:r>
            </a:p>
          </p:txBody>
        </p:sp>
        <p:sp>
          <p:nvSpPr>
            <p:cNvPr id="63" name="Chevron 62"/>
            <p:cNvSpPr/>
            <p:nvPr/>
          </p:nvSpPr>
          <p:spPr>
            <a:xfrm>
              <a:off x="2908395" y="3417289"/>
              <a:ext cx="2254352" cy="212754"/>
            </a:xfrm>
            <a:prstGeom prst="chevron">
              <a:avLst/>
            </a:prstGeom>
            <a:solidFill>
              <a:schemeClr val="accent3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3198" tIns="32862" rIns="63198" bIns="32862" anchor="ctr"/>
            <a:lstStyle/>
            <a:p>
              <a:pPr defTabSz="864931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ysClr val="window" lastClr="FFFFFF"/>
                </a:buClr>
              </a:pPr>
              <a:endParaRPr lang="en-US" sz="600" kern="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4" name="Rectangle 172"/>
            <p:cNvSpPr>
              <a:spLocks noChangeArrowheads="1"/>
            </p:cNvSpPr>
            <p:nvPr/>
          </p:nvSpPr>
          <p:spPr bwMode="auto">
            <a:xfrm>
              <a:off x="3059974" y="3394977"/>
              <a:ext cx="2046777" cy="222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6486" tIns="43243" rIns="86486" bIns="43243">
              <a:spAutoFit/>
            </a:bodyPr>
            <a:lstStyle/>
            <a:p>
              <a:pPr defTabSz="86493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External data (e.g. Social, MRN)</a:t>
              </a:r>
            </a:p>
          </p:txBody>
        </p:sp>
        <p:sp>
          <p:nvSpPr>
            <p:cNvPr id="65" name="Chevron 64"/>
            <p:cNvSpPr/>
            <p:nvPr/>
          </p:nvSpPr>
          <p:spPr>
            <a:xfrm>
              <a:off x="4139595" y="4465124"/>
              <a:ext cx="4640036" cy="211336"/>
            </a:xfrm>
            <a:prstGeom prst="chevron">
              <a:avLst/>
            </a:prstGeom>
            <a:solidFill>
              <a:srgbClr val="A1CDC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3198" tIns="32862" rIns="63198" bIns="32862" anchor="ctr"/>
            <a:lstStyle/>
            <a:p>
              <a:pPr defTabSz="864931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ysClr val="window" lastClr="FFFFFF"/>
                </a:buClr>
              </a:pPr>
              <a:endParaRPr lang="en-US" sz="600" kern="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6" name="Rectangle 178"/>
            <p:cNvSpPr>
              <a:spLocks noChangeArrowheads="1"/>
            </p:cNvSpPr>
            <p:nvPr/>
          </p:nvSpPr>
          <p:spPr bwMode="auto">
            <a:xfrm>
              <a:off x="5730119" y="4442799"/>
              <a:ext cx="1951869" cy="222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6486" tIns="43243" rIns="86486" bIns="43243">
              <a:spAutoFit/>
            </a:bodyPr>
            <a:lstStyle/>
            <a:p>
              <a:pPr defTabSz="86493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Cloud-based analytics</a:t>
              </a:r>
            </a:p>
          </p:txBody>
        </p:sp>
        <p:sp>
          <p:nvSpPr>
            <p:cNvPr id="67" name="Chevron 66"/>
            <p:cNvSpPr/>
            <p:nvPr/>
          </p:nvSpPr>
          <p:spPr>
            <a:xfrm>
              <a:off x="4995335" y="4729431"/>
              <a:ext cx="3796393" cy="211336"/>
            </a:xfrm>
            <a:prstGeom prst="chevron">
              <a:avLst/>
            </a:prstGeom>
            <a:solidFill>
              <a:srgbClr val="A1CDC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3198" tIns="32862" rIns="63198" bIns="32862" anchor="ctr"/>
            <a:lstStyle/>
            <a:p>
              <a:pPr defTabSz="864931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ysClr val="window" lastClr="FFFFFF"/>
                </a:buClr>
              </a:pPr>
              <a:endParaRPr lang="en-US" sz="600" kern="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8" name="Rectangle 184"/>
            <p:cNvSpPr>
              <a:spLocks noChangeArrowheads="1"/>
            </p:cNvSpPr>
            <p:nvPr/>
          </p:nvSpPr>
          <p:spPr bwMode="auto">
            <a:xfrm>
              <a:off x="6275917" y="4705617"/>
              <a:ext cx="1596571" cy="222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6486" tIns="43243" rIns="86486" bIns="43243">
              <a:spAutoFit/>
            </a:bodyPr>
            <a:lstStyle/>
            <a:p>
              <a:pPr defTabSz="86493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Stream processing</a:t>
              </a:r>
            </a:p>
          </p:txBody>
        </p:sp>
        <p:sp>
          <p:nvSpPr>
            <p:cNvPr id="69" name="Chevron 68"/>
            <p:cNvSpPr/>
            <p:nvPr/>
          </p:nvSpPr>
          <p:spPr>
            <a:xfrm>
              <a:off x="3143250" y="3936881"/>
              <a:ext cx="2007810" cy="214312"/>
            </a:xfrm>
            <a:prstGeom prst="chevron">
              <a:avLst/>
            </a:prstGeom>
            <a:solidFill>
              <a:srgbClr val="A1CDC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3198" tIns="32862" rIns="63198" bIns="32862" anchor="ctr"/>
            <a:lstStyle/>
            <a:p>
              <a:pPr defTabSz="864931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ysClr val="window" lastClr="FFFFFF"/>
                </a:buClr>
              </a:pPr>
              <a:endParaRPr lang="en-US" sz="600" kern="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0" name="Rectangle 186"/>
            <p:cNvSpPr>
              <a:spLocks noChangeArrowheads="1"/>
            </p:cNvSpPr>
            <p:nvPr/>
          </p:nvSpPr>
          <p:spPr bwMode="auto">
            <a:xfrm>
              <a:off x="3374573" y="3935719"/>
              <a:ext cx="1776490" cy="222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6486" tIns="43243" rIns="86486" bIns="43243">
              <a:spAutoFit/>
            </a:bodyPr>
            <a:lstStyle/>
            <a:p>
              <a:pPr defTabSz="86493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Greenplum/SAS AAE</a:t>
              </a:r>
            </a:p>
          </p:txBody>
        </p:sp>
        <p:sp>
          <p:nvSpPr>
            <p:cNvPr id="71" name="Chevron 70"/>
            <p:cNvSpPr/>
            <p:nvPr/>
          </p:nvSpPr>
          <p:spPr>
            <a:xfrm>
              <a:off x="3681489" y="5004158"/>
              <a:ext cx="5110238" cy="214313"/>
            </a:xfrm>
            <a:prstGeom prst="chevron">
              <a:avLst/>
            </a:prstGeom>
            <a:solidFill>
              <a:srgbClr val="A1CDC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3198" tIns="32862" rIns="63198" bIns="32862" anchor="ctr"/>
            <a:lstStyle/>
            <a:p>
              <a:pPr defTabSz="864931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ysClr val="window" lastClr="FFFFFF"/>
                </a:buClr>
              </a:pPr>
              <a:endParaRPr lang="en-US" sz="600" kern="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2" name="Rectangle 192"/>
            <p:cNvSpPr>
              <a:spLocks noChangeArrowheads="1"/>
            </p:cNvSpPr>
            <p:nvPr/>
          </p:nvSpPr>
          <p:spPr bwMode="auto">
            <a:xfrm>
              <a:off x="5281699" y="5004160"/>
              <a:ext cx="2647346" cy="222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6486" tIns="43243" rIns="86486" bIns="43243">
              <a:spAutoFit/>
            </a:bodyPr>
            <a:lstStyle/>
            <a:p>
              <a:pPr defTabSz="86493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Data science on MPP plus Hadoop</a:t>
              </a:r>
            </a:p>
          </p:txBody>
        </p:sp>
        <p:sp>
          <p:nvSpPr>
            <p:cNvPr id="73" name="Chevron 72"/>
            <p:cNvSpPr/>
            <p:nvPr/>
          </p:nvSpPr>
          <p:spPr>
            <a:xfrm>
              <a:off x="6066378" y="3163749"/>
              <a:ext cx="1963320" cy="207853"/>
            </a:xfrm>
            <a:prstGeom prst="chevron">
              <a:avLst/>
            </a:prstGeom>
            <a:solidFill>
              <a:srgbClr val="A1CDC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3198" tIns="32862" rIns="63198" bIns="32862" anchor="ctr"/>
            <a:lstStyle/>
            <a:p>
              <a:pPr defTabSz="864931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ysClr val="window" lastClr="FFFFFF"/>
                </a:buClr>
              </a:pPr>
              <a:endParaRPr lang="en-US" sz="600" kern="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4" name="Rectangle 194"/>
            <p:cNvSpPr>
              <a:spLocks noChangeArrowheads="1"/>
            </p:cNvSpPr>
            <p:nvPr/>
          </p:nvSpPr>
          <p:spPr bwMode="auto">
            <a:xfrm>
              <a:off x="6117166" y="3141434"/>
              <a:ext cx="2114113" cy="222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6486" tIns="43243" rIns="86486" bIns="43243">
              <a:spAutoFit/>
            </a:bodyPr>
            <a:lstStyle/>
            <a:p>
              <a:pPr defTabSz="86493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R</a:t>
              </a:r>
              <a:r>
                <a:rPr lang="en-US" sz="600" dirty="0" smtClean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eference</a:t>
              </a:r>
              <a:r>
                <a:rPr lang="en-US" sz="600" dirty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, market data</a:t>
              </a:r>
            </a:p>
          </p:txBody>
        </p:sp>
        <p:sp>
          <p:nvSpPr>
            <p:cNvPr id="75" name="Chevron 74"/>
            <p:cNvSpPr/>
            <p:nvPr/>
          </p:nvSpPr>
          <p:spPr>
            <a:xfrm>
              <a:off x="3124073" y="5279768"/>
              <a:ext cx="4289274" cy="208002"/>
            </a:xfrm>
            <a:prstGeom prst="chevron">
              <a:avLst/>
            </a:prstGeom>
            <a:solidFill>
              <a:srgbClr val="A1CDC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3198" tIns="32862" rIns="63198" bIns="32862" anchor="ctr"/>
            <a:lstStyle/>
            <a:p>
              <a:pPr defTabSz="864931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ysClr val="window" lastClr="FFFFFF"/>
                </a:buClr>
              </a:pPr>
              <a:endParaRPr lang="en-US" sz="600" kern="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6" name="Rectangle 196"/>
            <p:cNvSpPr>
              <a:spLocks noChangeArrowheads="1"/>
            </p:cNvSpPr>
            <p:nvPr/>
          </p:nvSpPr>
          <p:spPr bwMode="auto">
            <a:xfrm>
              <a:off x="4676801" y="5247026"/>
              <a:ext cx="2647344" cy="222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6486" tIns="43243" rIns="86486" bIns="43243">
              <a:spAutoFit/>
            </a:bodyPr>
            <a:lstStyle/>
            <a:p>
              <a:pPr defTabSz="86493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Big Data BI Reporting</a:t>
              </a:r>
            </a:p>
          </p:txBody>
        </p:sp>
        <p:cxnSp>
          <p:nvCxnSpPr>
            <p:cNvPr id="77" name="Straight Connector 76"/>
            <p:cNvCxnSpPr/>
            <p:nvPr/>
          </p:nvCxnSpPr>
          <p:spPr>
            <a:xfrm>
              <a:off x="3949095" y="6154045"/>
              <a:ext cx="0" cy="21728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643941" y="6128744"/>
              <a:ext cx="0" cy="21728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7411357" y="6157021"/>
              <a:ext cx="0" cy="218777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000250" y="6161486"/>
              <a:ext cx="0" cy="217289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>
              <a:off x="2000251" y="6246317"/>
              <a:ext cx="6929059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Chevron 81"/>
            <p:cNvSpPr/>
            <p:nvPr/>
          </p:nvSpPr>
          <p:spPr>
            <a:xfrm>
              <a:off x="3896812" y="5820413"/>
              <a:ext cx="4222481" cy="214861"/>
            </a:xfrm>
            <a:prstGeom prst="chevron">
              <a:avLst/>
            </a:prstGeom>
            <a:solidFill>
              <a:srgbClr val="A1CDC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3198" tIns="32862" rIns="63198" bIns="32862" anchor="ctr"/>
            <a:lstStyle/>
            <a:p>
              <a:pPr defTabSz="864931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ysClr val="window" lastClr="FFFFFF"/>
                </a:buClr>
              </a:pPr>
              <a:endParaRPr lang="en-US" sz="600" kern="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3" name="Rectangle 196"/>
            <p:cNvSpPr>
              <a:spLocks noChangeArrowheads="1"/>
            </p:cNvSpPr>
            <p:nvPr/>
          </p:nvSpPr>
          <p:spPr bwMode="auto">
            <a:xfrm>
              <a:off x="5315148" y="5820247"/>
              <a:ext cx="2647344" cy="222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86486" tIns="43243" rIns="86486" bIns="43243">
              <a:spAutoFit/>
            </a:bodyPr>
            <a:lstStyle/>
            <a:p>
              <a:pPr defTabSz="864931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600" dirty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Interfaces to operational applications</a:t>
              </a:r>
            </a:p>
          </p:txBody>
        </p:sp>
        <p:sp>
          <p:nvSpPr>
            <p:cNvPr id="84" name="Chevron 83"/>
            <p:cNvSpPr/>
            <p:nvPr/>
          </p:nvSpPr>
          <p:spPr>
            <a:xfrm>
              <a:off x="2337605" y="5555851"/>
              <a:ext cx="4314615" cy="211345"/>
            </a:xfrm>
            <a:prstGeom prst="chevron">
              <a:avLst/>
            </a:prstGeom>
            <a:solidFill>
              <a:srgbClr val="A1CDC7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63198" tIns="32862" rIns="63198" bIns="32862" anchor="ctr"/>
            <a:lstStyle/>
            <a:p>
              <a:pPr defTabSz="864931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ysClr val="window" lastClr="FFFFFF"/>
                </a:buClr>
              </a:pPr>
              <a:endParaRPr lang="en-US" sz="600" kern="0" dirty="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5" name="Rectangle 192"/>
            <p:cNvSpPr>
              <a:spLocks noChangeArrowheads="1"/>
            </p:cNvSpPr>
            <p:nvPr/>
          </p:nvSpPr>
          <p:spPr bwMode="auto">
            <a:xfrm>
              <a:off x="3064288" y="5544310"/>
              <a:ext cx="3487137" cy="222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86486" tIns="43243" rIns="86486" bIns="43243">
              <a:spAutoFit/>
            </a:bodyPr>
            <a:lstStyle/>
            <a:p>
              <a:pPr algn="ctr" defTabSz="864931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ysClr val="window" lastClr="FFFFFF"/>
                </a:buClr>
                <a:defRPr/>
              </a:pPr>
              <a:r>
                <a:rPr lang="en-US" sz="600" kern="0" dirty="0">
                  <a:solidFill>
                    <a:srgbClr val="000000"/>
                  </a:solidFill>
                  <a:latin typeface="Arial" charset="0"/>
                  <a:ea typeface="ＭＳ Ｐゴシック" charset="0"/>
                  <a:cs typeface="ＭＳ Ｐゴシック" charset="0"/>
                </a:rPr>
                <a:t>Data transformation / Aggregation / Publication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7542413" y="6287989"/>
              <a:ext cx="1261137" cy="194518"/>
            </a:xfrm>
            <a:prstGeom prst="rect">
              <a:avLst/>
            </a:prstGeom>
            <a:noFill/>
          </p:spPr>
          <p:txBody>
            <a:bodyPr wrap="none" lIns="64215" tIns="32107" rIns="64215" bIns="32107">
              <a:spAutoFit/>
            </a:bodyPr>
            <a:lstStyle/>
            <a:p>
              <a:pPr>
                <a:defRPr/>
              </a:pPr>
              <a:r>
                <a:rPr lang="en-US" sz="600" b="1" kern="0" dirty="0" smtClean="0">
                  <a:solidFill>
                    <a:sysClr val="windowText" lastClr="000000"/>
                  </a:solidFill>
                </a:rPr>
                <a:t>Jan 2016 </a:t>
              </a:r>
              <a:r>
                <a:rPr lang="en-US" sz="600" b="1" kern="0" dirty="0">
                  <a:solidFill>
                    <a:sysClr val="windowText" lastClr="000000"/>
                  </a:solidFill>
                </a:rPr>
                <a:t>– </a:t>
              </a:r>
              <a:r>
                <a:rPr lang="en-US" sz="600" b="1" kern="0" dirty="0" smtClean="0">
                  <a:solidFill>
                    <a:sysClr val="windowText" lastClr="000000"/>
                  </a:solidFill>
                </a:rPr>
                <a:t>Jun 2016</a:t>
              </a:r>
              <a:endParaRPr lang="en-US" sz="6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182777" y="6287989"/>
              <a:ext cx="1261137" cy="194518"/>
            </a:xfrm>
            <a:prstGeom prst="rect">
              <a:avLst/>
            </a:prstGeom>
            <a:noFill/>
          </p:spPr>
          <p:txBody>
            <a:bodyPr wrap="none" lIns="64215" tIns="32107" rIns="64215" bIns="32107">
              <a:spAutoFit/>
            </a:bodyPr>
            <a:lstStyle/>
            <a:p>
              <a:pPr>
                <a:defRPr/>
              </a:pPr>
              <a:r>
                <a:rPr lang="en-US" sz="600" b="1" kern="0" dirty="0" smtClean="0">
                  <a:solidFill>
                    <a:sysClr val="windowText" lastClr="000000"/>
                  </a:solidFill>
                </a:rPr>
                <a:t>Jan 2015 – Jun 2015</a:t>
              </a:r>
              <a:endParaRPr lang="en-US" sz="600" b="1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5910652" y="6287989"/>
              <a:ext cx="1242622" cy="194518"/>
            </a:xfrm>
            <a:prstGeom prst="rect">
              <a:avLst/>
            </a:prstGeom>
            <a:noFill/>
          </p:spPr>
          <p:txBody>
            <a:bodyPr wrap="none" lIns="64215" tIns="32107" rIns="64215" bIns="32107">
              <a:spAutoFit/>
            </a:bodyPr>
            <a:lstStyle/>
            <a:p>
              <a:pPr>
                <a:defRPr/>
              </a:pPr>
              <a:r>
                <a:rPr lang="en-US" sz="600" b="1" kern="0" dirty="0" smtClean="0">
                  <a:solidFill>
                    <a:sysClr val="windowText" lastClr="000000"/>
                  </a:solidFill>
                </a:rPr>
                <a:t>Jul </a:t>
              </a:r>
              <a:r>
                <a:rPr lang="en-US" sz="600" b="1" kern="0" dirty="0">
                  <a:solidFill>
                    <a:sysClr val="windowText" lastClr="000000"/>
                  </a:solidFill>
                </a:rPr>
                <a:t>2015 – </a:t>
              </a:r>
              <a:r>
                <a:rPr lang="en-US" sz="600" b="1" kern="0" dirty="0" smtClean="0">
                  <a:solidFill>
                    <a:sysClr val="windowText" lastClr="000000"/>
                  </a:solidFill>
                </a:rPr>
                <a:t>Dec </a:t>
              </a:r>
              <a:r>
                <a:rPr lang="en-US" sz="600" b="1" kern="0" dirty="0">
                  <a:solidFill>
                    <a:sysClr val="windowText" lastClr="000000"/>
                  </a:solidFill>
                </a:rPr>
                <a:t>2015</a:t>
              </a: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390063" y="6281928"/>
              <a:ext cx="1242622" cy="194518"/>
            </a:xfrm>
            <a:prstGeom prst="rect">
              <a:avLst/>
            </a:prstGeom>
            <a:noFill/>
          </p:spPr>
          <p:txBody>
            <a:bodyPr wrap="none" lIns="64215" tIns="32107" rIns="64215" bIns="32107">
              <a:spAutoFit/>
            </a:bodyPr>
            <a:lstStyle/>
            <a:p>
              <a:pPr>
                <a:defRPr/>
              </a:pPr>
              <a:r>
                <a:rPr lang="en-US" sz="600" b="1" kern="0" dirty="0" smtClean="0">
                  <a:solidFill>
                    <a:sysClr val="windowText" lastClr="000000"/>
                  </a:solidFill>
                </a:rPr>
                <a:t>Jul </a:t>
              </a:r>
              <a:r>
                <a:rPr lang="en-US" sz="600" b="1" kern="0" dirty="0">
                  <a:solidFill>
                    <a:sysClr val="windowText" lastClr="000000"/>
                  </a:solidFill>
                </a:rPr>
                <a:t>2014 – </a:t>
              </a:r>
              <a:r>
                <a:rPr lang="en-US" sz="600" b="1" kern="0" dirty="0" smtClean="0">
                  <a:solidFill>
                    <a:sysClr val="windowText" lastClr="000000"/>
                  </a:solidFill>
                </a:rPr>
                <a:t>Dec </a:t>
              </a:r>
              <a:r>
                <a:rPr lang="en-US" sz="600" b="1" kern="0" dirty="0">
                  <a:solidFill>
                    <a:sysClr val="windowText" lastClr="000000"/>
                  </a:solidFill>
                </a:rPr>
                <a:t>2014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796665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Big Data Roadmap Deliverables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7C71991-DACC-4974-8AC5-FF928E40AE22}" type="datetime1">
              <a:rPr lang="en-US" smtClean="0"/>
              <a:t>7/6/2015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9314921"/>
              </p:ext>
            </p:extLst>
          </p:nvPr>
        </p:nvGraphicFramePr>
        <p:xfrm>
          <a:off x="367352" y="1207827"/>
          <a:ext cx="8382000" cy="4808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/>
                <a:gridCol w="5715000"/>
              </a:tblGrid>
              <a:tr h="422187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entury Gothic" pitchFamily="34" charset="0"/>
                        </a:rPr>
                        <a:t>Deliverable</a:t>
                      </a:r>
                      <a:endParaRPr lang="en-US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entury Gothic" pitchFamily="34" charset="0"/>
                        </a:rPr>
                        <a:t>Description</a:t>
                      </a:r>
                      <a:endParaRPr lang="en-US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72870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entury Gothic" pitchFamily="34" charset="0"/>
                        </a:rPr>
                        <a:t>Use Case Matrix &amp; Definition</a:t>
                      </a:r>
                      <a:endParaRPr lang="en-US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entury Gothic" pitchFamily="34" charset="0"/>
                        </a:rPr>
                        <a:t>Prioritized list of uses cases where</a:t>
                      </a:r>
                      <a:r>
                        <a:rPr lang="en-US" baseline="0" dirty="0" smtClean="0">
                          <a:latin typeface="Century Gothic" pitchFamily="34" charset="0"/>
                        </a:rPr>
                        <a:t> big data can drive significant business value. Includes a d</a:t>
                      </a:r>
                      <a:r>
                        <a:rPr lang="en-US" dirty="0" smtClean="0">
                          <a:latin typeface="Century Gothic" pitchFamily="34" charset="0"/>
                        </a:rPr>
                        <a:t>etailed</a:t>
                      </a:r>
                      <a:r>
                        <a:rPr lang="en-US" baseline="0" dirty="0" smtClean="0">
                          <a:latin typeface="Century Gothic" pitchFamily="34" charset="0"/>
                        </a:rPr>
                        <a:t> de</a:t>
                      </a:r>
                      <a:r>
                        <a:rPr lang="en-US" dirty="0" smtClean="0">
                          <a:latin typeface="Century Gothic" pitchFamily="34" charset="0"/>
                        </a:rPr>
                        <a:t>scription and (big data) recommendations</a:t>
                      </a:r>
                      <a:r>
                        <a:rPr lang="en-US" baseline="0" dirty="0" smtClean="0">
                          <a:latin typeface="Century Gothic" pitchFamily="34" charset="0"/>
                        </a:rPr>
                        <a:t> </a:t>
                      </a:r>
                      <a:r>
                        <a:rPr lang="en-US" dirty="0" smtClean="0">
                          <a:latin typeface="Century Gothic" pitchFamily="34" charset="0"/>
                        </a:rPr>
                        <a:t>for the top use cases.</a:t>
                      </a:r>
                      <a:endParaRPr lang="en-US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72870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entury Gothic" pitchFamily="34" charset="0"/>
                        </a:rPr>
                        <a:t>Architecture Design</a:t>
                      </a:r>
                      <a:endParaRPr lang="en-US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entury Gothic" pitchFamily="34" charset="0"/>
                        </a:rPr>
                        <a:t>A</a:t>
                      </a:r>
                      <a:r>
                        <a:rPr lang="en-US" baseline="0" dirty="0" smtClean="0">
                          <a:latin typeface="Century Gothic" pitchFamily="34" charset="0"/>
                        </a:rPr>
                        <a:t>rchitecture design to support the identified use cases &amp; Big Data initiatives. Includes a gap analysis &amp; big data readiness assessment.</a:t>
                      </a:r>
                      <a:endParaRPr lang="en-US" dirty="0" smtClean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72870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entury Gothic" pitchFamily="34" charset="0"/>
                        </a:rPr>
                        <a:t>Capability Definition</a:t>
                      </a:r>
                      <a:endParaRPr lang="en-US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entury Gothic" pitchFamily="34" charset="0"/>
                        </a:rPr>
                        <a:t>Recommended organizational structure, governance, and functional roles to sustain Big Data initiatives.</a:t>
                      </a:r>
                      <a:endParaRPr lang="en-US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72870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entury Gothic" pitchFamily="34" charset="0"/>
                        </a:rPr>
                        <a:t>Big Data Roadmap</a:t>
                      </a:r>
                      <a:endParaRPr lang="en-US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entury Gothic" pitchFamily="34" charset="0"/>
                        </a:rPr>
                        <a:t>12-month visual Big Data roadmap that layers Big Data initiatives </a:t>
                      </a:r>
                      <a:r>
                        <a:rPr lang="en-US" baseline="0" dirty="0" smtClean="0">
                          <a:latin typeface="Century Gothic" pitchFamily="34" charset="0"/>
                        </a:rPr>
                        <a:t>with client milestones.</a:t>
                      </a:r>
                      <a:endParaRPr lang="en-US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422187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entury Gothic" pitchFamily="34" charset="0"/>
                        </a:rPr>
                        <a:t>Executive Presentation</a:t>
                      </a:r>
                      <a:endParaRPr lang="en-US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entury Gothic" pitchFamily="34" charset="0"/>
                        </a:rPr>
                        <a:t>Executive summary</a:t>
                      </a:r>
                      <a:r>
                        <a:rPr lang="en-US" baseline="0" dirty="0" smtClean="0">
                          <a:latin typeface="Century Gothic" pitchFamily="34" charset="0"/>
                        </a:rPr>
                        <a:t> of</a:t>
                      </a:r>
                      <a:r>
                        <a:rPr lang="en-US" dirty="0" smtClean="0">
                          <a:latin typeface="Century Gothic" pitchFamily="34" charset="0"/>
                        </a:rPr>
                        <a:t> findings and recommendations.</a:t>
                      </a:r>
                      <a:endParaRPr lang="en-US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28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Slides 11 and 23 are approved for field based customer facing, or internal presentations only.</a:t>
            </a:r>
          </a:p>
          <a:p>
            <a:endParaRPr lang="en-US" dirty="0" smtClean="0"/>
          </a:p>
          <a:p>
            <a:r>
              <a:rPr lang="en-US" dirty="0" smtClean="0"/>
              <a:t>They are not approved for:</a:t>
            </a:r>
          </a:p>
          <a:p>
            <a:pPr lvl="1"/>
            <a:r>
              <a:rPr lang="en-US" dirty="0" smtClean="0"/>
              <a:t>Printed leave-behind materials</a:t>
            </a:r>
          </a:p>
          <a:p>
            <a:pPr lvl="1"/>
            <a:r>
              <a:rPr lang="en-US" dirty="0" smtClean="0"/>
              <a:t>Digital copies sent to customers</a:t>
            </a:r>
          </a:p>
          <a:p>
            <a:pPr lvl="1"/>
            <a:r>
              <a:rPr lang="en-US" dirty="0" smtClean="0"/>
              <a:t>External websites</a:t>
            </a:r>
          </a:p>
          <a:p>
            <a:pPr lvl="1"/>
            <a:r>
              <a:rPr lang="en-US" dirty="0" smtClean="0"/>
              <a:t>Partners presentations or other user groups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logo slides in this deck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8FA3846-FA54-45F1-9A36-AC7B87B383DA}" type="datetime1">
              <a:rPr lang="en-US" smtClean="0"/>
              <a:t>7/6/2015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2189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Data Lake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9198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" r="7302"/>
          <a:stretch/>
        </p:blipFill>
        <p:spPr>
          <a:xfrm>
            <a:off x="0" y="0"/>
            <a:ext cx="9144000" cy="6876027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© 2014 Teradata</a:t>
            </a:r>
            <a:endParaRPr lang="en-GB" dirty="0"/>
          </a:p>
        </p:txBody>
      </p:sp>
      <p:sp>
        <p:nvSpPr>
          <p:cNvPr id="6" name="Rechteck 4"/>
          <p:cNvSpPr/>
          <p:nvPr/>
        </p:nvSpPr>
        <p:spPr>
          <a:xfrm>
            <a:off x="-58497" y="3292525"/>
            <a:ext cx="9244362" cy="3109076"/>
          </a:xfrm>
          <a:prstGeom prst="rect">
            <a:avLst/>
          </a:prstGeom>
          <a:solidFill>
            <a:srgbClr val="EC881D">
              <a:alpha val="8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91412" tIns="91412" rIns="91412" bIns="91412" rtlCol="0" anchor="t">
            <a:prstTxWarp prst="textNoShape">
              <a:avLst/>
            </a:prstTxWarp>
            <a:noAutofit/>
          </a:bodyPr>
          <a:lstStyle/>
          <a:p>
            <a:pPr algn="ctr">
              <a:buNone/>
            </a:pPr>
            <a:r>
              <a:rPr lang="en-US" sz="2800" i="1" dirty="0">
                <a:solidFill>
                  <a:srgbClr val="FFFFFF"/>
                </a:solidFill>
              </a:rPr>
              <a:t>A “Data Lake” is a centralized approach to capturing, refining, storing, and exploring any form of raw data at scale, enabled by low cost technologies </a:t>
            </a:r>
            <a:r>
              <a:rPr lang="en-US" sz="2800" dirty="0">
                <a:solidFill>
                  <a:srgbClr val="FFFFFF"/>
                </a:solidFill>
              </a:rPr>
              <a:t>from which downstream facilities may </a:t>
            </a:r>
            <a:r>
              <a:rPr lang="en-US" sz="2800" dirty="0" smtClean="0">
                <a:solidFill>
                  <a:srgbClr val="FFFFFF"/>
                </a:solidFill>
              </a:rPr>
              <a:t>draw</a:t>
            </a:r>
          </a:p>
          <a:p>
            <a:pPr algn="ctr">
              <a:buNone/>
            </a:pPr>
            <a:endParaRPr lang="en-US" sz="2800" dirty="0">
              <a:solidFill>
                <a:srgbClr val="FFFFFF"/>
              </a:solidFill>
            </a:endParaRPr>
          </a:p>
          <a:p>
            <a:pPr algn="ctr"/>
            <a:r>
              <a:rPr lang="en-US" altLang="en-US" sz="2400" b="1" dirty="0">
                <a:solidFill>
                  <a:schemeClr val="bg1"/>
                </a:solidFill>
              </a:rPr>
              <a:t>Data Variety is the driving factor in building a Data Lake</a:t>
            </a:r>
          </a:p>
          <a:p>
            <a:pPr algn="ctr">
              <a:buNone/>
            </a:pP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458264" y="171450"/>
            <a:ext cx="7104888" cy="701731"/>
          </a:xfrm>
        </p:spPr>
        <p:txBody>
          <a:bodyPr/>
          <a:lstStyle/>
          <a:p>
            <a:r>
              <a:rPr lang="en-US" sz="2800" dirty="0" smtClean="0">
                <a:solidFill>
                  <a:schemeClr val="bg1"/>
                </a:solidFill>
              </a:rPr>
              <a:t>What is a Data Lake?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8316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29904" y="1157330"/>
            <a:ext cx="8229600" cy="4326434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Establish a well managed repository of any data</a:t>
            </a:r>
          </a:p>
          <a:p>
            <a:r>
              <a:rPr lang="en-US" dirty="0" smtClean="0"/>
              <a:t>Benefit from open source big data innovation and cost savings</a:t>
            </a:r>
          </a:p>
          <a:p>
            <a:r>
              <a:rPr lang="en-US" dirty="0" smtClean="0"/>
              <a:t>Control over enterprise data with governance</a:t>
            </a:r>
          </a:p>
          <a:p>
            <a:pPr lvl="1"/>
            <a:r>
              <a:rPr lang="en-US" dirty="0" smtClean="0"/>
              <a:t>Establish more consistency for business insights</a:t>
            </a:r>
          </a:p>
          <a:p>
            <a:pPr lvl="1"/>
            <a:r>
              <a:rPr lang="en-US" dirty="0" smtClean="0"/>
              <a:t>Govern who, what and when data is accessed or provisioned</a:t>
            </a:r>
          </a:p>
          <a:p>
            <a:pPr lvl="1"/>
            <a:r>
              <a:rPr lang="en-US" dirty="0" smtClean="0"/>
              <a:t>Track usage, resolve anomalies, visualize, optimize and clarify data lineage</a:t>
            </a:r>
          </a:p>
          <a:p>
            <a:r>
              <a:rPr lang="en-US" dirty="0" smtClean="0"/>
              <a:t>Offload history of operational and analytical data platforms</a:t>
            </a:r>
          </a:p>
          <a:p>
            <a:r>
              <a:rPr lang="en-US" dirty="0" smtClean="0"/>
              <a:t>Gain ultimate flexibility in data use and access</a:t>
            </a:r>
          </a:p>
          <a:p>
            <a:pPr lvl="1"/>
            <a:r>
              <a:rPr lang="en-US" dirty="0" smtClean="0"/>
              <a:t>Schema on read, lightly conditioned, un-modeled, flexible modeling</a:t>
            </a:r>
          </a:p>
          <a:p>
            <a:pPr lvl="1"/>
            <a:r>
              <a:rPr lang="en-US" dirty="0" smtClean="0"/>
              <a:t>Adding flexible NoSQL programming options</a:t>
            </a:r>
          </a:p>
          <a:p>
            <a:r>
              <a:rPr lang="en-US" dirty="0" smtClean="0"/>
              <a:t>Foundation for solving business problems</a:t>
            </a:r>
          </a:p>
          <a:p>
            <a:pPr lvl="1"/>
            <a:r>
              <a:rPr lang="en-US" dirty="0" smtClean="0"/>
              <a:t>Enables new uses of data via working with new data sets and analytics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a Hadoop Data Lake?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BA7CF0A-ABAC-40F7-98C9-B68CC847FE9A}" type="datetime1">
              <a:rPr lang="en-US" smtClean="0"/>
              <a:t>7/6/2015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18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150626" y="1539537"/>
            <a:ext cx="4550462" cy="4326434"/>
          </a:xfrm>
        </p:spPr>
        <p:txBody>
          <a:bodyPr/>
          <a:lstStyle/>
          <a:p>
            <a:r>
              <a:rPr lang="en-US" dirty="0" smtClean="0"/>
              <a:t>Customer Value Drivers:</a:t>
            </a:r>
          </a:p>
          <a:p>
            <a:r>
              <a:rPr lang="en-US" dirty="0" smtClean="0"/>
              <a:t>Democratize Data Access</a:t>
            </a:r>
          </a:p>
          <a:p>
            <a:r>
              <a:rPr lang="en-US" dirty="0" smtClean="0"/>
              <a:t>Reduce cost of data management infrastructure</a:t>
            </a:r>
          </a:p>
          <a:p>
            <a:r>
              <a:rPr lang="en-US" dirty="0" smtClean="0"/>
              <a:t>Reduce ETL spend</a:t>
            </a:r>
          </a:p>
          <a:p>
            <a:r>
              <a:rPr lang="en-US" dirty="0" smtClean="0"/>
              <a:t>Establish metadata management &amp; data governance </a:t>
            </a:r>
          </a:p>
          <a:p>
            <a:r>
              <a:rPr lang="en-US" dirty="0" smtClean="0"/>
              <a:t>Analysis over much larger and varied data sets</a:t>
            </a:r>
          </a:p>
          <a:p>
            <a:r>
              <a:rPr lang="en-US" dirty="0" smtClean="0"/>
              <a:t>Increase analytics cycles</a:t>
            </a:r>
          </a:p>
          <a:p>
            <a:r>
              <a:rPr lang="en-US" dirty="0" smtClean="0"/>
              <a:t>Leverage new data in reporting, BI and traditional analytics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Lake – Innovation and Value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>
          <a:xfrm>
            <a:off x="649213" y="6333034"/>
            <a:ext cx="2009775" cy="107949"/>
          </a:xfrm>
        </p:spPr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0965DB2-26EC-429B-B4C0-B3D87131276E}" type="datetime1">
              <a:rPr lang="en-US" smtClean="0"/>
              <a:t>7/6/2015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0613" y="1281609"/>
            <a:ext cx="17149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Our Clients: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5413" y="1891209"/>
            <a:ext cx="141259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0813" y="4329609"/>
            <a:ext cx="1759789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013" y="3186609"/>
            <a:ext cx="1201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Sharethrough-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49413" y="4939209"/>
            <a:ext cx="1524000" cy="305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1813" y="1891209"/>
            <a:ext cx="990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213" y="3948609"/>
            <a:ext cx="1155700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 descr="NASDAQ_logo_sm.png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25612" y="2605693"/>
            <a:ext cx="1447801" cy="352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7" descr="OmnicomLogo_sm.jp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20813" y="3948609"/>
            <a:ext cx="1731963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4613" y="3186609"/>
            <a:ext cx="1752600" cy="4303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6813" y="4405809"/>
            <a:ext cx="1524000" cy="762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15546" y="5289165"/>
            <a:ext cx="1422400" cy="5334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89117" y="5244362"/>
            <a:ext cx="762000" cy="3383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5857" y="5856431"/>
            <a:ext cx="1511549" cy="289714"/>
          </a:xfrm>
          <a:prstGeom prst="rect">
            <a:avLst/>
          </a:prstGeom>
        </p:spPr>
      </p:pic>
      <p:pic>
        <p:nvPicPr>
          <p:cNvPr id="23" name="Picture 22" descr="netapp_star_logo _sm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0613" y="2605693"/>
            <a:ext cx="1878749" cy="50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019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Enterprise-wide data access for timely analytics and insights</a:t>
            </a:r>
          </a:p>
          <a:p>
            <a:r>
              <a:rPr lang="en-US" smtClean="0"/>
              <a:t>Foundation for large scale proactive analytics</a:t>
            </a:r>
          </a:p>
          <a:p>
            <a:r>
              <a:rPr lang="en-US" smtClean="0"/>
              <a:t>Reduce $Millions in scrap waste</a:t>
            </a:r>
          </a:p>
          <a:p>
            <a:r>
              <a:rPr lang="en-US" smtClean="0"/>
              <a:t>Drive revenue and market share by accelerating time to market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264" y="348871"/>
            <a:ext cx="7104888" cy="701731"/>
          </a:xfrm>
        </p:spPr>
        <p:txBody>
          <a:bodyPr/>
          <a:lstStyle/>
          <a:p>
            <a:r>
              <a:rPr lang="en-US" dirty="0" smtClean="0"/>
              <a:t>Example: Enterprise Data Lake </a:t>
            </a:r>
            <a:br>
              <a:rPr lang="en-US" dirty="0" smtClean="0"/>
            </a:br>
            <a:r>
              <a:rPr lang="en-US" dirty="0" smtClean="0"/>
              <a:t>Business Value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8D60A06-58B1-49A5-B2DF-3E392EA18AD2}" type="datetime1">
              <a:rPr lang="en-US" smtClean="0"/>
              <a:t>7/6/2015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520548"/>
              </p:ext>
            </p:extLst>
          </p:nvPr>
        </p:nvGraphicFramePr>
        <p:xfrm>
          <a:off x="655946" y="3162111"/>
          <a:ext cx="7886700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119"/>
                <a:gridCol w="3296839"/>
                <a:gridCol w="3164742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Legacy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Lake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Retention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3-6 months</a:t>
                      </a:r>
                      <a:r>
                        <a:rPr lang="en-US" baseline="0" dirty="0" smtClean="0"/>
                        <a:t> scattered DBs</a:t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then tape archive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 data online in common data lake for 3+ years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Summaries, samples for several data sets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 parametric</a:t>
                      </a:r>
                      <a:r>
                        <a:rPr lang="en-US" baseline="0" dirty="0" smtClean="0"/>
                        <a:t> data captured in raw and integrated form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Analysis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Reactive</a:t>
                      </a:r>
                      <a:r>
                        <a:rPr lang="en-US" baseline="0" dirty="0" smtClean="0"/>
                        <a:t> resulting in missed improvement opportunities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 daily operations and on larger data sets to support</a:t>
                      </a:r>
                      <a:r>
                        <a:rPr lang="en-US" baseline="0" dirty="0" smtClean="0"/>
                        <a:t> proactive improvements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69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Data Lake Starter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Stand up a Data Lake and build 2-3 governed batch data ingest streams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Ingest and governance building, start small, scale fast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Data Lake Optimization </a:t>
            </a:r>
            <a:r>
              <a:rPr lang="en-US" dirty="0"/>
              <a:t>(</a:t>
            </a:r>
            <a:r>
              <a:rPr lang="en-US" dirty="0" smtClean="0"/>
              <a:t>for an existing Data Lake)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Add governance and best practices to your existing Data Lake/Hadoop deployments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Data Lake Dashboard Reporting 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Build Dashboard Analytics – Deep insight via existing Hive table using JavaScript dashboard, Tableau and other BI tools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Enable business insights from a new or existing data lake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Lake Services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2168AA8-C206-46B9-84BD-C150887B4307}" type="datetime1">
              <a:rPr lang="en-US" smtClean="0"/>
              <a:t>7/6/2015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09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Data Lake Gap assessment –  4 week fixed cost program</a:t>
            </a:r>
          </a:p>
          <a:p>
            <a:r>
              <a:rPr lang="en-US" smtClean="0"/>
              <a:t>Output is a report, a plan and a set of recommendations</a:t>
            </a:r>
          </a:p>
          <a:p>
            <a:pPr lvl="0"/>
            <a:r>
              <a:rPr lang="en-US" smtClean="0"/>
              <a:t>Planning &amp; Architecture –  governance assessment of 2 ingest streams</a:t>
            </a:r>
          </a:p>
          <a:p>
            <a:pPr lvl="0"/>
            <a:r>
              <a:rPr lang="en-US" smtClean="0"/>
              <a:t>Performance &amp; Stability assessment</a:t>
            </a:r>
          </a:p>
          <a:p>
            <a:pPr lvl="0"/>
            <a:r>
              <a:rPr lang="en-US" smtClean="0"/>
              <a:t>Data Lake Cluster Analysis – recommendations, gap analysis, HA, configuration adjustments</a:t>
            </a:r>
          </a:p>
          <a:p>
            <a:pPr lvl="0"/>
            <a:r>
              <a:rPr lang="en-US" smtClean="0"/>
              <a:t>Review of lineage and recommendations on metadata and data management</a:t>
            </a:r>
          </a:p>
          <a:p>
            <a:pPr lvl="0"/>
            <a:r>
              <a:rPr lang="en-US" smtClean="0"/>
              <a:t>Recommendations on security, compliance and archive capabilities</a:t>
            </a:r>
          </a:p>
          <a:p>
            <a:pPr lvl="1"/>
            <a:r>
              <a:rPr lang="en-US" smtClean="0"/>
              <a:t>Option for a 3 month Rainstor trial</a:t>
            </a:r>
          </a:p>
          <a:p>
            <a:pPr lvl="0"/>
            <a:r>
              <a:rPr lang="en-US" smtClean="0"/>
              <a:t>Review of current data lake reporting capabilities</a:t>
            </a:r>
          </a:p>
          <a:p>
            <a:pPr lvl="1"/>
            <a:r>
              <a:rPr lang="en-US" smtClean="0"/>
              <a:t>Option for a 3 month Think Big Dashboard Reporting trial with Tableau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Lake Optimization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9021BDA-FD12-45D7-BFD4-EDC5AC5BE247}" type="datetime1">
              <a:rPr lang="en-US" smtClean="0"/>
              <a:t>7/6/2015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30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Enables a rapid build for an initial Data Lake</a:t>
            </a:r>
          </a:p>
          <a:p>
            <a:r>
              <a:rPr lang="en-US" smtClean="0"/>
              <a:t>Planning &amp; Architecture – joint design for well governed ingest streams, downstream use cases</a:t>
            </a:r>
          </a:p>
          <a:p>
            <a:pPr lvl="0"/>
            <a:r>
              <a:rPr lang="en-US" smtClean="0"/>
              <a:t>Data Lake Build - Provide recommendations and assistance in “standing up” a 8-16 node data lake on premises or in the cloud</a:t>
            </a:r>
          </a:p>
          <a:p>
            <a:r>
              <a:rPr lang="en-US" smtClean="0"/>
              <a:t>Install, configure, integrate and train use of the reservoir metadata service</a:t>
            </a:r>
          </a:p>
          <a:p>
            <a:pPr lvl="0"/>
            <a:r>
              <a:rPr lang="en-US" smtClean="0"/>
              <a:t>Implement and document 2-3 batch data streams, tracking data lineage from source to Hive accessibility</a:t>
            </a:r>
          </a:p>
          <a:p>
            <a:pPr lvl="0"/>
            <a:r>
              <a:rPr lang="en-US" smtClean="0"/>
              <a:t>Setup security, compliance and archive capabilities with Rainstor for a 3 month trial</a:t>
            </a:r>
          </a:p>
          <a:p>
            <a:pPr lvl="0"/>
            <a:r>
              <a:rPr lang="en-US" smtClean="0"/>
              <a:t>Comprehensive end-to-end system integration test executed jointly</a:t>
            </a:r>
          </a:p>
          <a:p>
            <a:pPr lvl="0"/>
            <a:r>
              <a:rPr lang="en-US" smtClean="0"/>
              <a:t>Optionally prototype data visualization with Think Big Dashboard Reporting trial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Lake Starter Service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E6D55EC-E12D-4740-AD78-50F44FCDEA39}" type="datetime1">
              <a:rPr lang="en-US" smtClean="0"/>
              <a:t>7/6/2015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75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Software installation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469" y="4966852"/>
            <a:ext cx="1035689" cy="103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ettings, softwar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497" y="3744739"/>
            <a:ext cx="1038602" cy="103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 61"/>
          <p:cNvGrpSpPr/>
          <p:nvPr/>
        </p:nvGrpSpPr>
        <p:grpSpPr>
          <a:xfrm>
            <a:off x="376024" y="4617350"/>
            <a:ext cx="704850" cy="603250"/>
            <a:chOff x="6248400" y="3422650"/>
            <a:chExt cx="1162050" cy="838200"/>
          </a:xfrm>
        </p:grpSpPr>
        <p:sp>
          <p:nvSpPr>
            <p:cNvPr id="63" name="AutoShape 149"/>
            <p:cNvSpPr>
              <a:spLocks noChangeArrowheads="1"/>
            </p:cNvSpPr>
            <p:nvPr/>
          </p:nvSpPr>
          <p:spPr bwMode="auto">
            <a:xfrm>
              <a:off x="6248400" y="3422650"/>
              <a:ext cx="1162050" cy="838200"/>
            </a:xfrm>
            <a:prstGeom prst="can">
              <a:avLst>
                <a:gd name="adj" fmla="val 25000"/>
              </a:avLst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808080"/>
                  </a:solidFill>
                  <a:round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 b="1" i="0" dirty="0">
                <a:latin typeface="Verdana" pitchFamily="34" charset="0"/>
              </a:endParaRPr>
            </a:p>
          </p:txBody>
        </p:sp>
        <p:grpSp>
          <p:nvGrpSpPr>
            <p:cNvPr id="64" name="Group 150"/>
            <p:cNvGrpSpPr>
              <a:grpSpLocks/>
            </p:cNvGrpSpPr>
            <p:nvPr/>
          </p:nvGrpSpPr>
          <p:grpSpPr bwMode="auto">
            <a:xfrm>
              <a:off x="6567488" y="3729038"/>
              <a:ext cx="558800" cy="377825"/>
              <a:chOff x="4545" y="1293"/>
              <a:chExt cx="352" cy="238"/>
            </a:xfrm>
          </p:grpSpPr>
          <p:sp>
            <p:nvSpPr>
              <p:cNvPr id="65" name="Line 151"/>
              <p:cNvSpPr>
                <a:spLocks noChangeAspect="1" noChangeShapeType="1"/>
              </p:cNvSpPr>
              <p:nvPr/>
            </p:nvSpPr>
            <p:spPr bwMode="auto">
              <a:xfrm>
                <a:off x="4696" y="1346"/>
                <a:ext cx="0" cy="11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74876" tIns="37439" rIns="74876" bIns="37439" anchor="ctr">
                <a:spAutoFit/>
              </a:bodyPr>
              <a:lstStyle/>
              <a:p>
                <a:endParaRPr lang="en-US" dirty="0"/>
              </a:p>
            </p:txBody>
          </p:sp>
          <p:grpSp>
            <p:nvGrpSpPr>
              <p:cNvPr id="66" name="Group 152"/>
              <p:cNvGrpSpPr>
                <a:grpSpLocks/>
              </p:cNvGrpSpPr>
              <p:nvPr/>
            </p:nvGrpSpPr>
            <p:grpSpPr bwMode="auto">
              <a:xfrm>
                <a:off x="4545" y="1293"/>
                <a:ext cx="352" cy="238"/>
                <a:chOff x="4545" y="1293"/>
                <a:chExt cx="352" cy="238"/>
              </a:xfrm>
            </p:grpSpPr>
            <p:sp>
              <p:nvSpPr>
                <p:cNvPr id="67" name="Rectangle 153"/>
                <p:cNvSpPr>
                  <a:spLocks noChangeArrowheads="1"/>
                </p:cNvSpPr>
                <p:nvPr/>
              </p:nvSpPr>
              <p:spPr bwMode="auto">
                <a:xfrm>
                  <a:off x="4545" y="1293"/>
                  <a:ext cx="245" cy="73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bg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4876" tIns="37439" rIns="74876" bIns="37439" anchor="ctr">
                  <a:spAutoFit/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68" name="Rectangle 154"/>
                <p:cNvSpPr>
                  <a:spLocks noChangeArrowheads="1"/>
                </p:cNvSpPr>
                <p:nvPr/>
              </p:nvSpPr>
              <p:spPr bwMode="auto">
                <a:xfrm>
                  <a:off x="4653" y="1458"/>
                  <a:ext cx="244" cy="73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>
                      <a:solidFill>
                        <a:schemeClr val="bg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4876" tIns="37439" rIns="74876" bIns="37439" anchor="ctr">
                  <a:spAutoFit/>
                </a:bodyPr>
                <a:lstStyle/>
                <a:p>
                  <a:endParaRPr lang="en-US" dirty="0"/>
                </a:p>
              </p:txBody>
            </p:sp>
          </p:grpSp>
        </p:grpSp>
      </p:grpSp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alphaModFix amt="48000"/>
          </a:blip>
          <a:stretch>
            <a:fillRect/>
          </a:stretch>
        </p:blipFill>
        <p:spPr>
          <a:xfrm>
            <a:off x="7434049" y="3413476"/>
            <a:ext cx="1414250" cy="836466"/>
          </a:xfrm>
          <a:prstGeom prst="rect">
            <a:avLst/>
          </a:prstGeom>
          <a:ln>
            <a:solidFill>
              <a:srgbClr val="A6A6A6"/>
            </a:solidFill>
          </a:ln>
        </p:spPr>
      </p:pic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47247402"/>
              </p:ext>
            </p:extLst>
          </p:nvPr>
        </p:nvGraphicFramePr>
        <p:xfrm>
          <a:off x="237699" y="1582942"/>
          <a:ext cx="8763000" cy="68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cxnSp>
        <p:nvCxnSpPr>
          <p:cNvPr id="6" name="Straight Connector 5"/>
          <p:cNvCxnSpPr/>
          <p:nvPr/>
        </p:nvCxnSpPr>
        <p:spPr>
          <a:xfrm flipH="1">
            <a:off x="2523699" y="2354026"/>
            <a:ext cx="15881" cy="38529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4504899" y="2354026"/>
            <a:ext cx="11802" cy="38529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6486099" y="2354026"/>
            <a:ext cx="5646" cy="38529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099" y="2320817"/>
            <a:ext cx="24198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Collaborative workshops </a:t>
            </a:r>
            <a:r>
              <a:rPr lang="en-US" sz="1200" dirty="0" smtClean="0">
                <a:latin typeface="Arial"/>
                <a:cs typeface="Arial"/>
              </a:rPr>
              <a:t>with business groups</a:t>
            </a:r>
            <a:endParaRPr lang="en-US" sz="1200" dirty="0">
              <a:latin typeface="Arial"/>
              <a:cs typeface="Arial"/>
            </a:endParaRP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200" dirty="0">
                <a:latin typeface="Arial"/>
                <a:cs typeface="Arial"/>
              </a:rPr>
              <a:t>Identification and prioritization of high-value </a:t>
            </a:r>
            <a:r>
              <a:rPr lang="en-US" sz="1200" dirty="0" smtClean="0">
                <a:latin typeface="Arial"/>
                <a:cs typeface="Arial"/>
              </a:rPr>
              <a:t>data streams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200" dirty="0" smtClean="0">
                <a:latin typeface="Arial"/>
                <a:cs typeface="Arial"/>
              </a:rPr>
              <a:t>Gap analysis</a:t>
            </a:r>
            <a:endParaRPr lang="en-US" sz="1200" dirty="0">
              <a:latin typeface="Arial"/>
              <a:cs typeface="Arial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39383" y="2320817"/>
            <a:ext cx="198990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spcAft>
                <a:spcPts val="600"/>
              </a:spcAft>
              <a:buFont typeface="Arial"/>
              <a:buChar char="•"/>
              <a:defRPr sz="1200">
                <a:solidFill>
                  <a:srgbClr val="4D353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Develop Ingest workflows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Install Metadata  and Info Security Services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Prepare Cluster for Integration test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47447" y="2320817"/>
            <a:ext cx="2021561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spcAft>
                <a:spcPts val="600"/>
              </a:spcAft>
              <a:buFont typeface="Arial"/>
              <a:buChar char="•"/>
              <a:defRPr sz="1200">
                <a:solidFill>
                  <a:srgbClr val="4D353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Install Ingest &amp; System Test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Begin Profiling 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589725" y="2252371"/>
            <a:ext cx="241097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spcAft>
                <a:spcPts val="600"/>
              </a:spcAft>
              <a:buFont typeface="Arial"/>
              <a:buChar char="•"/>
              <a:defRPr sz="1200">
                <a:solidFill>
                  <a:srgbClr val="4D353B"/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Learn about Information Security and data wrangling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Begin Building DL Reporting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Final tuning, assessment and next steps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89998" y="3955322"/>
            <a:ext cx="1438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Develop &amp; Unit Testing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1" cstate="screen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9841" y="3564142"/>
            <a:ext cx="1368685" cy="79797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6" name="TextBox 35"/>
          <p:cNvSpPr txBox="1"/>
          <p:nvPr/>
        </p:nvSpPr>
        <p:spPr>
          <a:xfrm>
            <a:off x="161499" y="3598560"/>
            <a:ext cx="1438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Data Stream Prioritization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12" cstate="screen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025" y="4402342"/>
            <a:ext cx="987516" cy="12285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8" name="TextBox 37"/>
          <p:cNvSpPr txBox="1"/>
          <p:nvPr/>
        </p:nvSpPr>
        <p:spPr>
          <a:xfrm>
            <a:off x="1284432" y="4555014"/>
            <a:ext cx="1438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Info Security Objectives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3" cstate="screen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2397" y="5088142"/>
            <a:ext cx="1347034" cy="8888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2" name="TextBox 41"/>
          <p:cNvSpPr txBox="1"/>
          <p:nvPr/>
        </p:nvSpPr>
        <p:spPr>
          <a:xfrm>
            <a:off x="5051032" y="5098322"/>
            <a:ext cx="1438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Data Profiling and Capability 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4" cstate="screen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0342" y="4362116"/>
            <a:ext cx="1173044" cy="87842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44" name="TextBox 43"/>
          <p:cNvSpPr txBox="1"/>
          <p:nvPr/>
        </p:nvSpPr>
        <p:spPr>
          <a:xfrm>
            <a:off x="6638499" y="4488722"/>
            <a:ext cx="1438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Follow-up Roadmap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171068" y="1286923"/>
            <a:ext cx="992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2 weeks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154329" y="1273836"/>
            <a:ext cx="992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2</a:t>
            </a:r>
            <a:r>
              <a:rPr lang="en-US" sz="1400" dirty="0" smtClean="0">
                <a:latin typeface="+mn-lt"/>
              </a:rPr>
              <a:t> weeks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216043" y="1286923"/>
            <a:ext cx="992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2</a:t>
            </a:r>
            <a:r>
              <a:rPr lang="en-US" sz="1400" dirty="0" smtClean="0">
                <a:latin typeface="+mn-lt"/>
              </a:rPr>
              <a:t> weeks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258563" y="1286923"/>
            <a:ext cx="992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2 weeks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5" cstate="screen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8581" y="5268897"/>
            <a:ext cx="1183518" cy="88604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50" name="TextBox 49"/>
          <p:cNvSpPr txBox="1"/>
          <p:nvPr/>
        </p:nvSpPr>
        <p:spPr>
          <a:xfrm>
            <a:off x="7409598" y="5403122"/>
            <a:ext cx="1438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Executive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Presentation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676099" y="5183851"/>
            <a:ext cx="13442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Software Component Installation 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9099" y="4630942"/>
            <a:ext cx="1438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Data</a:t>
            </a:r>
          </a:p>
          <a:p>
            <a:pPr algn="ctr"/>
            <a:r>
              <a:rPr lang="en-US" sz="1400" dirty="0" smtClean="0"/>
              <a:t>Sources</a:t>
            </a:r>
            <a:endParaRPr lang="en-US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7359598" y="3574322"/>
            <a:ext cx="1412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Organization &amp; Training</a:t>
            </a:r>
            <a:endParaRPr lang="en-US" sz="1400" dirty="0"/>
          </a:p>
        </p:txBody>
      </p:sp>
      <p:grpSp>
        <p:nvGrpSpPr>
          <p:cNvPr id="58" name="Group 57"/>
          <p:cNvGrpSpPr/>
          <p:nvPr/>
        </p:nvGrpSpPr>
        <p:grpSpPr>
          <a:xfrm>
            <a:off x="237699" y="5321746"/>
            <a:ext cx="1053468" cy="909396"/>
            <a:chOff x="6594905" y="4263151"/>
            <a:chExt cx="1478746" cy="1109060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4905" y="4263151"/>
              <a:ext cx="1478746" cy="1109060"/>
            </a:xfrm>
            <a:prstGeom prst="rect">
              <a:avLst/>
            </a:prstGeom>
          </p:spPr>
        </p:pic>
        <p:sp>
          <p:nvSpPr>
            <p:cNvPr id="60" name="Line 28"/>
            <p:cNvSpPr>
              <a:spLocks noChangeShapeType="1"/>
            </p:cNvSpPr>
            <p:nvPr/>
          </p:nvSpPr>
          <p:spPr bwMode="auto">
            <a:xfrm>
              <a:off x="7612129" y="4635751"/>
              <a:ext cx="0" cy="0"/>
            </a:xfrm>
            <a:prstGeom prst="line">
              <a:avLst/>
            </a:prstGeom>
            <a:noFill/>
            <a:ln w="11113">
              <a:solidFill>
                <a:srgbClr val="0F0FE8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200" dirty="0">
                <a:solidFill>
                  <a:srgbClr val="3C3C3B"/>
                </a:solidFill>
                <a:latin typeface="Verdana" charset="0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94398" y="5393621"/>
            <a:ext cx="14387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Cluster configuration &amp; Integration</a:t>
            </a:r>
            <a:endParaRPr lang="en-US" sz="1400" dirty="0"/>
          </a:p>
        </p:txBody>
      </p:sp>
      <p:pic>
        <p:nvPicPr>
          <p:cNvPr id="1032" name="Picture 8" descr="http://www.clipartbest.com/cliparts/acq/aog/acqaogzcM.jpe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099" y="3259342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4590198" y="3540017"/>
            <a:ext cx="14387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95000"/>
                  </a:schemeClr>
                </a:solidFill>
              </a:rPr>
              <a:t>System Integration Testing</a:t>
            </a:r>
            <a:endParaRPr lang="en-US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 idx="4294967295"/>
          </p:nvPr>
        </p:nvSpPr>
        <p:spPr>
          <a:xfrm>
            <a:off x="369887" y="439097"/>
            <a:ext cx="8099425" cy="361950"/>
          </a:xfrm>
        </p:spPr>
        <p:txBody>
          <a:bodyPr/>
          <a:lstStyle/>
          <a:p>
            <a:r>
              <a:rPr lang="en-US" dirty="0" smtClean="0"/>
              <a:t>Example:  Data Lake Starter Service</a:t>
            </a:r>
            <a:endParaRPr lang="en-US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2"/>
          </p:nvPr>
        </p:nvSpPr>
        <p:spPr>
          <a:xfrm>
            <a:off x="3590499" y="6327985"/>
            <a:ext cx="2133600" cy="115882"/>
          </a:xfrm>
        </p:spPr>
        <p:txBody>
          <a:bodyPr/>
          <a:lstStyle/>
          <a:p>
            <a:fld id="{AA96A602-471C-4D5B-ACF1-5967956C18F5}" type="datetime1">
              <a:rPr lang="en-US" smtClean="0"/>
              <a:t>7/6/2015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1"/>
          </p:nvPr>
        </p:nvSpPr>
        <p:spPr>
          <a:xfrm>
            <a:off x="542499" y="6329567"/>
            <a:ext cx="2009775" cy="107949"/>
          </a:xfrm>
        </p:spPr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21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Analytic and Data Science Solutions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56261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IZ-1015-m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2" b="222"/>
          <a:stretch/>
        </p:blipFill>
        <p:spPr>
          <a:xfrm>
            <a:off x="0" y="805992"/>
            <a:ext cx="9144000" cy="5308106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mtClean="0"/>
              <a:t>Think Big Overview</a:t>
            </a:r>
          </a:p>
          <a:p>
            <a:pPr lvl="1"/>
            <a:endParaRPr lang="en-US" smtClean="0"/>
          </a:p>
          <a:p>
            <a:pPr lvl="3"/>
            <a:r>
              <a:rPr lang="en-US" smtClean="0"/>
              <a:t>&lt;Your Name&gt;</a:t>
            </a:r>
          </a:p>
          <a:p>
            <a:pPr lvl="3"/>
            <a:r>
              <a:rPr lang="en-US" smtClean="0"/>
              <a:t>&lt;Date&gt;</a:t>
            </a:r>
            <a:endParaRPr lang="en-US" dirty="0"/>
          </a:p>
        </p:txBody>
      </p:sp>
      <p:pic>
        <p:nvPicPr>
          <p:cNvPr id="4" name="Picture 3" descr="Think-Big-Logo-PPT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7" t="10828"/>
          <a:stretch/>
        </p:blipFill>
        <p:spPr>
          <a:xfrm>
            <a:off x="0" y="0"/>
            <a:ext cx="2438400" cy="242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945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Science Overview	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426164377"/>
              </p:ext>
            </p:extLst>
          </p:nvPr>
        </p:nvGraphicFramePr>
        <p:xfrm>
          <a:off x="507031" y="3203146"/>
          <a:ext cx="8249478" cy="9795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174267244"/>
              </p:ext>
            </p:extLst>
          </p:nvPr>
        </p:nvGraphicFramePr>
        <p:xfrm>
          <a:off x="495379" y="4625400"/>
          <a:ext cx="8249478" cy="978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498850" y="1901767"/>
            <a:ext cx="8135370" cy="882794"/>
            <a:chOff x="0" y="0"/>
            <a:chExt cx="2763019" cy="561178"/>
          </a:xfrm>
          <a:solidFill>
            <a:schemeClr val="tx2"/>
          </a:solidFill>
        </p:grpSpPr>
        <p:sp>
          <p:nvSpPr>
            <p:cNvPr id="12" name="Chevron 11"/>
            <p:cNvSpPr/>
            <p:nvPr/>
          </p:nvSpPr>
          <p:spPr>
            <a:xfrm>
              <a:off x="0" y="0"/>
              <a:ext cx="2763019" cy="561178"/>
            </a:xfrm>
            <a:prstGeom prst="chevron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Chevron 4"/>
            <p:cNvSpPr/>
            <p:nvPr/>
          </p:nvSpPr>
          <p:spPr>
            <a:xfrm>
              <a:off x="280589" y="0"/>
              <a:ext cx="2201841" cy="56117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6007" tIns="18669" rIns="18669" bIns="18669" numCol="1" spcCol="1270" anchor="ctr" anchorCtr="0">
              <a:noAutofit/>
            </a:bodyPr>
            <a:lstStyle/>
            <a:p>
              <a:pPr lvl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/>
                <a:t>Data Science Project</a:t>
              </a:r>
            </a:p>
            <a:p>
              <a:pPr lvl="0" algn="ctr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i="1" kern="1200" dirty="0" smtClean="0">
                  <a:solidFill>
                    <a:schemeClr val="bg1"/>
                  </a:solidFill>
                  <a:latin typeface="+mn-lt"/>
                </a:rPr>
                <a:t>11-25 week(s)</a:t>
              </a:r>
              <a:endParaRPr lang="en-US" sz="1100" i="1" kern="1200" dirty="0"/>
            </a:p>
          </p:txBody>
        </p:sp>
      </p:grpSp>
      <p:sp>
        <p:nvSpPr>
          <p:cNvPr id="6" name="Date Placeholder 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4750DE9-7DF8-4585-B3E1-694BFF29752D}" type="datetime1">
              <a:rPr lang="en-US" smtClean="0"/>
              <a:t>7/6/2015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88261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98583082"/>
              </p:ext>
            </p:extLst>
          </p:nvPr>
        </p:nvGraphicFramePr>
        <p:xfrm>
          <a:off x="495379" y="1245799"/>
          <a:ext cx="8249478" cy="561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3129287" y="1911729"/>
            <a:ext cx="13094" cy="43341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826497" y="1911729"/>
            <a:ext cx="0" cy="43341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33400" y="1909729"/>
            <a:ext cx="2514600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400" dirty="0" smtClean="0">
                <a:latin typeface="Century Gothic" pitchFamily="34" charset="0"/>
              </a:rPr>
              <a:t>Assess business/use case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400" dirty="0" smtClean="0">
                <a:latin typeface="Century Gothic" pitchFamily="34" charset="0"/>
              </a:rPr>
              <a:t>Define analytics agenda to address use case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400" dirty="0" smtClean="0">
                <a:latin typeface="Century Gothic" pitchFamily="34" charset="0"/>
              </a:rPr>
              <a:t>Define validation strategy to assess impact of solution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400" dirty="0" smtClean="0">
                <a:latin typeface="Century Gothic" pitchFamily="34" charset="0"/>
              </a:rPr>
              <a:t>Define outcomes of analytics efforts</a:t>
            </a:r>
          </a:p>
          <a:p>
            <a:pPr marL="171450" indent="-171450">
              <a:spcAft>
                <a:spcPts val="600"/>
              </a:spcAft>
              <a:buFont typeface="Arial"/>
              <a:buChar char="•"/>
            </a:pPr>
            <a:r>
              <a:rPr lang="en-US" sz="1400" dirty="0" smtClean="0">
                <a:latin typeface="Century Gothic" pitchFamily="34" charset="0"/>
              </a:rPr>
              <a:t>Review agenda, validation, and outcomes with clients</a:t>
            </a:r>
            <a:endParaRPr lang="en-US" sz="1400" dirty="0">
              <a:latin typeface="Century Gothic" pitchFamily="34" charset="0"/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Science Project Timeline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920307" y="4596721"/>
            <a:ext cx="1438701" cy="1228529"/>
            <a:chOff x="1772433" y="4985040"/>
            <a:chExt cx="1438701" cy="1228529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8" cstate="screen">
              <a:alphaModFix amt="4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299" y="4985040"/>
              <a:ext cx="987516" cy="122852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58" name="TextBox 57"/>
            <p:cNvSpPr txBox="1"/>
            <p:nvPr/>
          </p:nvSpPr>
          <p:spPr>
            <a:xfrm>
              <a:off x="1772433" y="5289840"/>
              <a:ext cx="14387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tx1">
                      <a:lumMod val="50000"/>
                    </a:schemeClr>
                  </a:solidFill>
                </a:rPr>
                <a:t>Project Definition</a:t>
              </a:r>
            </a:p>
            <a:p>
              <a:pPr algn="ctr"/>
              <a:r>
                <a:rPr lang="en-US" sz="1400" b="1" dirty="0" smtClean="0">
                  <a:solidFill>
                    <a:schemeClr val="tx1">
                      <a:lumMod val="50000"/>
                    </a:schemeClr>
                  </a:solidFill>
                </a:rPr>
                <a:t>Report </a:t>
              </a:r>
              <a:endParaRPr lang="en-US" sz="14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pic>
        <p:nvPicPr>
          <p:cNvPr id="46" name="Picture 45"/>
          <p:cNvPicPr>
            <a:picLocks noChangeAspect="1"/>
          </p:cNvPicPr>
          <p:nvPr/>
        </p:nvPicPr>
        <p:blipFill>
          <a:blip r:embed="rId9">
            <a:alphaModFix amt="61000"/>
          </a:blip>
          <a:stretch>
            <a:fillRect/>
          </a:stretch>
        </p:blipFill>
        <p:spPr>
          <a:xfrm>
            <a:off x="6595903" y="4520898"/>
            <a:ext cx="1422685" cy="985785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949982" y="1909729"/>
            <a:ext cx="263919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spcAft>
                <a:spcPts val="600"/>
              </a:spcAft>
              <a:buFont typeface="Arial"/>
              <a:buChar char="•"/>
              <a:defRPr sz="1200">
                <a:solidFill>
                  <a:srgbClr val="4D353B"/>
                </a:solidFill>
                <a:latin typeface="Arial"/>
                <a:cs typeface="Arial"/>
              </a:defRPr>
            </a:lvl1pPr>
          </a:lstStyle>
          <a:p>
            <a:r>
              <a:rPr lang="en-US" sz="1400" dirty="0" smtClean="0">
                <a:latin typeface="Century Gothic" pitchFamily="34" charset="0"/>
              </a:rPr>
              <a:t>Quantify target outcome</a:t>
            </a:r>
          </a:p>
          <a:p>
            <a:r>
              <a:rPr lang="en-US" sz="1400" dirty="0" smtClean="0">
                <a:latin typeface="Century Gothic" pitchFamily="34" charset="0"/>
              </a:rPr>
              <a:t>Develop initial models of outcome variable</a:t>
            </a:r>
          </a:p>
          <a:p>
            <a:r>
              <a:rPr lang="en-US" sz="1400" dirty="0" smtClean="0">
                <a:latin typeface="Century Gothic" pitchFamily="34" charset="0"/>
              </a:rPr>
              <a:t>Iterate models by adding variables, increasing complexity, and joining multiple models (ensembles, model chaining composite models, etc.)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582809" y="4668571"/>
            <a:ext cx="14387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Analytics Modeling Code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169493" y="1983565"/>
            <a:ext cx="2639190" cy="2554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spcAft>
                <a:spcPts val="600"/>
              </a:spcAft>
              <a:buFont typeface="Arial"/>
              <a:buChar char="•"/>
              <a:defRPr sz="1200">
                <a:solidFill>
                  <a:srgbClr val="4D353B"/>
                </a:solidFill>
                <a:latin typeface="Arial"/>
                <a:cs typeface="Arial"/>
              </a:defRPr>
            </a:lvl1pPr>
          </a:lstStyle>
          <a:p>
            <a:r>
              <a:rPr lang="en-US" sz="1400" dirty="0" smtClean="0">
                <a:latin typeface="Century Gothic" pitchFamily="34" charset="0"/>
              </a:rPr>
              <a:t>Identify and investigate data sources</a:t>
            </a:r>
          </a:p>
          <a:p>
            <a:r>
              <a:rPr lang="en-US" sz="1400" dirty="0" smtClean="0">
                <a:latin typeface="Century Gothic" pitchFamily="34" charset="0"/>
              </a:rPr>
              <a:t>Review data definitions with data owners/SME</a:t>
            </a:r>
          </a:p>
          <a:p>
            <a:r>
              <a:rPr lang="en-US" sz="1400" dirty="0" smtClean="0">
                <a:latin typeface="Century Gothic" pitchFamily="34" charset="0"/>
              </a:rPr>
              <a:t>Univariate and bivariate descriptions of data</a:t>
            </a:r>
          </a:p>
          <a:p>
            <a:r>
              <a:rPr lang="en-US" sz="1400" dirty="0" smtClean="0">
                <a:latin typeface="Century Gothic" pitchFamily="34" charset="0"/>
              </a:rPr>
              <a:t>Search for latent variables in data</a:t>
            </a:r>
          </a:p>
          <a:p>
            <a:r>
              <a:rPr lang="en-US" sz="1400" dirty="0" smtClean="0">
                <a:latin typeface="Century Gothic" pitchFamily="34" charset="0"/>
              </a:rPr>
              <a:t>Initial modeling of target outcome variable(s)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3154535" y="4585093"/>
            <a:ext cx="1323358" cy="1228529"/>
            <a:chOff x="1864086" y="4985040"/>
            <a:chExt cx="1323358" cy="1228529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8" cstate="screen">
              <a:alphaModFix amt="4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90299" y="4985040"/>
              <a:ext cx="987516" cy="1228529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60" name="TextBox 59"/>
            <p:cNvSpPr txBox="1"/>
            <p:nvPr/>
          </p:nvSpPr>
          <p:spPr>
            <a:xfrm>
              <a:off x="1864086" y="5198182"/>
              <a:ext cx="13233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>
                  <a:solidFill>
                    <a:schemeClr val="tx1">
                      <a:lumMod val="50000"/>
                    </a:schemeClr>
                  </a:solidFill>
                </a:rPr>
                <a:t>Data Definition Document</a:t>
              </a:r>
              <a:endParaRPr lang="en-US" sz="1400" b="1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</p:grpSp>
      <p:pic>
        <p:nvPicPr>
          <p:cNvPr id="61" name="Picture 60"/>
          <p:cNvPicPr>
            <a:picLocks noChangeAspect="1"/>
          </p:cNvPicPr>
          <p:nvPr/>
        </p:nvPicPr>
        <p:blipFill>
          <a:blip r:embed="rId9">
            <a:alphaModFix amt="61000"/>
          </a:blip>
          <a:stretch>
            <a:fillRect/>
          </a:stretch>
        </p:blipFill>
        <p:spPr>
          <a:xfrm>
            <a:off x="4352237" y="4686391"/>
            <a:ext cx="1422685" cy="985785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4404611" y="4847159"/>
            <a:ext cx="12778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Exploratory Analysis Code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4633652-18CF-43E0-8429-1CDFBBF243F7}" type="datetime1">
              <a:rPr lang="en-US" smtClean="0"/>
              <a:t>7/6/2015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05806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Science Project Timeline</a:t>
            </a:r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>
          <a:xfrm>
            <a:off x="457200" y="6452595"/>
            <a:ext cx="2009775" cy="107949"/>
          </a:xfrm>
        </p:spPr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2"/>
          </p:nvPr>
        </p:nvSpPr>
        <p:spPr>
          <a:xfrm>
            <a:off x="3505200" y="6451013"/>
            <a:ext cx="2133600" cy="115882"/>
          </a:xfrm>
        </p:spPr>
        <p:txBody>
          <a:bodyPr/>
          <a:lstStyle/>
          <a:p>
            <a:fld id="{2017ABFC-046C-47D3-9AEF-236E25AF2495}" type="datetime1">
              <a:rPr lang="en-US" smtClean="0"/>
              <a:t>7/6/2015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2577" y="1960269"/>
            <a:ext cx="2819400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spcAft>
                <a:spcPts val="600"/>
              </a:spcAft>
              <a:buFont typeface="Arial"/>
              <a:buChar char="•"/>
              <a:defRPr sz="1200">
                <a:solidFill>
                  <a:srgbClr val="4D353B"/>
                </a:solidFill>
                <a:latin typeface="Arial"/>
                <a:cs typeface="Arial"/>
              </a:defRPr>
            </a:lvl1pPr>
          </a:lstStyle>
          <a:p>
            <a:r>
              <a:rPr lang="en-US" sz="1400" dirty="0" smtClean="0">
                <a:latin typeface="Century Gothic" pitchFamily="34" charset="0"/>
              </a:rPr>
              <a:t>Translate established validation strategy into statistical code</a:t>
            </a:r>
          </a:p>
          <a:p>
            <a:r>
              <a:rPr lang="en-US" sz="1400" dirty="0" smtClean="0">
                <a:latin typeface="Century Gothic" pitchFamily="34" charset="0"/>
              </a:rPr>
              <a:t>Assess model over existing data in a cross-validated design</a:t>
            </a:r>
          </a:p>
          <a:p>
            <a:r>
              <a:rPr lang="en-US" sz="1400" dirty="0" smtClean="0">
                <a:latin typeface="Century Gothic" pitchFamily="34" charset="0"/>
              </a:rPr>
              <a:t>Capture outcome criteria and model performance</a:t>
            </a:r>
            <a:endParaRPr lang="en-US" sz="1400" dirty="0">
              <a:latin typeface="Century Gothic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1094710" y="4579804"/>
            <a:ext cx="1422685" cy="9857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81615" y="4727478"/>
            <a:ext cx="14387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entury Gothic" pitchFamily="34" charset="0"/>
              </a:rPr>
              <a:t>Performance Assessment Code</a:t>
            </a:r>
            <a:endParaRPr lang="en-US" sz="14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3118884" y="1962269"/>
            <a:ext cx="26187" cy="43734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789907" y="1962269"/>
            <a:ext cx="39280" cy="43734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521167930"/>
              </p:ext>
            </p:extLst>
          </p:nvPr>
        </p:nvGraphicFramePr>
        <p:xfrm>
          <a:off x="498069" y="1335621"/>
          <a:ext cx="8249478" cy="5611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089602" y="1968635"/>
            <a:ext cx="2739585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spcAft>
                <a:spcPts val="600"/>
              </a:spcAft>
              <a:buFont typeface="Arial"/>
              <a:buChar char="•"/>
              <a:defRPr sz="1200">
                <a:solidFill>
                  <a:srgbClr val="4D353B"/>
                </a:solidFill>
                <a:latin typeface="Arial"/>
                <a:cs typeface="Arial"/>
              </a:defRPr>
            </a:lvl1pPr>
          </a:lstStyle>
          <a:p>
            <a:r>
              <a:rPr lang="en-US" sz="1400" dirty="0" smtClean="0">
                <a:latin typeface="Century Gothic" pitchFamily="34" charset="0"/>
              </a:rPr>
              <a:t>If needed, translate final model to a production-approved language</a:t>
            </a:r>
          </a:p>
          <a:p>
            <a:r>
              <a:rPr lang="en-US" sz="1400" dirty="0" smtClean="0">
                <a:latin typeface="Century Gothic" pitchFamily="34" charset="0"/>
              </a:rPr>
              <a:t>Integrate model to production service, dashboard, or report</a:t>
            </a:r>
            <a:endParaRPr lang="en-US" sz="1400" dirty="0">
              <a:latin typeface="Century Gothic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30837" y="1968635"/>
            <a:ext cx="2819400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171450" indent="-171450">
              <a:spcAft>
                <a:spcPts val="600"/>
              </a:spcAft>
              <a:buFont typeface="Arial"/>
              <a:buChar char="•"/>
              <a:defRPr sz="1200">
                <a:solidFill>
                  <a:srgbClr val="4D353B"/>
                </a:solidFill>
                <a:latin typeface="Arial"/>
                <a:cs typeface="Arial"/>
              </a:defRPr>
            </a:lvl1pPr>
          </a:lstStyle>
          <a:p>
            <a:r>
              <a:rPr lang="en-US" sz="1400" dirty="0" smtClean="0">
                <a:latin typeface="Century Gothic" pitchFamily="34" charset="0"/>
              </a:rPr>
              <a:t>Capture </a:t>
            </a:r>
            <a:r>
              <a:rPr lang="en-US" sz="1400" dirty="0">
                <a:latin typeface="Century Gothic" pitchFamily="34" charset="0"/>
              </a:rPr>
              <a:t>&amp;</a:t>
            </a:r>
            <a:r>
              <a:rPr lang="en-US" sz="1400" dirty="0" smtClean="0">
                <a:latin typeface="Century Gothic" pitchFamily="34" charset="0"/>
              </a:rPr>
              <a:t> document approach to use case</a:t>
            </a:r>
          </a:p>
          <a:p>
            <a:r>
              <a:rPr lang="en-US" sz="1400" dirty="0" smtClean="0">
                <a:latin typeface="Century Gothic" pitchFamily="34" charset="0"/>
              </a:rPr>
              <a:t>Capture and document technological approach</a:t>
            </a:r>
          </a:p>
          <a:p>
            <a:r>
              <a:rPr lang="en-US" sz="1400" dirty="0" smtClean="0">
                <a:latin typeface="Century Gothic" pitchFamily="34" charset="0"/>
              </a:rPr>
              <a:t>Capture and document model performance from validation stage</a:t>
            </a:r>
          </a:p>
          <a:p>
            <a:r>
              <a:rPr lang="en-US" sz="1400" dirty="0" smtClean="0">
                <a:latin typeface="Century Gothic" pitchFamily="34" charset="0"/>
              </a:rPr>
              <a:t>Identify and document recommendations and next steps</a:t>
            </a:r>
            <a:endParaRPr lang="en-US" sz="1400" dirty="0">
              <a:latin typeface="Century Gothic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3263471" y="3462082"/>
            <a:ext cx="1422685" cy="9857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250376" y="3714509"/>
            <a:ext cx="1438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entury Gothic" pitchFamily="34" charset="0"/>
              </a:rPr>
              <a:t>Production Model Code</a:t>
            </a:r>
            <a:endParaRPr lang="en-US" sz="14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alphaModFix amt="61000"/>
          </a:blip>
          <a:stretch>
            <a:fillRect/>
          </a:stretch>
        </p:blipFill>
        <p:spPr>
          <a:xfrm>
            <a:off x="4057440" y="4609628"/>
            <a:ext cx="1422685" cy="98578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049064" y="4801314"/>
            <a:ext cx="1438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Century Gothic" pitchFamily="34" charset="0"/>
              </a:rPr>
              <a:t>Production System</a:t>
            </a:r>
            <a:endParaRPr lang="en-US" sz="14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8" cstate="screen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351" y="4430858"/>
            <a:ext cx="987516" cy="12285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3" name="TextBox 22"/>
          <p:cNvSpPr txBox="1"/>
          <p:nvPr/>
        </p:nvSpPr>
        <p:spPr>
          <a:xfrm>
            <a:off x="6225764" y="4722565"/>
            <a:ext cx="1438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  <a:latin typeface="Century Gothic" pitchFamily="34" charset="0"/>
              </a:rPr>
              <a:t>Use Case Report</a:t>
            </a:r>
            <a:endParaRPr lang="en-US" sz="1400" b="1" dirty="0">
              <a:solidFill>
                <a:schemeClr val="tx1">
                  <a:lumMod val="50000"/>
                </a:schemeClr>
              </a:solidFill>
              <a:latin typeface="Century Gothic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screen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2769" y="4373755"/>
            <a:ext cx="987516" cy="122852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5" name="TextBox 24"/>
          <p:cNvSpPr txBox="1"/>
          <p:nvPr/>
        </p:nvSpPr>
        <p:spPr>
          <a:xfrm>
            <a:off x="7485403" y="4835683"/>
            <a:ext cx="1438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  <a:latin typeface="Century Gothic" pitchFamily="34" charset="0"/>
              </a:rPr>
              <a:t>Runbook</a:t>
            </a:r>
            <a:endParaRPr lang="en-US" sz="1400" b="1" dirty="0">
              <a:solidFill>
                <a:schemeClr val="tx1">
                  <a:lumMod val="50000"/>
                </a:schemeClr>
              </a:solidFill>
              <a:latin typeface="Century Gothic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 cstate="screen">
            <a:alphaModFix amt="4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272" y="5659334"/>
            <a:ext cx="1183518" cy="88604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28" name="TextBox 27"/>
          <p:cNvSpPr txBox="1"/>
          <p:nvPr/>
        </p:nvSpPr>
        <p:spPr>
          <a:xfrm>
            <a:off x="6866366" y="5803024"/>
            <a:ext cx="1438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  <a:latin typeface="Century Gothic" pitchFamily="34" charset="0"/>
              </a:rPr>
              <a:t>Executive</a:t>
            </a:r>
          </a:p>
          <a:p>
            <a:pPr algn="ctr"/>
            <a:r>
              <a:rPr lang="en-US" sz="1400" b="1" dirty="0" smtClean="0">
                <a:solidFill>
                  <a:schemeClr val="tx1">
                    <a:lumMod val="50000"/>
                  </a:schemeClr>
                </a:solidFill>
                <a:latin typeface="Century Gothic" pitchFamily="34" charset="0"/>
              </a:rPr>
              <a:t>Presentation</a:t>
            </a:r>
            <a:endParaRPr lang="en-US" sz="1400" b="1" dirty="0">
              <a:solidFill>
                <a:schemeClr val="tx1">
                  <a:lumMod val="50000"/>
                </a:schemeClr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736448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Science Deliverables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84045141"/>
              </p:ext>
            </p:extLst>
          </p:nvPr>
        </p:nvGraphicFramePr>
        <p:xfrm>
          <a:off x="304800" y="1447800"/>
          <a:ext cx="8382000" cy="48084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0152"/>
                <a:gridCol w="5371848"/>
              </a:tblGrid>
              <a:tr h="422187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entury Gothic" pitchFamily="34" charset="0"/>
                        </a:rPr>
                        <a:t>Deliverable</a:t>
                      </a:r>
                      <a:endParaRPr lang="en-US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entury Gothic" pitchFamily="34" charset="0"/>
                        </a:rPr>
                        <a:t>Description</a:t>
                      </a:r>
                      <a:endParaRPr lang="en-US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72870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entury Gothic" pitchFamily="34" charset="0"/>
                        </a:rPr>
                        <a:t>Project Definition Document</a:t>
                      </a:r>
                      <a:endParaRPr lang="en-US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/>
                        <a:buNone/>
                      </a:pPr>
                      <a:r>
                        <a:rPr lang="en-US" sz="1800" dirty="0" smtClean="0">
                          <a:latin typeface="Century Gothic" pitchFamily="34" charset="0"/>
                        </a:rPr>
                        <a:t>Outlines client</a:t>
                      </a:r>
                      <a:r>
                        <a:rPr lang="en-US" sz="1800" baseline="0" dirty="0" smtClean="0">
                          <a:latin typeface="Century Gothic" pitchFamily="34" charset="0"/>
                        </a:rPr>
                        <a:t> goals, selected approaches, expected outcomes, and approach to assessing success</a:t>
                      </a:r>
                      <a:endParaRPr lang="en-US" sz="1800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72870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entury Gothic" pitchFamily="34" charset="0"/>
                        </a:rPr>
                        <a:t>Data Definition</a:t>
                      </a:r>
                      <a:r>
                        <a:rPr lang="en-US" baseline="0" dirty="0" smtClean="0">
                          <a:latin typeface="Century Gothic" pitchFamily="34" charset="0"/>
                        </a:rPr>
                        <a:t> Document</a:t>
                      </a:r>
                      <a:endParaRPr lang="en-US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latin typeface="Century Gothic" pitchFamily="34" charset="0"/>
                        </a:rPr>
                        <a:t>Technical document outlining data sources, data features, feature characteristics, and understood meaning of features</a:t>
                      </a:r>
                    </a:p>
                  </a:txBody>
                  <a:tcPr/>
                </a:tc>
              </a:tr>
              <a:tr h="72870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entury Gothic" pitchFamily="34" charset="0"/>
                        </a:rPr>
                        <a:t>Use Case Report</a:t>
                      </a:r>
                      <a:endParaRPr lang="en-US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entury Gothic" pitchFamily="34" charset="0"/>
                        </a:rPr>
                        <a:t>Summarizes use case goals, approach,</a:t>
                      </a:r>
                      <a:r>
                        <a:rPr lang="en-US" baseline="0" dirty="0" smtClean="0">
                          <a:latin typeface="Century Gothic" pitchFamily="34" charset="0"/>
                        </a:rPr>
                        <a:t> results, and next steps; for a mixed audience. Technical information in appendices.</a:t>
                      </a:r>
                      <a:endParaRPr lang="en-US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728706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entury Gothic" pitchFamily="34" charset="0"/>
                        </a:rPr>
                        <a:t>Runbook</a:t>
                      </a:r>
                      <a:endParaRPr lang="en-US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entury Gothic" pitchFamily="34" charset="0"/>
                        </a:rPr>
                        <a:t>Explains how to run and debug code; for a technical</a:t>
                      </a:r>
                      <a:r>
                        <a:rPr lang="en-US" baseline="0" dirty="0" smtClean="0">
                          <a:latin typeface="Century Gothic" pitchFamily="34" charset="0"/>
                        </a:rPr>
                        <a:t> audience</a:t>
                      </a:r>
                      <a:endParaRPr lang="en-US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422187"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entury Gothic" pitchFamily="34" charset="0"/>
                        </a:rPr>
                        <a:t>Executive Presentation</a:t>
                      </a:r>
                      <a:endParaRPr lang="en-US" dirty="0">
                        <a:latin typeface="Century Gothic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Century Gothic" pitchFamily="34" charset="0"/>
                        </a:rPr>
                        <a:t>Presentation</a:t>
                      </a:r>
                      <a:r>
                        <a:rPr lang="en-US" baseline="0" dirty="0" smtClean="0">
                          <a:latin typeface="Century Gothic" pitchFamily="34" charset="0"/>
                        </a:rPr>
                        <a:t> summarizing efforts, insights, and recommendations for a non-technical audience</a:t>
                      </a:r>
                      <a:endParaRPr lang="en-US" dirty="0">
                        <a:latin typeface="Century Gothic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0538B55-1258-48AE-A443-2CAA490DDACF}" type="datetime1">
              <a:rPr lang="en-US" smtClean="0"/>
              <a:t>7/6/2015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176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3200399" y="1676400"/>
            <a:ext cx="2057401" cy="1295400"/>
          </a:xfrm>
          <a:prstGeom prst="round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smtClean="0">
                <a:solidFill>
                  <a:schemeClr val="accent1"/>
                </a:solidFill>
              </a:rPr>
              <a:t>Dashboard Engine for Hadoop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19459" name="Group 5"/>
          <p:cNvGrpSpPr>
            <a:grpSpLocks/>
          </p:cNvGrpSpPr>
          <p:nvPr/>
        </p:nvGrpSpPr>
        <p:grpSpPr bwMode="auto">
          <a:xfrm>
            <a:off x="1533407" y="1938866"/>
            <a:ext cx="838200" cy="568581"/>
            <a:chOff x="1540322" y="1917700"/>
            <a:chExt cx="1295400" cy="1033784"/>
          </a:xfrm>
        </p:grpSpPr>
        <p:sp>
          <p:nvSpPr>
            <p:cNvPr id="5" name="Rounded Rectangle 4"/>
            <p:cNvSpPr/>
            <p:nvPr/>
          </p:nvSpPr>
          <p:spPr>
            <a:xfrm>
              <a:off x="1540322" y="1917700"/>
              <a:ext cx="1295400" cy="762000"/>
            </a:xfrm>
            <a:prstGeom prst="roundRect">
              <a:avLst/>
            </a:prstGeom>
            <a:solidFill>
              <a:schemeClr val="accent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1583185" y="1954213"/>
              <a:ext cx="1220787" cy="685800"/>
            </a:xfrm>
            <a:prstGeom prst="roundRect">
              <a:avLst/>
            </a:prstGeom>
            <a:pattFill prst="pct30">
              <a:fgClr>
                <a:schemeClr val="accent1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726149" y="2112093"/>
              <a:ext cx="1013158" cy="83939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1200" b="1" dirty="0">
                  <a:solidFill>
                    <a:sysClr val="windowText" lastClr="000000"/>
                  </a:solidFill>
                </a:rPr>
                <a:t>Events</a:t>
              </a:r>
              <a:endParaRPr lang="en-US" sz="1200" b="1" dirty="0">
                <a:solidFill>
                  <a:sysClr val="windowText" lastClr="000000"/>
                </a:solidFill>
                <a:latin typeface="+mn-lt"/>
              </a:endParaRPr>
            </a:p>
            <a:p>
              <a:pPr algn="ctr">
                <a:defRPr/>
              </a:pPr>
              <a:endParaRPr lang="en-US" sz="1200" b="1" dirty="0">
                <a:solidFill>
                  <a:sysClr val="windowText" lastClr="000000"/>
                </a:solidFill>
                <a:latin typeface="+mn-lt"/>
              </a:endParaRPr>
            </a:p>
          </p:txBody>
        </p:sp>
      </p:grpSp>
      <p:pic>
        <p:nvPicPr>
          <p:cNvPr id="19461" name="Picture 7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933" y="1363134"/>
            <a:ext cx="639209" cy="574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919" y="1306689"/>
            <a:ext cx="375154" cy="62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1971" y="1524000"/>
            <a:ext cx="1789029" cy="12827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200" y="3810000"/>
            <a:ext cx="2612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3C3C3B"/>
                </a:solidFill>
                <a:latin typeface="+mn-lt"/>
              </a:rPr>
              <a:t>Traditional BI on Hadoop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4800" y="4191000"/>
            <a:ext cx="45588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3C3C3B"/>
                </a:solidFill>
                <a:latin typeface="+mn-lt"/>
              </a:rPr>
              <a:t>Day or week old data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3C3C3B"/>
                </a:solidFill>
                <a:latin typeface="+mn-lt"/>
              </a:rPr>
              <a:t>Long latencies to retrieve data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3C3C3B"/>
                </a:solidFill>
                <a:latin typeface="+mn-lt"/>
              </a:rPr>
              <a:t>Doesn’t scale as number of events, aggregates, or users grow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3C3C3B"/>
                </a:solidFill>
                <a:latin typeface="+mn-lt"/>
              </a:rPr>
              <a:t>Expensive, siloed event analytics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4800601" y="4191000"/>
            <a:ext cx="415525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3C3C3B"/>
                </a:solidFill>
                <a:latin typeface="+mn-lt"/>
              </a:rPr>
              <a:t>Real </a:t>
            </a:r>
            <a:r>
              <a:rPr lang="en-US" sz="1600" dirty="0">
                <a:solidFill>
                  <a:srgbClr val="3C3C3B"/>
                </a:solidFill>
              </a:rPr>
              <a:t>t</a:t>
            </a:r>
            <a:r>
              <a:rPr lang="en-US" sz="1600" dirty="0" smtClean="0">
                <a:solidFill>
                  <a:srgbClr val="3C3C3B"/>
                </a:solidFill>
                <a:latin typeface="+mn-lt"/>
              </a:rPr>
              <a:t>ime data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3C3C3B"/>
                </a:solidFill>
                <a:latin typeface="+mn-lt"/>
              </a:rPr>
              <a:t>Unlimited custom reporting </a:t>
            </a:r>
            <a:br>
              <a:rPr lang="en-US" sz="1600" dirty="0" smtClean="0">
                <a:solidFill>
                  <a:srgbClr val="3C3C3B"/>
                </a:solidFill>
                <a:latin typeface="+mn-lt"/>
              </a:rPr>
            </a:br>
            <a:r>
              <a:rPr lang="en-US" sz="1600" dirty="0" smtClean="0">
                <a:solidFill>
                  <a:srgbClr val="3C3C3B"/>
                </a:solidFill>
                <a:latin typeface="+mn-lt"/>
              </a:rPr>
              <a:t>(drill to billions or trillions</a:t>
            </a:r>
            <a:br>
              <a:rPr lang="en-US" sz="1600" dirty="0" smtClean="0">
                <a:solidFill>
                  <a:srgbClr val="3C3C3B"/>
                </a:solidFill>
                <a:latin typeface="+mn-lt"/>
              </a:rPr>
            </a:br>
            <a:r>
              <a:rPr lang="en-US" sz="1600" dirty="0" smtClean="0">
                <a:solidFill>
                  <a:srgbClr val="3C3C3B"/>
                </a:solidFill>
                <a:latin typeface="+mn-lt"/>
              </a:rPr>
              <a:t>of aggregates)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3C3C3B"/>
                </a:solidFill>
                <a:latin typeface="+mn-lt"/>
              </a:rPr>
              <a:t>Latencies under a second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3C3C3B"/>
                </a:solidFill>
              </a:rPr>
              <a:t>Scales easily for thousands of simultaneous users</a:t>
            </a:r>
            <a:endParaRPr lang="en-US" sz="1600" dirty="0" smtClean="0">
              <a:solidFill>
                <a:srgbClr val="3C3C3B"/>
              </a:solidFill>
              <a:latin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3C3C3B"/>
                </a:solidFill>
                <a:latin typeface="+mn-lt"/>
              </a:rPr>
              <a:t>Open source </a:t>
            </a:r>
            <a:r>
              <a:rPr lang="en-US" sz="1600" dirty="0" err="1" smtClean="0">
                <a:solidFill>
                  <a:srgbClr val="3C3C3B"/>
                </a:solidFill>
                <a:latin typeface="+mn-lt"/>
              </a:rPr>
              <a:t>omni</a:t>
            </a:r>
            <a:r>
              <a:rPr lang="en-US" sz="1600" dirty="0" smtClean="0">
                <a:solidFill>
                  <a:srgbClr val="3C3C3B"/>
                </a:solidFill>
                <a:latin typeface="+mn-lt"/>
              </a:rPr>
              <a:t>-channel analytics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2971800" y="1676400"/>
            <a:ext cx="2438400" cy="457200"/>
            <a:chOff x="4495800" y="3429000"/>
            <a:chExt cx="2438400" cy="457200"/>
          </a:xfrm>
        </p:grpSpPr>
        <p:sp>
          <p:nvSpPr>
            <p:cNvPr id="33" name="Rectangle 32"/>
            <p:cNvSpPr/>
            <p:nvPr/>
          </p:nvSpPr>
          <p:spPr>
            <a:xfrm>
              <a:off x="4495800" y="3429000"/>
              <a:ext cx="2438400" cy="4572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90500" dir="270000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34" name="Picture 33" descr="Think-Big-Logo-Small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96" y="3478464"/>
              <a:ext cx="393700" cy="387193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5181600" y="3505200"/>
              <a:ext cx="14594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accent1"/>
                  </a:solidFill>
                  <a:latin typeface="+mn-lt"/>
                </a:rPr>
                <a:t>Dashboard Engine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181600" y="3733800"/>
            <a:ext cx="2438400" cy="457200"/>
            <a:chOff x="4495800" y="3429000"/>
            <a:chExt cx="2438400" cy="457200"/>
          </a:xfrm>
        </p:grpSpPr>
        <p:sp>
          <p:nvSpPr>
            <p:cNvPr id="41" name="Rectangle 40"/>
            <p:cNvSpPr/>
            <p:nvPr/>
          </p:nvSpPr>
          <p:spPr>
            <a:xfrm>
              <a:off x="4495800" y="3429000"/>
              <a:ext cx="2438400" cy="4572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90500" dir="270000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42" name="Picture 41" descr="Think-Big-Logo-Small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96" y="3478464"/>
              <a:ext cx="393700" cy="387193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5181600" y="3505200"/>
              <a:ext cx="14594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accent1"/>
                  </a:solidFill>
                  <a:latin typeface="+mn-lt"/>
                </a:rPr>
                <a:t>Dashboard Engine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7600" y="2590800"/>
            <a:ext cx="1099208" cy="259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10200" y="2895600"/>
            <a:ext cx="3417923" cy="307777"/>
          </a:xfrm>
          <a:prstGeom prst="rect">
            <a:avLst/>
          </a:prstGeom>
          <a:noFill/>
          <a:ln>
            <a:solidFill>
              <a:srgbClr val="3C3C3B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3C3C3B"/>
                </a:solidFill>
                <a:latin typeface="+mn-lt"/>
              </a:rPr>
              <a:t>Reporting, Visualization and Analytics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437964" y="2204104"/>
            <a:ext cx="381000" cy="0"/>
          </a:xfrm>
          <a:prstGeom prst="straightConnector1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3048436" y="2155055"/>
            <a:ext cx="152400" cy="60960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dir="270000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TextBox 19"/>
          <p:cNvSpPr txBox="1"/>
          <p:nvPr/>
        </p:nvSpPr>
        <p:spPr>
          <a:xfrm rot="5400000">
            <a:off x="2770037" y="2346303"/>
            <a:ext cx="7098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accent1"/>
                </a:solidFill>
                <a:latin typeface="+mn-lt"/>
              </a:rPr>
              <a:t>INGEST</a:t>
            </a:r>
          </a:p>
        </p:txBody>
      </p:sp>
      <p:sp>
        <p:nvSpPr>
          <p:cNvPr id="57" name="Rectangle 56"/>
          <p:cNvSpPr/>
          <p:nvPr/>
        </p:nvSpPr>
        <p:spPr>
          <a:xfrm rot="16200000">
            <a:off x="4588204" y="1834496"/>
            <a:ext cx="228600" cy="91440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dir="270000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169104" y="2177396"/>
            <a:ext cx="105530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accent1"/>
                </a:solidFill>
                <a:latin typeface="+mn-lt"/>
              </a:rPr>
              <a:t>AGGREGATE</a:t>
            </a:r>
          </a:p>
        </p:txBody>
      </p:sp>
      <p:sp>
        <p:nvSpPr>
          <p:cNvPr id="60" name="Rectangle 59"/>
          <p:cNvSpPr/>
          <p:nvPr/>
        </p:nvSpPr>
        <p:spPr>
          <a:xfrm rot="16200000">
            <a:off x="3641832" y="1834496"/>
            <a:ext cx="228600" cy="914400"/>
          </a:xfrm>
          <a:prstGeom prst="rect">
            <a:avLst/>
          </a:prstGeom>
          <a:solidFill>
            <a:schemeClr val="tx1"/>
          </a:solidFill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dir="270000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222732" y="2177396"/>
            <a:ext cx="104484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 smtClean="0">
                <a:solidFill>
                  <a:schemeClr val="accent1"/>
                </a:solidFill>
                <a:latin typeface="+mn-lt"/>
              </a:rPr>
              <a:t>TRANSFORM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562600" y="2204104"/>
            <a:ext cx="381000" cy="0"/>
          </a:xfrm>
          <a:prstGeom prst="straightConnector1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imgres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07" y="1859844"/>
            <a:ext cx="830902" cy="539044"/>
          </a:xfrm>
          <a:prstGeom prst="rect">
            <a:avLst/>
          </a:prstGeom>
        </p:spPr>
      </p:pic>
      <p:pic>
        <p:nvPicPr>
          <p:cNvPr id="45" name="Picture 44" descr="images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86" y="2404534"/>
            <a:ext cx="869244" cy="869244"/>
          </a:xfrm>
          <a:prstGeom prst="rect">
            <a:avLst/>
          </a:prstGeom>
        </p:spPr>
      </p:pic>
      <p:pic>
        <p:nvPicPr>
          <p:cNvPr id="47" name="Picture 46" descr="imgres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577" y="2511779"/>
            <a:ext cx="857015" cy="534126"/>
          </a:xfrm>
          <a:prstGeom prst="rect">
            <a:avLst/>
          </a:prstGeom>
        </p:spPr>
      </p:pic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9DC5B69-6A17-4951-AC4B-C0EB0540CFAC}" type="datetime1">
              <a:rPr lang="en-US" smtClean="0"/>
              <a:t>7/6/2015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866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79636" y="280632"/>
            <a:ext cx="7104888" cy="701731"/>
          </a:xfrm>
        </p:spPr>
        <p:txBody>
          <a:bodyPr/>
          <a:lstStyle/>
          <a:p>
            <a:r>
              <a:rPr lang="en-US" dirty="0"/>
              <a:t>Dashboard Engine Works with </a:t>
            </a:r>
            <a:br>
              <a:rPr lang="en-US" dirty="0"/>
            </a:br>
            <a:r>
              <a:rPr lang="en-US" dirty="0"/>
              <a:t>BI Tools Like Tableau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49BB4B2-345F-4750-B97A-04011B7294E2}" type="datetime1">
              <a:rPr lang="en-US" smtClean="0"/>
              <a:t>7/6/2015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7829" y="3762963"/>
            <a:ext cx="4058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3C3C3B"/>
                </a:solidFill>
              </a:rPr>
              <a:t>Other solutions for BI Tools with Hadoop</a:t>
            </a:r>
            <a:endParaRPr lang="en-US" sz="1600" b="1" dirty="0" smtClean="0">
              <a:solidFill>
                <a:srgbClr val="3C3C3B"/>
              </a:solidFill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4191000"/>
            <a:ext cx="45588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3C3C3B"/>
                </a:solidFill>
                <a:latin typeface="+mn-lt"/>
              </a:rPr>
              <a:t>Direct connects involve very long latencies to retrieve data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3C3C3B"/>
                </a:solidFill>
              </a:rPr>
              <a:t>Extracts just look at a small window into the </a:t>
            </a:r>
            <a:r>
              <a:rPr lang="en-US" sz="1600" dirty="0" smtClean="0">
                <a:solidFill>
                  <a:srgbClr val="3C3C3B"/>
                </a:solidFill>
              </a:rPr>
              <a:t>data</a:t>
            </a:r>
            <a:endParaRPr lang="en-US" sz="1600" dirty="0">
              <a:solidFill>
                <a:srgbClr val="3C3C3B"/>
              </a:solidFill>
            </a:endParaRPr>
          </a:p>
          <a:p>
            <a:pPr marL="285750" indent="-285750">
              <a:buFont typeface="Arial"/>
              <a:buChar char="•"/>
            </a:pPr>
            <a:endParaRPr lang="en-US" sz="1600" dirty="0" smtClean="0">
              <a:solidFill>
                <a:srgbClr val="3C3C3B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00601" y="4191000"/>
            <a:ext cx="423051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dirty="0">
                <a:solidFill>
                  <a:srgbClr val="3C3C3B"/>
                </a:solidFill>
              </a:rPr>
              <a:t>Dashboard views can query from trillions of aggregates in under a </a:t>
            </a:r>
            <a:r>
              <a:rPr lang="en-US" sz="1600" dirty="0" smtClean="0">
                <a:solidFill>
                  <a:srgbClr val="3C3C3B"/>
                </a:solidFill>
              </a:rPr>
              <a:t>second</a:t>
            </a:r>
            <a:endParaRPr lang="en-US" sz="1600" dirty="0">
              <a:solidFill>
                <a:srgbClr val="3C3C3B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3C3C3B"/>
                </a:solidFill>
                <a:latin typeface="+mn-lt"/>
              </a:rPr>
              <a:t>Deep drill down capability on dimensions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 smtClean="0">
                <a:solidFill>
                  <a:srgbClr val="3C3C3B"/>
                </a:solidFill>
              </a:rPr>
              <a:t>All queries use a live connection—no extract or middle-tier database</a:t>
            </a:r>
            <a:endParaRPr lang="en-US" sz="1600" dirty="0" smtClean="0">
              <a:solidFill>
                <a:srgbClr val="3C3C3B"/>
              </a:solidFill>
              <a:latin typeface="+mn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377914" y="3719899"/>
            <a:ext cx="2438400" cy="457200"/>
            <a:chOff x="4495800" y="3429000"/>
            <a:chExt cx="2438400" cy="457200"/>
          </a:xfrm>
        </p:grpSpPr>
        <p:sp>
          <p:nvSpPr>
            <p:cNvPr id="10" name="Rectangle 9"/>
            <p:cNvSpPr/>
            <p:nvPr/>
          </p:nvSpPr>
          <p:spPr>
            <a:xfrm>
              <a:off x="4495800" y="3429000"/>
              <a:ext cx="2438400" cy="457200"/>
            </a:xfrm>
            <a:prstGeom prst="rect">
              <a:avLst/>
            </a:prstGeom>
            <a:solidFill>
              <a:schemeClr val="tx1"/>
            </a:solidFill>
            <a:ln w="1905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90500" dir="270000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1" name="Picture 10" descr="Think-Big-Logo-Small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8096" y="3478464"/>
              <a:ext cx="393700" cy="38719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181600" y="3505200"/>
              <a:ext cx="14594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accent1"/>
                  </a:solidFill>
                  <a:latin typeface="+mn-lt"/>
                </a:rPr>
                <a:t>Dashboard Engine</a:t>
              </a: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64" y="1660877"/>
            <a:ext cx="2709333" cy="147623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370" y="1596438"/>
            <a:ext cx="2676427" cy="15456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245" y="1505185"/>
            <a:ext cx="2752559" cy="161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5632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49BB4B2-345F-4750-B97A-04011B7294E2}" type="datetime1">
              <a:rPr lang="en-US" smtClean="0"/>
              <a:t>7/6/2015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 bwMode="gray">
          <a:xfrm>
            <a:off x="465564" y="473254"/>
            <a:ext cx="7338954" cy="701731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2400" b="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mtClean="0"/>
              <a:t>Advanced Features for   </a:t>
            </a:r>
            <a:br>
              <a:rPr lang="en-US" smtClean="0"/>
            </a:br>
            <a:r>
              <a:rPr lang="en-US" smtClean="0"/>
              <a:t>Dashboard Engine for Hadoop</a:t>
            </a:r>
            <a:endParaRPr lang="en-US" dirty="0"/>
          </a:p>
        </p:txBody>
      </p:sp>
      <p:pic>
        <p:nvPicPr>
          <p:cNvPr id="7" name="Picture 6" descr="Screen Shot 2015-02-27 at 3.43.4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27" y="1884539"/>
            <a:ext cx="2718741" cy="9438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478" y="1834444"/>
            <a:ext cx="1102077" cy="103074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63944" y="2878104"/>
            <a:ext cx="22435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Cutting-edge </a:t>
            </a:r>
            <a:r>
              <a:rPr lang="en-US" sz="1200" b="1" dirty="0" smtClean="0">
                <a:solidFill>
                  <a:schemeClr val="accent1"/>
                </a:solidFill>
              </a:rPr>
              <a:t>visualizations</a:t>
            </a:r>
            <a:endParaRPr lang="en-US" sz="1200" b="1" dirty="0"/>
          </a:p>
        </p:txBody>
      </p:sp>
      <p:pic>
        <p:nvPicPr>
          <p:cNvPr id="10" name="Picture 7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309" y="1339615"/>
            <a:ext cx="639209" cy="574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406" y="1339614"/>
            <a:ext cx="375154" cy="621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imgres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064" y="1412993"/>
            <a:ext cx="830902" cy="5390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3089" y="2770481"/>
            <a:ext cx="1201066" cy="861142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endCxn id="17" idx="1"/>
          </p:cNvCxnSpPr>
          <p:nvPr/>
        </p:nvCxnSpPr>
        <p:spPr>
          <a:xfrm>
            <a:off x="6028894" y="1999073"/>
            <a:ext cx="686073" cy="337999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773390" y="1933222"/>
            <a:ext cx="8097" cy="366888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884968" y="1918169"/>
            <a:ext cx="624654" cy="372534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687413" y="2309518"/>
            <a:ext cx="188148" cy="188148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cxnSp>
        <p:nvCxnSpPr>
          <p:cNvPr id="18" name="Straight Arrow Connector 17"/>
          <p:cNvCxnSpPr>
            <a:stCxn id="17" idx="4"/>
            <a:endCxn id="13" idx="0"/>
          </p:cNvCxnSpPr>
          <p:nvPr/>
        </p:nvCxnSpPr>
        <p:spPr>
          <a:xfrm flipH="1">
            <a:off x="6773622" y="2497666"/>
            <a:ext cx="7865" cy="272815"/>
          </a:xfrm>
          <a:prstGeom prst="straightConnector1">
            <a:avLst/>
          </a:prstGeom>
          <a:ln w="127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5388498" y="3665503"/>
            <a:ext cx="28280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Many event feeds.  One </a:t>
            </a:r>
            <a:r>
              <a:rPr lang="en-US" sz="1200" b="1" dirty="0" smtClean="0">
                <a:solidFill>
                  <a:schemeClr val="accent1"/>
                </a:solidFill>
              </a:rPr>
              <a:t>dashboard</a:t>
            </a:r>
            <a:endParaRPr lang="en-US" sz="12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6148" y="3597863"/>
            <a:ext cx="3048951" cy="154798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970152" y="5252533"/>
            <a:ext cx="2391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>
                <a:solidFill>
                  <a:schemeClr val="accent1"/>
                </a:solidFill>
              </a:rPr>
              <a:t>Report on Multiple </a:t>
            </a:r>
            <a:r>
              <a:rPr lang="en-US" sz="1200" b="1" dirty="0" err="1" smtClean="0">
                <a:solidFill>
                  <a:schemeClr val="accent1"/>
                </a:solidFill>
              </a:rPr>
              <a:t>Timezones</a:t>
            </a:r>
            <a:endParaRPr lang="en-US" sz="1200" b="1" dirty="0"/>
          </a:p>
        </p:txBody>
      </p:sp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2369492800"/>
              </p:ext>
            </p:extLst>
          </p:nvPr>
        </p:nvGraphicFramePr>
        <p:xfrm>
          <a:off x="5108279" y="4263907"/>
          <a:ext cx="3330222" cy="17638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259802945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49BB4B2-345F-4750-B97A-04011B7294E2}" type="datetime1">
              <a:rPr lang="en-US" smtClean="0"/>
              <a:t>7/6/2015</a:t>
            </a:fld>
            <a:endParaRPr lang="en-US"/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60963" y="1818168"/>
            <a:ext cx="8382000" cy="2654573"/>
          </a:xfrm>
        </p:spPr>
        <p:txBody>
          <a:bodyPr/>
          <a:lstStyle/>
          <a:p>
            <a:r>
              <a:rPr lang="en-US" dirty="0" smtClean="0"/>
              <a:t>Entirely meta-data driven</a:t>
            </a:r>
          </a:p>
          <a:p>
            <a:r>
              <a:rPr lang="en-US" dirty="0"/>
              <a:t>Get professional and real-time analytics from </a:t>
            </a:r>
            <a:r>
              <a:rPr lang="en-US" dirty="0" smtClean="0"/>
              <a:t>Hadoop</a:t>
            </a:r>
            <a:endParaRPr lang="en-US" dirty="0"/>
          </a:p>
          <a:p>
            <a:pPr lvl="1"/>
            <a:r>
              <a:rPr lang="en-US" dirty="0" smtClean="0"/>
              <a:t>You declare what metrics, dimensions and aggregates you want</a:t>
            </a:r>
          </a:p>
          <a:p>
            <a:pPr lvl="1"/>
            <a:r>
              <a:rPr lang="en-US" dirty="0" smtClean="0"/>
              <a:t>You say how the metrics and dimensions are extracted from each event record</a:t>
            </a:r>
          </a:p>
          <a:p>
            <a:pPr lvl="1"/>
            <a:r>
              <a:rPr lang="en-US" dirty="0" smtClean="0"/>
              <a:t>Dashboard Engine for Hadoop </a:t>
            </a:r>
            <a:r>
              <a:rPr lang="en-US" dirty="0"/>
              <a:t>does the rest</a:t>
            </a:r>
          </a:p>
          <a:p>
            <a:endParaRPr lang="en-US" dirty="0" smtClean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590295" y="661472"/>
            <a:ext cx="7239000" cy="461665"/>
          </a:xfrm>
        </p:spPr>
        <p:txBody>
          <a:bodyPr/>
          <a:lstStyle/>
          <a:p>
            <a:r>
              <a:rPr lang="en-US" dirty="0" smtClean="0"/>
              <a:t>Dashboard Engine for Hadoop </a:t>
            </a:r>
            <a:br>
              <a:rPr lang="en-US" dirty="0" smtClean="0"/>
            </a:br>
            <a:r>
              <a:rPr lang="en-US" dirty="0" smtClean="0"/>
              <a:t>Does the Heavy Lifting For You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9927" y="4213465"/>
            <a:ext cx="8683036" cy="838200"/>
          </a:xfrm>
          <a:prstGeom prst="rect">
            <a:avLst/>
          </a:prstGeom>
          <a:solidFill>
            <a:srgbClr val="EC881D">
              <a:alpha val="85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You don’t need to be a Hadoop expert to be expert with your data.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910883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2667000"/>
            <a:ext cx="8382000" cy="881780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dirty="0" smtClean="0">
                <a:solidFill>
                  <a:srgbClr val="EC881D"/>
                </a:solidFill>
                <a:latin typeface="Century Gothic" pitchFamily="34" charset="0"/>
              </a:rPr>
              <a:t>Ongoing Support</a:t>
            </a:r>
            <a:endParaRPr lang="en-US" sz="5400" dirty="0">
              <a:solidFill>
                <a:srgbClr val="EC881D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495028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4800" y="152400"/>
            <a:ext cx="7239000" cy="461665"/>
          </a:xfrm>
        </p:spPr>
        <p:txBody>
          <a:bodyPr/>
          <a:lstStyle/>
          <a:p>
            <a:r>
              <a:rPr lang="en-US" dirty="0" smtClean="0"/>
              <a:t>Why  Use Managed Services?</a:t>
            </a:r>
            <a:endParaRPr lang="en-US" dirty="0">
              <a:solidFill>
                <a:srgbClr val="FF00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9606" y="1167329"/>
            <a:ext cx="7979806" cy="5163328"/>
            <a:chOff x="684201" y="1295399"/>
            <a:chExt cx="7258854" cy="4800600"/>
          </a:xfrm>
        </p:grpSpPr>
        <p:sp>
          <p:nvSpPr>
            <p:cNvPr id="6" name="Isosceles Triangle 5"/>
            <p:cNvSpPr/>
            <p:nvPr/>
          </p:nvSpPr>
          <p:spPr>
            <a:xfrm rot="10800000">
              <a:off x="1786856" y="1295399"/>
              <a:ext cx="4800599" cy="4194880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Freeform 6"/>
            <p:cNvSpPr/>
            <p:nvPr/>
          </p:nvSpPr>
          <p:spPr>
            <a:xfrm>
              <a:off x="726688" y="1734794"/>
              <a:ext cx="3348990" cy="587468"/>
            </a:xfrm>
            <a:custGeom>
              <a:avLst/>
              <a:gdLst>
                <a:gd name="connsiteX0" fmla="*/ 0 w 3120390"/>
                <a:gd name="connsiteY0" fmla="*/ 54390 h 326336"/>
                <a:gd name="connsiteX1" fmla="*/ 54390 w 3120390"/>
                <a:gd name="connsiteY1" fmla="*/ 0 h 326336"/>
                <a:gd name="connsiteX2" fmla="*/ 3066000 w 3120390"/>
                <a:gd name="connsiteY2" fmla="*/ 0 h 326336"/>
                <a:gd name="connsiteX3" fmla="*/ 3120390 w 3120390"/>
                <a:gd name="connsiteY3" fmla="*/ 54390 h 326336"/>
                <a:gd name="connsiteX4" fmla="*/ 3120390 w 3120390"/>
                <a:gd name="connsiteY4" fmla="*/ 271946 h 326336"/>
                <a:gd name="connsiteX5" fmla="*/ 3066000 w 3120390"/>
                <a:gd name="connsiteY5" fmla="*/ 326336 h 326336"/>
                <a:gd name="connsiteX6" fmla="*/ 54390 w 3120390"/>
                <a:gd name="connsiteY6" fmla="*/ 326336 h 326336"/>
                <a:gd name="connsiteX7" fmla="*/ 0 w 3120390"/>
                <a:gd name="connsiteY7" fmla="*/ 271946 h 326336"/>
                <a:gd name="connsiteX8" fmla="*/ 0 w 3120390"/>
                <a:gd name="connsiteY8" fmla="*/ 54390 h 326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0390" h="326336">
                  <a:moveTo>
                    <a:pt x="0" y="54390"/>
                  </a:moveTo>
                  <a:cubicBezTo>
                    <a:pt x="0" y="24351"/>
                    <a:pt x="24351" y="0"/>
                    <a:pt x="54390" y="0"/>
                  </a:cubicBezTo>
                  <a:lnTo>
                    <a:pt x="3066000" y="0"/>
                  </a:lnTo>
                  <a:cubicBezTo>
                    <a:pt x="3096039" y="0"/>
                    <a:pt x="3120390" y="24351"/>
                    <a:pt x="3120390" y="54390"/>
                  </a:cubicBezTo>
                  <a:lnTo>
                    <a:pt x="3120390" y="271946"/>
                  </a:lnTo>
                  <a:cubicBezTo>
                    <a:pt x="3120390" y="301985"/>
                    <a:pt x="3096039" y="326336"/>
                    <a:pt x="3066000" y="326336"/>
                  </a:cubicBezTo>
                  <a:lnTo>
                    <a:pt x="54390" y="326336"/>
                  </a:lnTo>
                  <a:cubicBezTo>
                    <a:pt x="24351" y="326336"/>
                    <a:pt x="0" y="301985"/>
                    <a:pt x="0" y="271946"/>
                  </a:cubicBezTo>
                  <a:lnTo>
                    <a:pt x="0" y="54390"/>
                  </a:lnTo>
                  <a:close/>
                </a:path>
              </a:pathLst>
            </a:cu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9270" tIns="69270" rIns="69270" bIns="6927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smtClean="0">
                  <a:solidFill>
                    <a:schemeClr val="bg1"/>
                  </a:solidFill>
                </a:rPr>
                <a:t>Offload administration and support</a:t>
              </a:r>
              <a:endParaRPr lang="en-US" sz="1400" kern="1200" dirty="0">
                <a:solidFill>
                  <a:schemeClr val="bg1"/>
                </a:solidFill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684201" y="2677963"/>
              <a:ext cx="3348990" cy="553295"/>
            </a:xfrm>
            <a:custGeom>
              <a:avLst/>
              <a:gdLst>
                <a:gd name="connsiteX0" fmla="*/ 0 w 3120390"/>
                <a:gd name="connsiteY0" fmla="*/ 66646 h 399866"/>
                <a:gd name="connsiteX1" fmla="*/ 66646 w 3120390"/>
                <a:gd name="connsiteY1" fmla="*/ 0 h 399866"/>
                <a:gd name="connsiteX2" fmla="*/ 3053744 w 3120390"/>
                <a:gd name="connsiteY2" fmla="*/ 0 h 399866"/>
                <a:gd name="connsiteX3" fmla="*/ 3120390 w 3120390"/>
                <a:gd name="connsiteY3" fmla="*/ 66646 h 399866"/>
                <a:gd name="connsiteX4" fmla="*/ 3120390 w 3120390"/>
                <a:gd name="connsiteY4" fmla="*/ 333220 h 399866"/>
                <a:gd name="connsiteX5" fmla="*/ 3053744 w 3120390"/>
                <a:gd name="connsiteY5" fmla="*/ 399866 h 399866"/>
                <a:gd name="connsiteX6" fmla="*/ 66646 w 3120390"/>
                <a:gd name="connsiteY6" fmla="*/ 399866 h 399866"/>
                <a:gd name="connsiteX7" fmla="*/ 0 w 3120390"/>
                <a:gd name="connsiteY7" fmla="*/ 333220 h 399866"/>
                <a:gd name="connsiteX8" fmla="*/ 0 w 3120390"/>
                <a:gd name="connsiteY8" fmla="*/ 66646 h 39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0390" h="399866">
                  <a:moveTo>
                    <a:pt x="0" y="66646"/>
                  </a:moveTo>
                  <a:cubicBezTo>
                    <a:pt x="0" y="29838"/>
                    <a:pt x="29838" y="0"/>
                    <a:pt x="66646" y="0"/>
                  </a:cubicBezTo>
                  <a:lnTo>
                    <a:pt x="3053744" y="0"/>
                  </a:lnTo>
                  <a:cubicBezTo>
                    <a:pt x="3090552" y="0"/>
                    <a:pt x="3120390" y="29838"/>
                    <a:pt x="3120390" y="66646"/>
                  </a:cubicBezTo>
                  <a:lnTo>
                    <a:pt x="3120390" y="333220"/>
                  </a:lnTo>
                  <a:cubicBezTo>
                    <a:pt x="3120390" y="370028"/>
                    <a:pt x="3090552" y="399866"/>
                    <a:pt x="3053744" y="399866"/>
                  </a:cubicBezTo>
                  <a:lnTo>
                    <a:pt x="66646" y="399866"/>
                  </a:lnTo>
                  <a:cubicBezTo>
                    <a:pt x="29838" y="399866"/>
                    <a:pt x="0" y="370028"/>
                    <a:pt x="0" y="333220"/>
                  </a:cubicBezTo>
                  <a:lnTo>
                    <a:pt x="0" y="66646"/>
                  </a:lnTo>
                  <a:close/>
                </a:path>
              </a:pathLst>
            </a:cu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860" tIns="72860" rIns="72860" bIns="7286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solidFill>
                    <a:schemeClr val="bg1"/>
                  </a:solidFill>
                </a:rPr>
                <a:t>R</a:t>
              </a:r>
              <a:r>
                <a:rPr lang="en-US" sz="1400" kern="1200" dirty="0" smtClean="0">
                  <a:solidFill>
                    <a:schemeClr val="bg1"/>
                  </a:solidFill>
                </a:rPr>
                <a:t>eliable and predictable platform management </a:t>
              </a:r>
              <a:endParaRPr lang="en-US" sz="1400" kern="1200" dirty="0">
                <a:solidFill>
                  <a:schemeClr val="bg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722302" y="3576812"/>
              <a:ext cx="3272790" cy="505247"/>
            </a:xfrm>
            <a:custGeom>
              <a:avLst/>
              <a:gdLst>
                <a:gd name="connsiteX0" fmla="*/ 0 w 3120390"/>
                <a:gd name="connsiteY0" fmla="*/ 66225 h 397341"/>
                <a:gd name="connsiteX1" fmla="*/ 66225 w 3120390"/>
                <a:gd name="connsiteY1" fmla="*/ 0 h 397341"/>
                <a:gd name="connsiteX2" fmla="*/ 3054165 w 3120390"/>
                <a:gd name="connsiteY2" fmla="*/ 0 h 397341"/>
                <a:gd name="connsiteX3" fmla="*/ 3120390 w 3120390"/>
                <a:gd name="connsiteY3" fmla="*/ 66225 h 397341"/>
                <a:gd name="connsiteX4" fmla="*/ 3120390 w 3120390"/>
                <a:gd name="connsiteY4" fmla="*/ 331116 h 397341"/>
                <a:gd name="connsiteX5" fmla="*/ 3054165 w 3120390"/>
                <a:gd name="connsiteY5" fmla="*/ 397341 h 397341"/>
                <a:gd name="connsiteX6" fmla="*/ 66225 w 3120390"/>
                <a:gd name="connsiteY6" fmla="*/ 397341 h 397341"/>
                <a:gd name="connsiteX7" fmla="*/ 0 w 3120390"/>
                <a:gd name="connsiteY7" fmla="*/ 331116 h 397341"/>
                <a:gd name="connsiteX8" fmla="*/ 0 w 3120390"/>
                <a:gd name="connsiteY8" fmla="*/ 66225 h 39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0390" h="397341">
                  <a:moveTo>
                    <a:pt x="0" y="66225"/>
                  </a:moveTo>
                  <a:cubicBezTo>
                    <a:pt x="0" y="29650"/>
                    <a:pt x="29650" y="0"/>
                    <a:pt x="66225" y="0"/>
                  </a:cubicBezTo>
                  <a:lnTo>
                    <a:pt x="3054165" y="0"/>
                  </a:lnTo>
                  <a:cubicBezTo>
                    <a:pt x="3090740" y="0"/>
                    <a:pt x="3120390" y="29650"/>
                    <a:pt x="3120390" y="66225"/>
                  </a:cubicBezTo>
                  <a:lnTo>
                    <a:pt x="3120390" y="331116"/>
                  </a:lnTo>
                  <a:cubicBezTo>
                    <a:pt x="3120390" y="367691"/>
                    <a:pt x="3090740" y="397341"/>
                    <a:pt x="3054165" y="397341"/>
                  </a:cubicBezTo>
                  <a:lnTo>
                    <a:pt x="66225" y="397341"/>
                  </a:lnTo>
                  <a:cubicBezTo>
                    <a:pt x="29650" y="397341"/>
                    <a:pt x="0" y="367691"/>
                    <a:pt x="0" y="331116"/>
                  </a:cubicBezTo>
                  <a:lnTo>
                    <a:pt x="0" y="66225"/>
                  </a:lnTo>
                  <a:close/>
                </a:path>
              </a:pathLst>
            </a:cu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5117" tIns="65117" rIns="65117" bIns="65117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smtClean="0">
                  <a:solidFill>
                    <a:schemeClr val="bg1"/>
                  </a:solidFill>
                </a:rPr>
                <a:t>Flexible levels of support</a:t>
              </a:r>
              <a:endParaRPr lang="en-US" sz="1400" kern="1200" dirty="0">
                <a:solidFill>
                  <a:schemeClr val="bg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>
              <a:off x="760403" y="4356129"/>
              <a:ext cx="3272790" cy="564665"/>
            </a:xfrm>
            <a:custGeom>
              <a:avLst/>
              <a:gdLst>
                <a:gd name="connsiteX0" fmla="*/ 0 w 3120390"/>
                <a:gd name="connsiteY0" fmla="*/ 74336 h 446005"/>
                <a:gd name="connsiteX1" fmla="*/ 74336 w 3120390"/>
                <a:gd name="connsiteY1" fmla="*/ 0 h 446005"/>
                <a:gd name="connsiteX2" fmla="*/ 3046054 w 3120390"/>
                <a:gd name="connsiteY2" fmla="*/ 0 h 446005"/>
                <a:gd name="connsiteX3" fmla="*/ 3120390 w 3120390"/>
                <a:gd name="connsiteY3" fmla="*/ 74336 h 446005"/>
                <a:gd name="connsiteX4" fmla="*/ 3120390 w 3120390"/>
                <a:gd name="connsiteY4" fmla="*/ 371669 h 446005"/>
                <a:gd name="connsiteX5" fmla="*/ 3046054 w 3120390"/>
                <a:gd name="connsiteY5" fmla="*/ 446005 h 446005"/>
                <a:gd name="connsiteX6" fmla="*/ 74336 w 3120390"/>
                <a:gd name="connsiteY6" fmla="*/ 446005 h 446005"/>
                <a:gd name="connsiteX7" fmla="*/ 0 w 3120390"/>
                <a:gd name="connsiteY7" fmla="*/ 371669 h 446005"/>
                <a:gd name="connsiteX8" fmla="*/ 0 w 3120390"/>
                <a:gd name="connsiteY8" fmla="*/ 74336 h 44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0390" h="446005">
                  <a:moveTo>
                    <a:pt x="0" y="74336"/>
                  </a:moveTo>
                  <a:cubicBezTo>
                    <a:pt x="0" y="33281"/>
                    <a:pt x="33281" y="0"/>
                    <a:pt x="74336" y="0"/>
                  </a:cubicBezTo>
                  <a:lnTo>
                    <a:pt x="3046054" y="0"/>
                  </a:lnTo>
                  <a:cubicBezTo>
                    <a:pt x="3087109" y="0"/>
                    <a:pt x="3120390" y="33281"/>
                    <a:pt x="3120390" y="74336"/>
                  </a:cubicBezTo>
                  <a:lnTo>
                    <a:pt x="3120390" y="371669"/>
                  </a:lnTo>
                  <a:cubicBezTo>
                    <a:pt x="3120390" y="412724"/>
                    <a:pt x="3087109" y="446005"/>
                    <a:pt x="3046054" y="446005"/>
                  </a:cubicBezTo>
                  <a:lnTo>
                    <a:pt x="74336" y="446005"/>
                  </a:lnTo>
                  <a:cubicBezTo>
                    <a:pt x="33281" y="446005"/>
                    <a:pt x="0" y="412724"/>
                    <a:pt x="0" y="371669"/>
                  </a:cubicBezTo>
                  <a:lnTo>
                    <a:pt x="0" y="74336"/>
                  </a:lnTo>
                  <a:close/>
                </a:path>
              </a:pathLst>
            </a:cu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7492" tIns="67492" rIns="67492" bIns="67492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chemeClr val="bg1"/>
                  </a:solidFill>
                </a:rPr>
                <a:t>Work closely with client’s development teams</a:t>
              </a:r>
              <a:endParaRPr lang="en-US" sz="1400" kern="1200" dirty="0">
                <a:solidFill>
                  <a:schemeClr val="bg1"/>
                </a:solidFill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2310095" y="5490279"/>
              <a:ext cx="3754119" cy="605720"/>
            </a:xfrm>
            <a:custGeom>
              <a:avLst/>
              <a:gdLst>
                <a:gd name="connsiteX0" fmla="*/ 0 w 3120390"/>
                <a:gd name="connsiteY0" fmla="*/ 60202 h 361205"/>
                <a:gd name="connsiteX1" fmla="*/ 60202 w 3120390"/>
                <a:gd name="connsiteY1" fmla="*/ 0 h 361205"/>
                <a:gd name="connsiteX2" fmla="*/ 3060188 w 3120390"/>
                <a:gd name="connsiteY2" fmla="*/ 0 h 361205"/>
                <a:gd name="connsiteX3" fmla="*/ 3120390 w 3120390"/>
                <a:gd name="connsiteY3" fmla="*/ 60202 h 361205"/>
                <a:gd name="connsiteX4" fmla="*/ 3120390 w 3120390"/>
                <a:gd name="connsiteY4" fmla="*/ 301003 h 361205"/>
                <a:gd name="connsiteX5" fmla="*/ 3060188 w 3120390"/>
                <a:gd name="connsiteY5" fmla="*/ 361205 h 361205"/>
                <a:gd name="connsiteX6" fmla="*/ 60202 w 3120390"/>
                <a:gd name="connsiteY6" fmla="*/ 361205 h 361205"/>
                <a:gd name="connsiteX7" fmla="*/ 0 w 3120390"/>
                <a:gd name="connsiteY7" fmla="*/ 301003 h 361205"/>
                <a:gd name="connsiteX8" fmla="*/ 0 w 3120390"/>
                <a:gd name="connsiteY8" fmla="*/ 60202 h 36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0390" h="361205">
                  <a:moveTo>
                    <a:pt x="0" y="60202"/>
                  </a:moveTo>
                  <a:cubicBezTo>
                    <a:pt x="0" y="26953"/>
                    <a:pt x="26953" y="0"/>
                    <a:pt x="60202" y="0"/>
                  </a:cubicBezTo>
                  <a:lnTo>
                    <a:pt x="3060188" y="0"/>
                  </a:lnTo>
                  <a:cubicBezTo>
                    <a:pt x="3093437" y="0"/>
                    <a:pt x="3120390" y="26953"/>
                    <a:pt x="3120390" y="60202"/>
                  </a:cubicBezTo>
                  <a:lnTo>
                    <a:pt x="3120390" y="301003"/>
                  </a:lnTo>
                  <a:cubicBezTo>
                    <a:pt x="3120390" y="334252"/>
                    <a:pt x="3093437" y="361205"/>
                    <a:pt x="3060188" y="361205"/>
                  </a:cubicBezTo>
                  <a:lnTo>
                    <a:pt x="60202" y="361205"/>
                  </a:lnTo>
                  <a:cubicBezTo>
                    <a:pt x="26953" y="361205"/>
                    <a:pt x="0" y="334252"/>
                    <a:pt x="0" y="301003"/>
                  </a:cubicBezTo>
                  <a:lnTo>
                    <a:pt x="0" y="60202"/>
                  </a:lnTo>
                  <a:close/>
                </a:path>
              </a:pathLst>
            </a:custGeom>
            <a:solidFill>
              <a:srgbClr val="92D050"/>
            </a:solidFill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1923" tIns="51923" rIns="51923" bIns="51923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1" kern="1200" dirty="0" smtClean="0">
                  <a:solidFill>
                    <a:schemeClr val="tx1"/>
                  </a:solidFill>
                </a:rPr>
                <a:t>Enables faster adoption of Big Data technologies</a:t>
              </a:r>
              <a:endParaRPr lang="en-US" sz="1400" b="1" kern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4454195" y="1734794"/>
              <a:ext cx="3432803" cy="587468"/>
            </a:xfrm>
            <a:custGeom>
              <a:avLst/>
              <a:gdLst>
                <a:gd name="connsiteX0" fmla="*/ 0 w 3432803"/>
                <a:gd name="connsiteY0" fmla="*/ 46172 h 277024"/>
                <a:gd name="connsiteX1" fmla="*/ 46172 w 3432803"/>
                <a:gd name="connsiteY1" fmla="*/ 0 h 277024"/>
                <a:gd name="connsiteX2" fmla="*/ 3386631 w 3432803"/>
                <a:gd name="connsiteY2" fmla="*/ 0 h 277024"/>
                <a:gd name="connsiteX3" fmla="*/ 3432803 w 3432803"/>
                <a:gd name="connsiteY3" fmla="*/ 46172 h 277024"/>
                <a:gd name="connsiteX4" fmla="*/ 3432803 w 3432803"/>
                <a:gd name="connsiteY4" fmla="*/ 230852 h 277024"/>
                <a:gd name="connsiteX5" fmla="*/ 3386631 w 3432803"/>
                <a:gd name="connsiteY5" fmla="*/ 277024 h 277024"/>
                <a:gd name="connsiteX6" fmla="*/ 46172 w 3432803"/>
                <a:gd name="connsiteY6" fmla="*/ 277024 h 277024"/>
                <a:gd name="connsiteX7" fmla="*/ 0 w 3432803"/>
                <a:gd name="connsiteY7" fmla="*/ 230852 h 277024"/>
                <a:gd name="connsiteX8" fmla="*/ 0 w 3432803"/>
                <a:gd name="connsiteY8" fmla="*/ 46172 h 277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2803" h="277024">
                  <a:moveTo>
                    <a:pt x="0" y="46172"/>
                  </a:moveTo>
                  <a:cubicBezTo>
                    <a:pt x="0" y="20672"/>
                    <a:pt x="20672" y="0"/>
                    <a:pt x="46172" y="0"/>
                  </a:cubicBezTo>
                  <a:lnTo>
                    <a:pt x="3386631" y="0"/>
                  </a:lnTo>
                  <a:cubicBezTo>
                    <a:pt x="3412131" y="0"/>
                    <a:pt x="3432803" y="20672"/>
                    <a:pt x="3432803" y="46172"/>
                  </a:cubicBezTo>
                  <a:lnTo>
                    <a:pt x="3432803" y="230852"/>
                  </a:lnTo>
                  <a:cubicBezTo>
                    <a:pt x="3432803" y="256352"/>
                    <a:pt x="3412131" y="277024"/>
                    <a:pt x="3386631" y="277024"/>
                  </a:cubicBezTo>
                  <a:lnTo>
                    <a:pt x="46172" y="277024"/>
                  </a:lnTo>
                  <a:cubicBezTo>
                    <a:pt x="20672" y="277024"/>
                    <a:pt x="0" y="256352"/>
                    <a:pt x="0" y="230852"/>
                  </a:cubicBezTo>
                  <a:lnTo>
                    <a:pt x="0" y="46172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66863" tIns="66863" rIns="66863" bIns="66863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smtClean="0"/>
                <a:t>To focus on Business applications</a:t>
              </a:r>
              <a:endParaRPr lang="en-US" sz="1400" kern="1200" dirty="0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4438900" y="2677964"/>
              <a:ext cx="3432803" cy="553294"/>
            </a:xfrm>
            <a:custGeom>
              <a:avLst/>
              <a:gdLst>
                <a:gd name="connsiteX0" fmla="*/ 0 w 3432803"/>
                <a:gd name="connsiteY0" fmla="*/ 46825 h 280947"/>
                <a:gd name="connsiteX1" fmla="*/ 46825 w 3432803"/>
                <a:gd name="connsiteY1" fmla="*/ 0 h 280947"/>
                <a:gd name="connsiteX2" fmla="*/ 3385978 w 3432803"/>
                <a:gd name="connsiteY2" fmla="*/ 0 h 280947"/>
                <a:gd name="connsiteX3" fmla="*/ 3432803 w 3432803"/>
                <a:gd name="connsiteY3" fmla="*/ 46825 h 280947"/>
                <a:gd name="connsiteX4" fmla="*/ 3432803 w 3432803"/>
                <a:gd name="connsiteY4" fmla="*/ 234122 h 280947"/>
                <a:gd name="connsiteX5" fmla="*/ 3385978 w 3432803"/>
                <a:gd name="connsiteY5" fmla="*/ 280947 h 280947"/>
                <a:gd name="connsiteX6" fmla="*/ 46825 w 3432803"/>
                <a:gd name="connsiteY6" fmla="*/ 280947 h 280947"/>
                <a:gd name="connsiteX7" fmla="*/ 0 w 3432803"/>
                <a:gd name="connsiteY7" fmla="*/ 234122 h 280947"/>
                <a:gd name="connsiteX8" fmla="*/ 0 w 3432803"/>
                <a:gd name="connsiteY8" fmla="*/ 46825 h 28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2803" h="280947">
                  <a:moveTo>
                    <a:pt x="0" y="46825"/>
                  </a:moveTo>
                  <a:cubicBezTo>
                    <a:pt x="0" y="20964"/>
                    <a:pt x="20964" y="0"/>
                    <a:pt x="46825" y="0"/>
                  </a:cubicBezTo>
                  <a:lnTo>
                    <a:pt x="3385978" y="0"/>
                  </a:lnTo>
                  <a:cubicBezTo>
                    <a:pt x="3411839" y="0"/>
                    <a:pt x="3432803" y="20964"/>
                    <a:pt x="3432803" y="46825"/>
                  </a:cubicBezTo>
                  <a:lnTo>
                    <a:pt x="3432803" y="234122"/>
                  </a:lnTo>
                  <a:cubicBezTo>
                    <a:pt x="3432803" y="259983"/>
                    <a:pt x="3411839" y="280947"/>
                    <a:pt x="3385978" y="280947"/>
                  </a:cubicBezTo>
                  <a:lnTo>
                    <a:pt x="46825" y="280947"/>
                  </a:lnTo>
                  <a:cubicBezTo>
                    <a:pt x="20964" y="280947"/>
                    <a:pt x="0" y="259983"/>
                    <a:pt x="0" y="234122"/>
                  </a:cubicBezTo>
                  <a:lnTo>
                    <a:pt x="0" y="46825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8005" tIns="48005" rIns="48005" bIns="48005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smtClean="0">
                  <a:solidFill>
                    <a:schemeClr val="tx1"/>
                  </a:solidFill>
                </a:rPr>
                <a:t>To enable planning and budgeting</a:t>
              </a:r>
              <a:endParaRPr lang="en-US" sz="1400" kern="1200" dirty="0"/>
            </a:p>
          </p:txBody>
        </p:sp>
        <p:sp>
          <p:nvSpPr>
            <p:cNvPr id="15" name="Freeform 14"/>
            <p:cNvSpPr/>
            <p:nvPr/>
          </p:nvSpPr>
          <p:spPr>
            <a:xfrm>
              <a:off x="4488559" y="3576812"/>
              <a:ext cx="3432803" cy="505248"/>
            </a:xfrm>
            <a:custGeom>
              <a:avLst/>
              <a:gdLst>
                <a:gd name="connsiteX0" fmla="*/ 0 w 3432803"/>
                <a:gd name="connsiteY0" fmla="*/ 51200 h 307196"/>
                <a:gd name="connsiteX1" fmla="*/ 51200 w 3432803"/>
                <a:gd name="connsiteY1" fmla="*/ 0 h 307196"/>
                <a:gd name="connsiteX2" fmla="*/ 3381603 w 3432803"/>
                <a:gd name="connsiteY2" fmla="*/ 0 h 307196"/>
                <a:gd name="connsiteX3" fmla="*/ 3432803 w 3432803"/>
                <a:gd name="connsiteY3" fmla="*/ 51200 h 307196"/>
                <a:gd name="connsiteX4" fmla="*/ 3432803 w 3432803"/>
                <a:gd name="connsiteY4" fmla="*/ 255996 h 307196"/>
                <a:gd name="connsiteX5" fmla="*/ 3381603 w 3432803"/>
                <a:gd name="connsiteY5" fmla="*/ 307196 h 307196"/>
                <a:gd name="connsiteX6" fmla="*/ 51200 w 3432803"/>
                <a:gd name="connsiteY6" fmla="*/ 307196 h 307196"/>
                <a:gd name="connsiteX7" fmla="*/ 0 w 3432803"/>
                <a:gd name="connsiteY7" fmla="*/ 255996 h 307196"/>
                <a:gd name="connsiteX8" fmla="*/ 0 w 3432803"/>
                <a:gd name="connsiteY8" fmla="*/ 51200 h 30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2803" h="307196">
                  <a:moveTo>
                    <a:pt x="0" y="51200"/>
                  </a:moveTo>
                  <a:cubicBezTo>
                    <a:pt x="0" y="22923"/>
                    <a:pt x="22923" y="0"/>
                    <a:pt x="51200" y="0"/>
                  </a:cubicBezTo>
                  <a:lnTo>
                    <a:pt x="3381603" y="0"/>
                  </a:lnTo>
                  <a:cubicBezTo>
                    <a:pt x="3409880" y="0"/>
                    <a:pt x="3432803" y="22923"/>
                    <a:pt x="3432803" y="51200"/>
                  </a:cubicBezTo>
                  <a:lnTo>
                    <a:pt x="3432803" y="255996"/>
                  </a:lnTo>
                  <a:cubicBezTo>
                    <a:pt x="3432803" y="284273"/>
                    <a:pt x="3409880" y="307196"/>
                    <a:pt x="3381603" y="307196"/>
                  </a:cubicBezTo>
                  <a:lnTo>
                    <a:pt x="51200" y="307196"/>
                  </a:lnTo>
                  <a:cubicBezTo>
                    <a:pt x="22923" y="307196"/>
                    <a:pt x="0" y="284273"/>
                    <a:pt x="0" y="255996"/>
                  </a:cubicBezTo>
                  <a:lnTo>
                    <a:pt x="0" y="5120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096" tIns="53096" rIns="53096" bIns="53096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 smtClean="0">
                  <a:solidFill>
                    <a:schemeClr val="tx1"/>
                  </a:solidFill>
                </a:rPr>
                <a:t>To e</a:t>
              </a:r>
              <a:r>
                <a:rPr lang="en-US" sz="1400" kern="1200" dirty="0" smtClean="0">
                  <a:solidFill>
                    <a:schemeClr val="tx1"/>
                  </a:solidFill>
                </a:rPr>
                <a:t>nsure successful outcomes at optimum cost</a:t>
              </a:r>
              <a:endParaRPr lang="en-US" sz="1400" kern="1200" dirty="0"/>
            </a:p>
          </p:txBody>
        </p:sp>
        <p:sp>
          <p:nvSpPr>
            <p:cNvPr id="16" name="Freeform 15"/>
            <p:cNvSpPr/>
            <p:nvPr/>
          </p:nvSpPr>
          <p:spPr>
            <a:xfrm>
              <a:off x="4510252" y="4356129"/>
              <a:ext cx="3432803" cy="564665"/>
            </a:xfrm>
            <a:custGeom>
              <a:avLst/>
              <a:gdLst>
                <a:gd name="connsiteX0" fmla="*/ 0 w 3432803"/>
                <a:gd name="connsiteY0" fmla="*/ 46883 h 281291"/>
                <a:gd name="connsiteX1" fmla="*/ 46883 w 3432803"/>
                <a:gd name="connsiteY1" fmla="*/ 0 h 281291"/>
                <a:gd name="connsiteX2" fmla="*/ 3385920 w 3432803"/>
                <a:gd name="connsiteY2" fmla="*/ 0 h 281291"/>
                <a:gd name="connsiteX3" fmla="*/ 3432803 w 3432803"/>
                <a:gd name="connsiteY3" fmla="*/ 46883 h 281291"/>
                <a:gd name="connsiteX4" fmla="*/ 3432803 w 3432803"/>
                <a:gd name="connsiteY4" fmla="*/ 234408 h 281291"/>
                <a:gd name="connsiteX5" fmla="*/ 3385920 w 3432803"/>
                <a:gd name="connsiteY5" fmla="*/ 281291 h 281291"/>
                <a:gd name="connsiteX6" fmla="*/ 46883 w 3432803"/>
                <a:gd name="connsiteY6" fmla="*/ 281291 h 281291"/>
                <a:gd name="connsiteX7" fmla="*/ 0 w 3432803"/>
                <a:gd name="connsiteY7" fmla="*/ 234408 h 281291"/>
                <a:gd name="connsiteX8" fmla="*/ 0 w 3432803"/>
                <a:gd name="connsiteY8" fmla="*/ 46883 h 281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2803" h="281291">
                  <a:moveTo>
                    <a:pt x="0" y="46883"/>
                  </a:moveTo>
                  <a:cubicBezTo>
                    <a:pt x="0" y="20990"/>
                    <a:pt x="20990" y="0"/>
                    <a:pt x="46883" y="0"/>
                  </a:cubicBezTo>
                  <a:lnTo>
                    <a:pt x="3385920" y="0"/>
                  </a:lnTo>
                  <a:cubicBezTo>
                    <a:pt x="3411813" y="0"/>
                    <a:pt x="3432803" y="20990"/>
                    <a:pt x="3432803" y="46883"/>
                  </a:cubicBezTo>
                  <a:lnTo>
                    <a:pt x="3432803" y="234408"/>
                  </a:lnTo>
                  <a:cubicBezTo>
                    <a:pt x="3432803" y="260301"/>
                    <a:pt x="3411813" y="281291"/>
                    <a:pt x="3385920" y="281291"/>
                  </a:cubicBezTo>
                  <a:lnTo>
                    <a:pt x="46883" y="281291"/>
                  </a:lnTo>
                  <a:cubicBezTo>
                    <a:pt x="20990" y="281291"/>
                    <a:pt x="0" y="260301"/>
                    <a:pt x="0" y="234408"/>
                  </a:cubicBezTo>
                  <a:lnTo>
                    <a:pt x="0" y="46883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9451" tIns="59451" rIns="59451" bIns="59451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solidFill>
                    <a:schemeClr val="tx1"/>
                  </a:solidFill>
                </a:rPr>
                <a:t>T</a:t>
              </a:r>
              <a:r>
                <a:rPr lang="en-US" sz="1400" kern="1200" dirty="0" smtClean="0">
                  <a:solidFill>
                    <a:schemeClr val="tx1"/>
                  </a:solidFill>
                </a:rPr>
                <a:t>o assure success in Big Data Strategy</a:t>
              </a:r>
              <a:endParaRPr lang="en-US" sz="1400" kern="1200" dirty="0"/>
            </a:p>
          </p:txBody>
        </p:sp>
      </p:grpSp>
      <p:sp>
        <p:nvSpPr>
          <p:cNvPr id="17" name="Date Placeholder 3"/>
          <p:cNvSpPr txBox="1">
            <a:spLocks/>
          </p:cNvSpPr>
          <p:nvPr/>
        </p:nvSpPr>
        <p:spPr>
          <a:xfrm>
            <a:off x="3505200" y="6573843"/>
            <a:ext cx="2133600" cy="11588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C2D527-E211-4742-BB53-4FB9A2533062}" type="datetime1">
              <a:rPr lang="en-US" sz="700" smtClean="0">
                <a:solidFill>
                  <a:schemeClr val="bg2">
                    <a:lumMod val="75000"/>
                  </a:schemeClr>
                </a:solidFill>
              </a:rPr>
              <a:pPr/>
              <a:t>7/6/2015</a:t>
            </a:fld>
            <a:endParaRPr lang="en-US" sz="7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9" name="Footer Placeholder 4"/>
          <p:cNvSpPr txBox="1">
            <a:spLocks/>
          </p:cNvSpPr>
          <p:nvPr/>
        </p:nvSpPr>
        <p:spPr>
          <a:xfrm>
            <a:off x="457200" y="6575425"/>
            <a:ext cx="2009775" cy="1079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smtClean="0">
                <a:solidFill>
                  <a:schemeClr val="bg2">
                    <a:lumMod val="75000"/>
                  </a:schemeClr>
                </a:solidFill>
              </a:rPr>
              <a:t>© 2015 Think Big, a Teradata Company</a:t>
            </a:r>
            <a:endParaRPr lang="en-US" sz="7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100593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Who is Think Big?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328333" y="1411112"/>
            <a:ext cx="4572000" cy="4572000"/>
            <a:chOff x="2328333" y="1411112"/>
            <a:chExt cx="4572000" cy="4572000"/>
          </a:xfrm>
        </p:grpSpPr>
        <p:sp>
          <p:nvSpPr>
            <p:cNvPr id="5" name="Oval 4"/>
            <p:cNvSpPr/>
            <p:nvPr/>
          </p:nvSpPr>
          <p:spPr>
            <a:xfrm>
              <a:off x="2328333" y="1411112"/>
              <a:ext cx="4572000" cy="457200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square" tIns="91440" bIns="91440" rtlCol="0" anchor="t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kern="0" dirty="0" err="1" smtClean="0">
                <a:solidFill>
                  <a:prstClr val="white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25890" y="2384779"/>
              <a:ext cx="4190997" cy="32175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5000"/>
                </a:lnSpc>
                <a:spcBef>
                  <a:spcPts val="400"/>
                </a:spcBef>
              </a:pPr>
              <a:r>
                <a:rPr lang="en-US" sz="3000" dirty="0">
                  <a:solidFill>
                    <a:schemeClr val="bg1"/>
                  </a:solidFill>
                </a:rPr>
                <a:t>Think Big helps organizations unlock the value of big data through data science and engineering </a:t>
              </a:r>
              <a:r>
                <a:rPr lang="en-US" sz="3000" dirty="0" smtClean="0">
                  <a:solidFill>
                    <a:schemeClr val="bg1"/>
                  </a:solidFill>
                </a:rPr>
                <a:t>services</a:t>
              </a:r>
              <a:endParaRPr lang="en-US" sz="3000" dirty="0">
                <a:solidFill>
                  <a:schemeClr val="bg1"/>
                </a:solidFill>
              </a:endParaRPr>
            </a:p>
            <a:p>
              <a:pPr algn="ctr">
                <a:lnSpc>
                  <a:spcPct val="95000"/>
                </a:lnSpc>
                <a:spcBef>
                  <a:spcPts val="400"/>
                </a:spcBef>
              </a:pPr>
              <a:endParaRPr lang="en-US" sz="3000" dirty="0" err="1" smtClean="0">
                <a:solidFill>
                  <a:schemeClr val="bg1"/>
                </a:solidFill>
              </a:endParaRPr>
            </a:p>
          </p:txBody>
        </p:sp>
      </p:grp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6DC049E-385B-4108-8A93-169119A2B132}" type="datetime1">
              <a:rPr lang="en-US" smtClean="0"/>
              <a:t>7/6/2015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591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-5938" y="990600"/>
            <a:ext cx="8382000" cy="50292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Managed Services for Hadoop</a:t>
            </a:r>
            <a:endParaRPr lang="en-US" b="1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59572854"/>
              </p:ext>
            </p:extLst>
          </p:nvPr>
        </p:nvGraphicFramePr>
        <p:xfrm>
          <a:off x="228600" y="1295400"/>
          <a:ext cx="8686800" cy="502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>
          <a:xfrm>
            <a:off x="3505200" y="6573843"/>
            <a:ext cx="2133600" cy="115882"/>
          </a:xfrm>
        </p:spPr>
        <p:txBody>
          <a:bodyPr/>
          <a:lstStyle/>
          <a:p>
            <a:fld id="{A3C2D527-E211-4742-BB53-4FB9A2533062}" type="datetime1">
              <a:rPr lang="en-US" smtClean="0"/>
              <a:t>7/6/2015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575425"/>
            <a:ext cx="2009775" cy="107949"/>
          </a:xfrm>
        </p:spPr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8357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2"/>
          <p:cNvSpPr>
            <a:spLocks noGrp="1"/>
          </p:cNvSpPr>
          <p:nvPr>
            <p:ph type="title"/>
          </p:nvPr>
        </p:nvSpPr>
        <p:spPr>
          <a:xfrm>
            <a:off x="330199" y="152400"/>
            <a:ext cx="7594601" cy="609600"/>
          </a:xfrm>
        </p:spPr>
        <p:txBody>
          <a:bodyPr/>
          <a:lstStyle/>
          <a:p>
            <a:r>
              <a:rPr lang="en-US" dirty="0"/>
              <a:t>Managed Services for </a:t>
            </a:r>
            <a:r>
              <a:rPr lang="en-US" dirty="0" smtClean="0"/>
              <a:t>Hadoop – Platform Support </a:t>
            </a:r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453247"/>
              </p:ext>
            </p:extLst>
          </p:nvPr>
        </p:nvGraphicFramePr>
        <p:xfrm>
          <a:off x="253691" y="875340"/>
          <a:ext cx="8509309" cy="4961636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1956109"/>
                <a:gridCol w="6553200"/>
              </a:tblGrid>
              <a:tr h="447484">
                <a:tc gridSpan="2">
                  <a:txBody>
                    <a:bodyPr/>
                    <a:lstStyle/>
                    <a:p>
                      <a:pPr algn="l"/>
                      <a:r>
                        <a:rPr kumimoji="0" lang="en-US" alt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j-ea"/>
                          <a:cs typeface="+mj-cs"/>
                        </a:rPr>
                        <a:t>Administration as a Service – Shared Resources</a:t>
                      </a:r>
                      <a:endParaRPr kumimoji="0" lang="en-US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j-ea"/>
                        <a:cs typeface="+mj-cs"/>
                      </a:endParaRPr>
                    </a:p>
                  </a:txBody>
                  <a:tcPr marT="45734" marB="4573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3123"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Shared Hadoop Administrators; up to 50 nodes total; max of 2 clusters</a:t>
                      </a:r>
                    </a:p>
                  </a:txBody>
                  <a:tcPr marT="45734" marB="45734">
                    <a:solidFill>
                      <a:srgbClr val="EC881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8305">
                <a:tc gridSpan="2">
                  <a:txBody>
                    <a:bodyPr/>
                    <a:lstStyle/>
                    <a:p>
                      <a:pPr algn="l"/>
                      <a:endParaRPr lang="en-US" sz="1200" b="0" i="1" baseline="0" dirty="0" smtClean="0">
                        <a:solidFill>
                          <a:srgbClr val="0070C0"/>
                        </a:solidFill>
                      </a:endParaRPr>
                    </a:p>
                  </a:txBody>
                  <a:tcPr marT="45734" marB="45734"/>
                </a:tc>
                <a:tc h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sz="1400" b="0" dirty="0" smtClean="0"/>
                    </a:p>
                  </a:txBody>
                  <a:tcPr marT="45722" marB="45722"/>
                </a:tc>
              </a:tr>
              <a:tr h="715958"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Tasks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 Supported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Core System Administration services  including Hadoop cluster administration and support, user management, resource management, performance management through service requests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20750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What’s Included</a:t>
                      </a: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Daily cursory / Weekly detailed s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ystem health checks</a:t>
                      </a:r>
                      <a:endParaRPr lang="en-US" sz="1400" dirty="0" smtClean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Monitoring of Hadoop platform services, resources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availability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Next day response for incidents or service requests</a:t>
                      </a:r>
                      <a:r>
                        <a:rPr lang="en-US" sz="1400" baseline="0" dirty="0" smtClean="0"/>
                        <a:t> </a:t>
                      </a:r>
                      <a:endParaRPr lang="en-US" sz="1400" dirty="0" smtClean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Pre-determined bucket of support hours</a:t>
                      </a:r>
                      <a:endParaRPr lang="en-US" sz="1400" dirty="0" smtClean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400" dirty="0" smtClean="0"/>
                        <a:t>Minor software upgrade &amp; patches – customer manages testing, remediation and supervision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US" sz="1400" dirty="0" smtClean="0"/>
                        <a:t>Diagnose and fix issues with the Hadoop platform</a:t>
                      </a:r>
                      <a:r>
                        <a:rPr lang="en-US" sz="1400" baseline="0" dirty="0" smtClean="0"/>
                        <a:t>;</a:t>
                      </a:r>
                      <a:r>
                        <a:rPr lang="en-US" sz="1400" dirty="0" smtClean="0"/>
                        <a:t> escalate to vendor where necessary</a:t>
                      </a:r>
                    </a:p>
                  </a:txBody>
                  <a:tcPr marT="45734" marB="45734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03590"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Resource Model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sng" dirty="0" smtClean="0"/>
                        <a:t>Shared Pool of resources</a:t>
                      </a:r>
                      <a:r>
                        <a:rPr lang="en-US" sz="1400" dirty="0" smtClean="0"/>
                        <a:t>; </a:t>
                      </a:r>
                      <a:r>
                        <a:rPr lang="en-US" sz="1400" i="0" dirty="0" smtClean="0"/>
                        <a:t>Transition Management, Offshore Support and Service Management</a:t>
                      </a:r>
                      <a:endParaRPr lang="en-US" sz="1400" i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07145"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Typical Commitment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400" i="0" dirty="0" smtClean="0">
                          <a:solidFill>
                            <a:schemeClr val="tx1"/>
                          </a:solidFill>
                        </a:rPr>
                        <a:t>1 year or 3 years</a:t>
                      </a: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Date Placeholder 3"/>
          <p:cNvSpPr txBox="1">
            <a:spLocks/>
          </p:cNvSpPr>
          <p:nvPr/>
        </p:nvSpPr>
        <p:spPr>
          <a:xfrm>
            <a:off x="3505200" y="6573843"/>
            <a:ext cx="2133600" cy="11588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C2D527-E211-4742-BB53-4FB9A2533062}" type="datetime1">
              <a:rPr lang="en-US" sz="700" smtClean="0">
                <a:solidFill>
                  <a:schemeClr val="bg2">
                    <a:lumMod val="75000"/>
                  </a:schemeClr>
                </a:solidFill>
              </a:rPr>
              <a:pPr/>
              <a:t>7/6/2015</a:t>
            </a:fld>
            <a:endParaRPr lang="en-US" sz="7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457200" y="6575425"/>
            <a:ext cx="2009775" cy="1079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schemeClr val="bg2">
                    <a:lumMod val="75000"/>
                  </a:schemeClr>
                </a:solidFill>
              </a:rPr>
              <a:t>© 2015 Think Big, a Teradata Company</a:t>
            </a:r>
            <a:endParaRPr lang="en-US" sz="7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370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2"/>
          <p:cNvSpPr>
            <a:spLocks noGrp="1"/>
          </p:cNvSpPr>
          <p:nvPr>
            <p:ph type="title"/>
          </p:nvPr>
        </p:nvSpPr>
        <p:spPr>
          <a:xfrm>
            <a:off x="330199" y="152400"/>
            <a:ext cx="7518401" cy="609600"/>
          </a:xfrm>
        </p:spPr>
        <p:txBody>
          <a:bodyPr/>
          <a:lstStyle/>
          <a:p>
            <a:r>
              <a:rPr lang="en-US" dirty="0" smtClean="0"/>
              <a:t>Managed Services for Hadoop – Platform Support</a:t>
            </a:r>
            <a:endParaRPr lang="en-US" altLang="en-US" dirty="0" smtClean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9577589"/>
              </p:ext>
            </p:extLst>
          </p:nvPr>
        </p:nvGraphicFramePr>
        <p:xfrm>
          <a:off x="253691" y="875340"/>
          <a:ext cx="8509309" cy="5418836"/>
        </p:xfrm>
        <a:graphic>
          <a:graphicData uri="http://schemas.openxmlformats.org/drawingml/2006/table">
            <a:tbl>
              <a:tblPr firstRow="1">
                <a:tableStyleId>{3B4B98B0-60AC-42C2-AFA5-B58CD77FA1E5}</a:tableStyleId>
              </a:tblPr>
              <a:tblGrid>
                <a:gridCol w="1956109"/>
                <a:gridCol w="6553200"/>
              </a:tblGrid>
              <a:tr h="447484">
                <a:tc gridSpan="2">
                  <a:txBody>
                    <a:bodyPr/>
                    <a:lstStyle/>
                    <a:p>
                      <a:pPr algn="l"/>
                      <a:r>
                        <a:rPr kumimoji="0" lang="en-US" altLang="en-US" sz="2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j-ea"/>
                          <a:cs typeface="+mj-cs"/>
                        </a:rPr>
                        <a:t>Administration as a Service – Dedicated Resource</a:t>
                      </a:r>
                      <a:endParaRPr kumimoji="0" lang="en-US" sz="2400" b="1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j-ea"/>
                        <a:cs typeface="+mj-cs"/>
                      </a:endParaRPr>
                    </a:p>
                  </a:txBody>
                  <a:tcPr marT="45734" marB="4573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3123">
                <a:tc gridSpan="2"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US" sz="12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Dedicated Hadoop Administrator; up to 50 nodes total; max of 2 clusters</a:t>
                      </a:r>
                    </a:p>
                  </a:txBody>
                  <a:tcPr marT="45734" marB="45734">
                    <a:solidFill>
                      <a:srgbClr val="EC881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8305">
                <a:tc gridSpan="2">
                  <a:txBody>
                    <a:bodyPr/>
                    <a:lstStyle/>
                    <a:p>
                      <a:pPr algn="l"/>
                      <a:endParaRPr lang="en-US" sz="1200" b="0" i="1" baseline="0" dirty="0" smtClean="0">
                        <a:solidFill>
                          <a:srgbClr val="0070C0"/>
                        </a:solidFill>
                      </a:endParaRPr>
                    </a:p>
                  </a:txBody>
                  <a:tcPr marT="45734" marB="45734"/>
                </a:tc>
                <a:tc hMerge="1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sz="1400" b="0" dirty="0" smtClean="0"/>
                    </a:p>
                  </a:txBody>
                  <a:tcPr marT="45722" marB="45722"/>
                </a:tc>
              </a:tr>
              <a:tr h="715958"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Tasks</a:t>
                      </a:r>
                      <a:r>
                        <a:rPr lang="en-US" sz="1400" b="1" baseline="0" dirty="0" smtClean="0">
                          <a:solidFill>
                            <a:schemeClr val="tx1"/>
                          </a:solidFill>
                        </a:rPr>
                        <a:t> Supported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400" dirty="0" smtClean="0"/>
                        <a:t>Core System Administration services including Hadoop cluster administration and support, health checks, user management, resource management, performance management. Also includes support to monitor data load jobs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231889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What’s Included</a:t>
                      </a: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Daily / Weekly s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ystem health checks</a:t>
                      </a:r>
                      <a:endParaRPr lang="en-US" sz="1400" dirty="0" smtClean="0"/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Monitoring of Hadoop platform services, resources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availability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Break fixes as needed during the shift</a:t>
                      </a:r>
                    </a:p>
                    <a:p>
                      <a:pPr marL="285750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 smtClean="0"/>
                        <a:t>Proactive notifications and planning for resource and capacity management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 smtClean="0"/>
                        <a:t>Minor software upgrade and patch installs – customer manages testing, remediation and supervision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400" dirty="0" smtClean="0"/>
                        <a:t>Diagnose and fix issues with the Hadoop platform</a:t>
                      </a:r>
                      <a:r>
                        <a:rPr lang="en-US" sz="1400" baseline="0" dirty="0" smtClean="0"/>
                        <a:t>;</a:t>
                      </a:r>
                      <a:r>
                        <a:rPr lang="en-US" sz="1400" dirty="0" smtClean="0"/>
                        <a:t> escalate to vendor where necessary</a:t>
                      </a:r>
                    </a:p>
                  </a:txBody>
                  <a:tcPr marT="45734" marB="45734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403590"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Resource Model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u="sng" dirty="0" smtClean="0"/>
                        <a:t>Dedicated Administrator</a:t>
                      </a:r>
                      <a:r>
                        <a:rPr lang="en-US" sz="1400" dirty="0" smtClean="0"/>
                        <a:t>;  Defined shift; </a:t>
                      </a:r>
                      <a:r>
                        <a:rPr lang="en-US" sz="1400" i="0" dirty="0" smtClean="0"/>
                        <a:t>Transition Management, Offshore Support and Service Management</a:t>
                      </a:r>
                      <a:endParaRPr lang="en-US" sz="1400" i="1" dirty="0" smtClean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507145"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Typical Commitment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en-US" sz="1400" i="0" dirty="0" smtClean="0">
                          <a:solidFill>
                            <a:schemeClr val="tx1"/>
                          </a:solidFill>
                        </a:rPr>
                        <a:t>1 year or 3 years</a:t>
                      </a:r>
                      <a:endParaRPr lang="en-US" sz="1400" i="1" dirty="0">
                        <a:solidFill>
                          <a:schemeClr val="tx1"/>
                        </a:solidFill>
                      </a:endParaRPr>
                    </a:p>
                  </a:txBody>
                  <a:tcPr marT="45734" marB="45734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Date Placeholder 3"/>
          <p:cNvSpPr txBox="1">
            <a:spLocks/>
          </p:cNvSpPr>
          <p:nvPr/>
        </p:nvSpPr>
        <p:spPr>
          <a:xfrm>
            <a:off x="3505200" y="6573843"/>
            <a:ext cx="2133600" cy="11588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C2D527-E211-4742-BB53-4FB9A2533062}" type="datetime1">
              <a:rPr lang="en-US" sz="700" smtClean="0">
                <a:solidFill>
                  <a:schemeClr val="bg2">
                    <a:lumMod val="75000"/>
                  </a:schemeClr>
                </a:solidFill>
              </a:rPr>
              <a:pPr/>
              <a:t>7/6/2015</a:t>
            </a:fld>
            <a:endParaRPr lang="en-US" sz="7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457200" y="6575425"/>
            <a:ext cx="2009775" cy="1079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dirty="0" smtClean="0">
                <a:solidFill>
                  <a:schemeClr val="bg2">
                    <a:lumMod val="75000"/>
                  </a:schemeClr>
                </a:solidFill>
              </a:rPr>
              <a:t>© 2015 Think Big, a Teradata Company</a:t>
            </a:r>
            <a:endParaRPr lang="en-US" sz="7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239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55663" lvl="2">
              <a:buFont typeface="Courier New" panose="02070309020205020404" pitchFamily="49" charset="0"/>
              <a:buChar char="o"/>
            </a:pPr>
            <a:endParaRPr lang="en-US" sz="1200" dirty="0"/>
          </a:p>
          <a:p>
            <a:pPr marL="855663" lvl="2">
              <a:buFont typeface="Courier New" panose="02070309020205020404" pitchFamily="49" charset="0"/>
              <a:buChar char="o"/>
            </a:pPr>
            <a:endParaRPr lang="en-US" sz="12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Platform </a:t>
            </a:r>
            <a:r>
              <a:rPr lang="en-US" dirty="0"/>
              <a:t>Support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Administrator as a Service – </a:t>
            </a:r>
            <a:r>
              <a:rPr lang="en-US" dirty="0"/>
              <a:t>Package Options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4989132"/>
              </p:ext>
            </p:extLst>
          </p:nvPr>
        </p:nvGraphicFramePr>
        <p:xfrm>
          <a:off x="304800" y="1219200"/>
          <a:ext cx="8458200" cy="4968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7714"/>
                <a:gridCol w="2255520"/>
                <a:gridCol w="217496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 of item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Shared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Dedicated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Max Clusters (up to 50 nodes)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 (Prod + QA)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 (Prod + QA)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Health check</a:t>
                      </a:r>
                      <a:r>
                        <a:rPr lang="en-US" sz="1400" baseline="0" dirty="0" smtClean="0"/>
                        <a:t> frequency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Weekly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Daily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Tickets (pre</a:t>
                      </a:r>
                      <a:r>
                        <a:rPr lang="en-US" sz="1400" baseline="0" dirty="0" smtClean="0"/>
                        <a:t>-defined tasks)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20 tickets /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40 tickets/month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Change Requests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 / month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 / month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Reports (Basic or Rolled-up)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Basic checklist –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dirty="0" smtClean="0"/>
                        <a:t>no</a:t>
                      </a:r>
                      <a:r>
                        <a:rPr lang="en-US" sz="1400" baseline="0" dirty="0" smtClean="0"/>
                        <a:t> roll-up  / summary reports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Monthly + Quarterly (Summary, </a:t>
                      </a:r>
                      <a:r>
                        <a:rPr lang="en-US" sz="1400" dirty="0" err="1" smtClean="0"/>
                        <a:t>Perf</a:t>
                      </a:r>
                      <a:r>
                        <a:rPr lang="en-US" sz="1400" dirty="0" smtClean="0"/>
                        <a:t>)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Ticket</a:t>
                      </a:r>
                      <a:r>
                        <a:rPr lang="en-US" sz="1400" baseline="0" dirty="0" smtClean="0"/>
                        <a:t> response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aseline="0" dirty="0" smtClean="0"/>
                        <a:t>Next business day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In supported shift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Monitor Data Load Jobs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Yes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Security – Kerberos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Basic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Basic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Weekend and Off-shift (P1) add-ons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Not available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$33K / $38K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Transition (4 weeks) deliverable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Online Ops</a:t>
                      </a:r>
                      <a:r>
                        <a:rPr lang="en-US" sz="1400" baseline="0" dirty="0" smtClean="0"/>
                        <a:t> manual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Run book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 year Service price  +  </a:t>
                      </a:r>
                      <a:r>
                        <a:rPr lang="en-US" sz="1400" baseline="0" dirty="0" smtClean="0"/>
                        <a:t>transition (once)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$85K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smtClean="0"/>
                        <a:t>$130K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r>
                        <a:rPr lang="en-US" sz="1400" baseline="0" dirty="0" smtClean="0"/>
                        <a:t> Year Price w/ transition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$74K  per year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$115K  per year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Date Placeholder 3"/>
          <p:cNvSpPr txBox="1">
            <a:spLocks/>
          </p:cNvSpPr>
          <p:nvPr/>
        </p:nvSpPr>
        <p:spPr>
          <a:xfrm>
            <a:off x="3505200" y="6573843"/>
            <a:ext cx="2133600" cy="115882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3C2D527-E211-4742-BB53-4FB9A2533062}" type="datetime1">
              <a:rPr lang="en-US" sz="700" smtClean="0">
                <a:solidFill>
                  <a:schemeClr val="bg2">
                    <a:lumMod val="75000"/>
                  </a:schemeClr>
                </a:solidFill>
              </a:rPr>
              <a:pPr/>
              <a:t>7/6/2015</a:t>
            </a:fld>
            <a:endParaRPr lang="en-US" sz="7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457200" y="6575425"/>
            <a:ext cx="2009775" cy="10794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 smtClean="0">
                <a:solidFill>
                  <a:schemeClr val="bg2">
                    <a:lumMod val="75000"/>
                  </a:schemeClr>
                </a:solidFill>
              </a:rPr>
              <a:t>© 2015 Think Big, a Teradata Company</a:t>
            </a:r>
            <a:endParaRPr lang="en-US" sz="7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01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295400"/>
            <a:ext cx="8382000" cy="50292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 smtClean="0"/>
              <a:t>Transition </a:t>
            </a:r>
            <a:r>
              <a:rPr lang="en-US" dirty="0"/>
              <a:t>management is key </a:t>
            </a:r>
            <a:r>
              <a:rPr lang="en-US" dirty="0" smtClean="0"/>
              <a:t>to engagement success; we have completed </a:t>
            </a:r>
            <a:r>
              <a:rPr lang="en-US" dirty="0"/>
              <a:t>200 </a:t>
            </a:r>
            <a:r>
              <a:rPr lang="en-US" dirty="0" smtClean="0"/>
              <a:t>transitions!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Dedicated </a:t>
            </a:r>
            <a:r>
              <a:rPr lang="en-US" dirty="0"/>
              <a:t>service manager for ensuring optimum alignment with customer objectives for Big Data initiative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 smtClean="0"/>
              <a:t>Gain a </a:t>
            </a:r>
            <a:r>
              <a:rPr lang="en-US" dirty="0"/>
              <a:t>single service vendor for existing </a:t>
            </a:r>
            <a:r>
              <a:rPr lang="en-US" dirty="0" smtClean="0"/>
              <a:t>Teradata </a:t>
            </a:r>
            <a:r>
              <a:rPr lang="en-US" dirty="0"/>
              <a:t>customers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 smtClean="0"/>
              <a:t>Single vendor  support </a:t>
            </a:r>
            <a:r>
              <a:rPr lang="en-US" dirty="0"/>
              <a:t>for </a:t>
            </a:r>
            <a:r>
              <a:rPr lang="en-US" dirty="0" smtClean="0"/>
              <a:t>Hadoop environment </a:t>
            </a:r>
            <a:r>
              <a:rPr lang="en-US" dirty="0"/>
              <a:t>and applications </a:t>
            </a:r>
            <a:endParaRPr lang="en-US" dirty="0" smtClean="0"/>
          </a:p>
          <a:p>
            <a:pPr marL="285750" indent="-285750">
              <a:spcAft>
                <a:spcPts val="1200"/>
              </a:spcAft>
            </a:pPr>
            <a:r>
              <a:rPr lang="en-US" dirty="0" smtClean="0"/>
              <a:t>Think Big personnel are </a:t>
            </a:r>
            <a:r>
              <a:rPr lang="en-US" dirty="0"/>
              <a:t>trained and certified in multiple distributions. All resources undergo mandatory training in our methodologies.  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Global development centers in US, India and Philippines using state of the art high security facilities </a:t>
            </a:r>
            <a:r>
              <a:rPr lang="en-US" sz="2000" dirty="0"/>
              <a:t>(ISO 27001:2013 certified)</a:t>
            </a:r>
          </a:p>
          <a:p>
            <a:pPr marL="285750" indent="-285750">
              <a:spcAft>
                <a:spcPts val="1200"/>
              </a:spcAft>
            </a:pPr>
            <a:r>
              <a:rPr lang="en-US" dirty="0"/>
              <a:t>Partner access to CDH and HWX engineering team </a:t>
            </a:r>
            <a:r>
              <a:rPr lang="en-US" dirty="0" smtClean="0"/>
              <a:t>to </a:t>
            </a:r>
            <a:r>
              <a:rPr lang="en-US" dirty="0"/>
              <a:t>quickly </a:t>
            </a:r>
            <a:r>
              <a:rPr lang="en-US" dirty="0" smtClean="0"/>
              <a:t>resolve software </a:t>
            </a:r>
            <a:r>
              <a:rPr lang="en-US" dirty="0"/>
              <a:t>issues </a:t>
            </a:r>
          </a:p>
          <a:p>
            <a:pPr>
              <a:buFont typeface="Arial"/>
              <a:buChar char="•"/>
            </a:pP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2993" y="241275"/>
            <a:ext cx="6737120" cy="701731"/>
          </a:xfrm>
        </p:spPr>
        <p:txBody>
          <a:bodyPr/>
          <a:lstStyle/>
          <a:p>
            <a:r>
              <a:rPr lang="en-US" dirty="0" smtClean="0"/>
              <a:t>Advantages of Think Big Managed Services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3C2D527-E211-4742-BB53-4FB9A2533062}" type="datetime1">
              <a:rPr lang="en-US" smtClean="0"/>
              <a:t>7/6/2015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28079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and Education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3505200" y="6532900"/>
            <a:ext cx="2133600" cy="115882"/>
          </a:xfrm>
        </p:spPr>
        <p:txBody>
          <a:bodyPr/>
          <a:lstStyle/>
          <a:p>
            <a:fld id="{E49BB4B2-345F-4750-B97A-04011B7294E2}" type="datetime1">
              <a:rPr lang="en-US" smtClean="0"/>
              <a:t>7/6/2015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152400" y="1569051"/>
            <a:ext cx="5791200" cy="3581400"/>
            <a:chOff x="152400" y="1981200"/>
            <a:chExt cx="5791200" cy="3581400"/>
          </a:xfrm>
        </p:grpSpPr>
        <p:sp>
          <p:nvSpPr>
            <p:cNvPr id="7" name="TextBox 6"/>
            <p:cNvSpPr txBox="1"/>
            <p:nvPr/>
          </p:nvSpPr>
          <p:spPr>
            <a:xfrm>
              <a:off x="609600" y="4419600"/>
              <a:ext cx="4953000" cy="10695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defTabSz="45720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Pct val="110000"/>
                <a:buFont typeface="Wingdings" charset="2"/>
                <a:buChar char=""/>
              </a:pPr>
              <a:r>
                <a:rPr lang="en-US" sz="1400" dirty="0" smtClean="0">
                  <a:solidFill>
                    <a:srgbClr val="4D353B"/>
                  </a:solidFill>
                  <a:latin typeface="Century Gothic" pitchFamily="34" charset="0"/>
                  <a:cs typeface="Arial"/>
                </a:rPr>
                <a:t>Skills Transformation</a:t>
              </a:r>
            </a:p>
            <a:p>
              <a:pPr marL="285750" indent="-285750" defTabSz="45720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Pct val="110000"/>
                <a:buFont typeface="Wingdings" charset="2"/>
                <a:buChar char=""/>
              </a:pPr>
              <a:r>
                <a:rPr lang="en-US" sz="1400" dirty="0" smtClean="0">
                  <a:solidFill>
                    <a:srgbClr val="4D353B"/>
                  </a:solidFill>
                  <a:latin typeface="Century Gothic" pitchFamily="34" charset="0"/>
                  <a:cs typeface="Arial"/>
                </a:rPr>
                <a:t>Side-by-Side Mentoring</a:t>
              </a:r>
            </a:p>
            <a:p>
              <a:pPr marL="285750" indent="-285750" defTabSz="45720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Pct val="110000"/>
                <a:buFont typeface="Wingdings" charset="2"/>
                <a:buChar char=""/>
              </a:pPr>
              <a:r>
                <a:rPr lang="en-US" sz="1400" dirty="0" smtClean="0">
                  <a:solidFill>
                    <a:srgbClr val="4D353B"/>
                  </a:solidFill>
                  <a:latin typeface="Century Gothic" pitchFamily="34" charset="0"/>
                  <a:cs typeface="Arial"/>
                </a:rPr>
                <a:t>Joint Application Development</a:t>
              </a:r>
            </a:p>
            <a:p>
              <a:pPr marL="285750" indent="-285750" defTabSz="457200">
                <a:spcBef>
                  <a:spcPts val="0"/>
                </a:spcBef>
                <a:spcAft>
                  <a:spcPts val="300"/>
                </a:spcAft>
                <a:buClr>
                  <a:schemeClr val="accent1"/>
                </a:buClr>
                <a:buSzPct val="110000"/>
                <a:buFont typeface="Wingdings" charset="2"/>
                <a:buChar char=""/>
              </a:pPr>
              <a:r>
                <a:rPr lang="en-US" sz="1400" dirty="0" smtClean="0">
                  <a:solidFill>
                    <a:srgbClr val="4D353B"/>
                  </a:solidFill>
                  <a:latin typeface="Century Gothic" pitchFamily="34" charset="0"/>
                  <a:cs typeface="Arial"/>
                </a:rPr>
                <a:t>Expert Training Courses</a:t>
              </a:r>
              <a:endParaRPr lang="en-US" sz="1400" dirty="0">
                <a:solidFill>
                  <a:srgbClr val="4D353B"/>
                </a:solidFill>
                <a:latin typeface="Century Gothic" pitchFamily="34" charset="0"/>
                <a:cs typeface="Arial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304800" y="2103360"/>
              <a:ext cx="5562600" cy="493080"/>
            </a:xfrm>
            <a:prstGeom prst="rect">
              <a:avLst/>
            </a:prstGeom>
            <a:solidFill>
              <a:schemeClr val="accent1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90500" dir="270000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lIns="91440" tIns="0" rIns="91440" bIns="0" rtlCol="0" anchor="ctr" anchorCtr="1">
              <a:no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Enable Your Analysts &amp; IT Staff with New Skills</a:t>
              </a: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152400" y="2902551"/>
              <a:ext cx="1524000" cy="1364649"/>
              <a:chOff x="304800" y="2743200"/>
              <a:chExt cx="1524000" cy="1364649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304800" y="2812449"/>
                <a:ext cx="1524000" cy="1295400"/>
                <a:chOff x="2133600" y="2286000"/>
                <a:chExt cx="1524000" cy="1295400"/>
              </a:xfrm>
            </p:grpSpPr>
            <p:grpSp>
              <p:nvGrpSpPr>
                <p:cNvPr id="52" name="Group 51"/>
                <p:cNvGrpSpPr/>
                <p:nvPr/>
              </p:nvGrpSpPr>
              <p:grpSpPr>
                <a:xfrm>
                  <a:off x="2133600" y="2286000"/>
                  <a:ext cx="1066800" cy="849257"/>
                  <a:chOff x="2057400" y="2362200"/>
                  <a:chExt cx="1066800" cy="849257"/>
                </a:xfrm>
              </p:grpSpPr>
              <p:grpSp>
                <p:nvGrpSpPr>
                  <p:cNvPr id="58" name="Group 57"/>
                  <p:cNvGrpSpPr/>
                  <p:nvPr/>
                </p:nvGrpSpPr>
                <p:grpSpPr>
                  <a:xfrm>
                    <a:off x="2476500" y="2362200"/>
                    <a:ext cx="228600" cy="484110"/>
                    <a:chOff x="6070600" y="762000"/>
                    <a:chExt cx="304800" cy="645480"/>
                  </a:xfrm>
                </p:grpSpPr>
                <p:sp>
                  <p:nvSpPr>
                    <p:cNvPr id="60" name="Oval 59"/>
                    <p:cNvSpPr/>
                    <p:nvPr/>
                  </p:nvSpPr>
                  <p:spPr>
                    <a:xfrm>
                      <a:off x="6108700" y="762000"/>
                      <a:ext cx="228600" cy="228600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>
                      <a:outerShdw blurRad="190500" dir="2700000">
                        <a:srgbClr val="000000">
                          <a:alpha val="50000"/>
                        </a:srgb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 dirty="0" smtClean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61" name="Round Same Side Corner Rectangle 60"/>
                    <p:cNvSpPr/>
                    <p:nvPr/>
                  </p:nvSpPr>
                  <p:spPr>
                    <a:xfrm>
                      <a:off x="6070600" y="1026480"/>
                      <a:ext cx="304800" cy="381000"/>
                    </a:xfrm>
                    <a:prstGeom prst="round2SameRect">
                      <a:avLst/>
                    </a:prstGeom>
                    <a:solidFill>
                      <a:schemeClr val="tx2"/>
                    </a:solidFill>
                    <a:ln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>
                      <a:outerShdw blurRad="190500" dir="2700000">
                        <a:srgbClr val="000000">
                          <a:alpha val="50000"/>
                        </a:srgb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 dirty="0" smtClean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2057400" y="2839560"/>
                    <a:ext cx="1066800" cy="3718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000" dirty="0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+mn-lt"/>
                      </a:rPr>
                      <a:t>Data </a:t>
                    </a:r>
                    <a:br>
                      <a:rPr lang="en-US" sz="1000" dirty="0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+mn-lt"/>
                      </a:rPr>
                    </a:br>
                    <a:r>
                      <a:rPr lang="en-US" sz="1000" dirty="0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+mn-lt"/>
                      </a:rPr>
                      <a:t>Architect</a:t>
                    </a:r>
                  </a:p>
                </p:txBody>
              </p:sp>
            </p:grpSp>
            <p:grpSp>
              <p:nvGrpSpPr>
                <p:cNvPr id="53" name="Group 52"/>
                <p:cNvGrpSpPr/>
                <p:nvPr/>
              </p:nvGrpSpPr>
              <p:grpSpPr>
                <a:xfrm>
                  <a:off x="2667000" y="2593644"/>
                  <a:ext cx="990600" cy="987756"/>
                  <a:chOff x="2209800" y="2362200"/>
                  <a:chExt cx="990600" cy="987756"/>
                </a:xfrm>
              </p:grpSpPr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2590800" y="2362200"/>
                    <a:ext cx="228600" cy="484110"/>
                    <a:chOff x="6223000" y="762000"/>
                    <a:chExt cx="304800" cy="645480"/>
                  </a:xfrm>
                </p:grpSpPr>
                <p:sp>
                  <p:nvSpPr>
                    <p:cNvPr id="56" name="Oval 55"/>
                    <p:cNvSpPr/>
                    <p:nvPr/>
                  </p:nvSpPr>
                  <p:spPr>
                    <a:xfrm>
                      <a:off x="6261100" y="762000"/>
                      <a:ext cx="228600" cy="228600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>
                      <a:outerShdw blurRad="190500" dir="2700000">
                        <a:srgbClr val="000000">
                          <a:alpha val="50000"/>
                        </a:srgb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 dirty="0" smtClean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57" name="Round Same Side Corner Rectangle 56"/>
                    <p:cNvSpPr/>
                    <p:nvPr/>
                  </p:nvSpPr>
                  <p:spPr>
                    <a:xfrm>
                      <a:off x="6223000" y="1026480"/>
                      <a:ext cx="304800" cy="381000"/>
                    </a:xfrm>
                    <a:prstGeom prst="round2SameRect">
                      <a:avLst/>
                    </a:prstGeom>
                    <a:solidFill>
                      <a:schemeClr val="accent5"/>
                    </a:solidFill>
                    <a:ln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>
                      <a:outerShdw blurRad="190500" dir="2700000">
                        <a:srgbClr val="000000">
                          <a:alpha val="50000"/>
                        </a:srgb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 dirty="0" smtClean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sp>
                <p:nvSpPr>
                  <p:cNvPr id="55" name="TextBox 54"/>
                  <p:cNvSpPr txBox="1"/>
                  <p:nvPr/>
                </p:nvSpPr>
                <p:spPr>
                  <a:xfrm>
                    <a:off x="2209800" y="2839560"/>
                    <a:ext cx="990600" cy="51039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000" dirty="0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+mn-lt"/>
                      </a:rPr>
                      <a:t>Data Architect Big Data Monitoring</a:t>
                    </a:r>
                  </a:p>
                </p:txBody>
              </p:sp>
            </p:grpSp>
          </p:grpSp>
          <p:sp>
            <p:nvSpPr>
              <p:cNvPr id="51" name="Arc 50"/>
              <p:cNvSpPr/>
              <p:nvPr/>
            </p:nvSpPr>
            <p:spPr>
              <a:xfrm>
                <a:off x="609600" y="2743200"/>
                <a:ext cx="762000" cy="914400"/>
              </a:xfrm>
              <a:prstGeom prst="arc">
                <a:avLst>
                  <a:gd name="adj1" fmla="val 15673669"/>
                  <a:gd name="adj2" fmla="val 20396958"/>
                </a:avLst>
              </a:prstGeom>
              <a:ln w="19050" cap="rnd" cmpd="sng" algn="ctr">
                <a:solidFill>
                  <a:schemeClr val="tx2">
                    <a:lumMod val="90000"/>
                    <a:lumOff val="10000"/>
                  </a:schemeClr>
                </a:solidFill>
                <a:prstDash val="sysDot"/>
                <a:round/>
                <a:headEnd type="none" w="med" len="med"/>
                <a:tailEnd type="arrow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/>
            <p:cNvSpPr/>
            <p:nvPr/>
          </p:nvSpPr>
          <p:spPr>
            <a:xfrm>
              <a:off x="228600" y="1981200"/>
              <a:ext cx="5715000" cy="3581400"/>
            </a:xfrm>
            <a:prstGeom prst="rect">
              <a:avLst/>
            </a:prstGeom>
            <a:noFill/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498600" y="2902551"/>
              <a:ext cx="1600200" cy="1226150"/>
              <a:chOff x="228600" y="2743200"/>
              <a:chExt cx="1600200" cy="1226150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228600" y="2812449"/>
                <a:ext cx="1600200" cy="1156901"/>
                <a:chOff x="2057400" y="2286000"/>
                <a:chExt cx="1600200" cy="1156901"/>
              </a:xfrm>
            </p:grpSpPr>
            <p:grpSp>
              <p:nvGrpSpPr>
                <p:cNvPr id="40" name="Group 39"/>
                <p:cNvGrpSpPr/>
                <p:nvPr/>
              </p:nvGrpSpPr>
              <p:grpSpPr>
                <a:xfrm>
                  <a:off x="2057400" y="2286000"/>
                  <a:ext cx="1066800" cy="849257"/>
                  <a:chOff x="1981200" y="2362200"/>
                  <a:chExt cx="1066800" cy="849257"/>
                </a:xfrm>
              </p:grpSpPr>
              <p:grpSp>
                <p:nvGrpSpPr>
                  <p:cNvPr id="46" name="Group 45"/>
                  <p:cNvGrpSpPr/>
                  <p:nvPr/>
                </p:nvGrpSpPr>
                <p:grpSpPr>
                  <a:xfrm>
                    <a:off x="2400300" y="2362200"/>
                    <a:ext cx="228600" cy="484110"/>
                    <a:chOff x="5969000" y="762000"/>
                    <a:chExt cx="304800" cy="645480"/>
                  </a:xfrm>
                </p:grpSpPr>
                <p:sp>
                  <p:nvSpPr>
                    <p:cNvPr id="48" name="Oval 47"/>
                    <p:cNvSpPr/>
                    <p:nvPr/>
                  </p:nvSpPr>
                  <p:spPr>
                    <a:xfrm>
                      <a:off x="6007100" y="762000"/>
                      <a:ext cx="228600" cy="228600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>
                      <a:outerShdw blurRad="190500" dir="2700000">
                        <a:srgbClr val="000000">
                          <a:alpha val="50000"/>
                        </a:srgb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 dirty="0" smtClean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49" name="Round Same Side Corner Rectangle 48"/>
                    <p:cNvSpPr/>
                    <p:nvPr/>
                  </p:nvSpPr>
                  <p:spPr>
                    <a:xfrm>
                      <a:off x="5969000" y="1026480"/>
                      <a:ext cx="304800" cy="381000"/>
                    </a:xfrm>
                    <a:prstGeom prst="round2SameRect">
                      <a:avLst/>
                    </a:prstGeom>
                    <a:solidFill>
                      <a:schemeClr val="tx2"/>
                    </a:solidFill>
                    <a:ln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>
                      <a:outerShdw blurRad="190500" dir="2700000">
                        <a:srgbClr val="000000">
                          <a:alpha val="50000"/>
                        </a:srgb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 dirty="0" smtClean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1981200" y="2839560"/>
                    <a:ext cx="1066800" cy="3718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000" dirty="0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+mn-lt"/>
                      </a:rPr>
                      <a:t>Database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000" dirty="0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+mn-lt"/>
                      </a:rPr>
                      <a:t>Administrator</a:t>
                    </a:r>
                  </a:p>
                </p:txBody>
              </p:sp>
            </p:grpSp>
            <p:grpSp>
              <p:nvGrpSpPr>
                <p:cNvPr id="41" name="Group 40"/>
                <p:cNvGrpSpPr/>
                <p:nvPr/>
              </p:nvGrpSpPr>
              <p:grpSpPr>
                <a:xfrm>
                  <a:off x="2590800" y="2593644"/>
                  <a:ext cx="1066800" cy="849257"/>
                  <a:chOff x="2133600" y="2362200"/>
                  <a:chExt cx="1066800" cy="849257"/>
                </a:xfrm>
              </p:grpSpPr>
              <p:grpSp>
                <p:nvGrpSpPr>
                  <p:cNvPr id="42" name="Group 41"/>
                  <p:cNvGrpSpPr/>
                  <p:nvPr/>
                </p:nvGrpSpPr>
                <p:grpSpPr>
                  <a:xfrm>
                    <a:off x="2590800" y="2362200"/>
                    <a:ext cx="228600" cy="484110"/>
                    <a:chOff x="6223000" y="762000"/>
                    <a:chExt cx="304800" cy="645480"/>
                  </a:xfrm>
                </p:grpSpPr>
                <p:sp>
                  <p:nvSpPr>
                    <p:cNvPr id="44" name="Oval 43"/>
                    <p:cNvSpPr/>
                    <p:nvPr/>
                  </p:nvSpPr>
                  <p:spPr>
                    <a:xfrm>
                      <a:off x="6261100" y="762000"/>
                      <a:ext cx="228600" cy="228600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>
                      <a:outerShdw blurRad="190500" dir="2700000">
                        <a:srgbClr val="000000">
                          <a:alpha val="50000"/>
                        </a:srgb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 dirty="0" smtClean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45" name="Round Same Side Corner Rectangle 44"/>
                    <p:cNvSpPr/>
                    <p:nvPr/>
                  </p:nvSpPr>
                  <p:spPr>
                    <a:xfrm>
                      <a:off x="6223000" y="1026480"/>
                      <a:ext cx="304800" cy="381000"/>
                    </a:xfrm>
                    <a:prstGeom prst="round2SameRect">
                      <a:avLst/>
                    </a:prstGeom>
                    <a:solidFill>
                      <a:schemeClr val="accent5"/>
                    </a:solidFill>
                    <a:ln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>
                      <a:outerShdw blurRad="190500" dir="2700000">
                        <a:srgbClr val="000000">
                          <a:alpha val="50000"/>
                        </a:srgb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 dirty="0" smtClean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sp>
                <p:nvSpPr>
                  <p:cNvPr id="43" name="TextBox 42"/>
                  <p:cNvSpPr txBox="1"/>
                  <p:nvPr/>
                </p:nvSpPr>
                <p:spPr>
                  <a:xfrm>
                    <a:off x="2133600" y="2839560"/>
                    <a:ext cx="1066800" cy="3718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000" dirty="0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+mn-lt"/>
                      </a:rPr>
                      <a:t>Big Data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000" dirty="0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+mn-lt"/>
                      </a:rPr>
                      <a:t>Administrator</a:t>
                    </a:r>
                  </a:p>
                </p:txBody>
              </p:sp>
            </p:grpSp>
          </p:grpSp>
          <p:sp>
            <p:nvSpPr>
              <p:cNvPr id="39" name="Arc 38"/>
              <p:cNvSpPr/>
              <p:nvPr/>
            </p:nvSpPr>
            <p:spPr>
              <a:xfrm>
                <a:off x="609600" y="2743200"/>
                <a:ext cx="762000" cy="914400"/>
              </a:xfrm>
              <a:prstGeom prst="arc">
                <a:avLst>
                  <a:gd name="adj1" fmla="val 15673669"/>
                  <a:gd name="adj2" fmla="val 20396958"/>
                </a:avLst>
              </a:prstGeom>
              <a:ln w="19050" cap="rnd" cmpd="sng" algn="ctr">
                <a:solidFill>
                  <a:schemeClr val="tx2">
                    <a:lumMod val="90000"/>
                    <a:lumOff val="10000"/>
                  </a:schemeClr>
                </a:solidFill>
                <a:prstDash val="sysDot"/>
                <a:round/>
                <a:headEnd type="none" w="med" len="med"/>
                <a:tailEnd type="arrow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2921000" y="2902551"/>
              <a:ext cx="1524000" cy="1226150"/>
              <a:chOff x="304800" y="2743200"/>
              <a:chExt cx="1524000" cy="1226150"/>
            </a:xfrm>
          </p:grpSpPr>
          <p:grpSp>
            <p:nvGrpSpPr>
              <p:cNvPr id="26" name="Group 25"/>
              <p:cNvGrpSpPr/>
              <p:nvPr/>
            </p:nvGrpSpPr>
            <p:grpSpPr>
              <a:xfrm>
                <a:off x="304800" y="2812449"/>
                <a:ext cx="1524000" cy="1156901"/>
                <a:chOff x="2133600" y="2286000"/>
                <a:chExt cx="1524000" cy="1156901"/>
              </a:xfrm>
            </p:grpSpPr>
            <p:grpSp>
              <p:nvGrpSpPr>
                <p:cNvPr id="28" name="Group 27"/>
                <p:cNvGrpSpPr/>
                <p:nvPr/>
              </p:nvGrpSpPr>
              <p:grpSpPr>
                <a:xfrm>
                  <a:off x="2133600" y="2286000"/>
                  <a:ext cx="1066800" cy="849257"/>
                  <a:chOff x="2057400" y="2362200"/>
                  <a:chExt cx="1066800" cy="849257"/>
                </a:xfrm>
              </p:grpSpPr>
              <p:grpSp>
                <p:nvGrpSpPr>
                  <p:cNvPr id="34" name="Group 33"/>
                  <p:cNvGrpSpPr/>
                  <p:nvPr/>
                </p:nvGrpSpPr>
                <p:grpSpPr>
                  <a:xfrm>
                    <a:off x="2476500" y="2362200"/>
                    <a:ext cx="228600" cy="484110"/>
                    <a:chOff x="6070600" y="762000"/>
                    <a:chExt cx="304800" cy="645480"/>
                  </a:xfrm>
                </p:grpSpPr>
                <p:sp>
                  <p:nvSpPr>
                    <p:cNvPr id="36" name="Oval 35"/>
                    <p:cNvSpPr/>
                    <p:nvPr/>
                  </p:nvSpPr>
                  <p:spPr>
                    <a:xfrm>
                      <a:off x="6108700" y="762000"/>
                      <a:ext cx="228600" cy="228600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>
                      <a:outerShdw blurRad="190500" dir="2700000">
                        <a:srgbClr val="000000">
                          <a:alpha val="50000"/>
                        </a:srgb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 dirty="0" smtClean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37" name="Round Same Side Corner Rectangle 36"/>
                    <p:cNvSpPr/>
                    <p:nvPr/>
                  </p:nvSpPr>
                  <p:spPr>
                    <a:xfrm>
                      <a:off x="6070600" y="1026480"/>
                      <a:ext cx="304800" cy="381000"/>
                    </a:xfrm>
                    <a:prstGeom prst="round2SameRect">
                      <a:avLst/>
                    </a:prstGeom>
                    <a:solidFill>
                      <a:schemeClr val="tx2"/>
                    </a:solidFill>
                    <a:ln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>
                      <a:outerShdw blurRad="190500" dir="2700000">
                        <a:srgbClr val="000000">
                          <a:alpha val="50000"/>
                        </a:srgb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 dirty="0" smtClean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sp>
                <p:nvSpPr>
                  <p:cNvPr id="35" name="TextBox 34"/>
                  <p:cNvSpPr txBox="1"/>
                  <p:nvPr/>
                </p:nvSpPr>
                <p:spPr>
                  <a:xfrm>
                    <a:off x="2057400" y="2839560"/>
                    <a:ext cx="1066800" cy="3718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000" dirty="0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+mn-lt"/>
                      </a:rPr>
                      <a:t>Business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000" dirty="0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+mn-lt"/>
                      </a:rPr>
                      <a:t>Analyst</a:t>
                    </a:r>
                  </a:p>
                </p:txBody>
              </p:sp>
            </p:grpSp>
            <p:grpSp>
              <p:nvGrpSpPr>
                <p:cNvPr id="29" name="Group 28"/>
                <p:cNvGrpSpPr/>
                <p:nvPr/>
              </p:nvGrpSpPr>
              <p:grpSpPr>
                <a:xfrm>
                  <a:off x="2667000" y="2593644"/>
                  <a:ext cx="990600" cy="849257"/>
                  <a:chOff x="2209800" y="2362200"/>
                  <a:chExt cx="990600" cy="849257"/>
                </a:xfrm>
              </p:grpSpPr>
              <p:grpSp>
                <p:nvGrpSpPr>
                  <p:cNvPr id="30" name="Group 29"/>
                  <p:cNvGrpSpPr/>
                  <p:nvPr/>
                </p:nvGrpSpPr>
                <p:grpSpPr>
                  <a:xfrm>
                    <a:off x="2590800" y="2362200"/>
                    <a:ext cx="228600" cy="484110"/>
                    <a:chOff x="6223000" y="762000"/>
                    <a:chExt cx="304800" cy="645480"/>
                  </a:xfrm>
                </p:grpSpPr>
                <p:sp>
                  <p:nvSpPr>
                    <p:cNvPr id="32" name="Oval 31"/>
                    <p:cNvSpPr/>
                    <p:nvPr/>
                  </p:nvSpPr>
                  <p:spPr>
                    <a:xfrm>
                      <a:off x="6261100" y="762000"/>
                      <a:ext cx="228600" cy="228600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>
                      <a:outerShdw blurRad="190500" dir="2700000">
                        <a:srgbClr val="000000">
                          <a:alpha val="50000"/>
                        </a:srgb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 dirty="0" smtClean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33" name="Round Same Side Corner Rectangle 32"/>
                    <p:cNvSpPr/>
                    <p:nvPr/>
                  </p:nvSpPr>
                  <p:spPr>
                    <a:xfrm>
                      <a:off x="6223000" y="1026480"/>
                      <a:ext cx="304800" cy="381000"/>
                    </a:xfrm>
                    <a:prstGeom prst="round2SameRect">
                      <a:avLst/>
                    </a:prstGeom>
                    <a:solidFill>
                      <a:schemeClr val="accent5"/>
                    </a:solidFill>
                    <a:ln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>
                      <a:outerShdw blurRad="190500" dir="2700000">
                        <a:srgbClr val="000000">
                          <a:alpha val="50000"/>
                        </a:srgb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 dirty="0" smtClean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sp>
                <p:nvSpPr>
                  <p:cNvPr id="31" name="TextBox 30"/>
                  <p:cNvSpPr txBox="1"/>
                  <p:nvPr/>
                </p:nvSpPr>
                <p:spPr>
                  <a:xfrm>
                    <a:off x="2209800" y="2839560"/>
                    <a:ext cx="990600" cy="3718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000" dirty="0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+mn-lt"/>
                      </a:rPr>
                      <a:t>Data Science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000" dirty="0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+mn-lt"/>
                      </a:rPr>
                      <a:t>Math Modeler</a:t>
                    </a:r>
                  </a:p>
                </p:txBody>
              </p:sp>
            </p:grpSp>
          </p:grpSp>
          <p:sp>
            <p:nvSpPr>
              <p:cNvPr id="27" name="Arc 26"/>
              <p:cNvSpPr/>
              <p:nvPr/>
            </p:nvSpPr>
            <p:spPr>
              <a:xfrm>
                <a:off x="609600" y="2743200"/>
                <a:ext cx="762000" cy="914400"/>
              </a:xfrm>
              <a:prstGeom prst="arc">
                <a:avLst>
                  <a:gd name="adj1" fmla="val 15673669"/>
                  <a:gd name="adj2" fmla="val 20396958"/>
                </a:avLst>
              </a:prstGeom>
              <a:ln w="19050" cap="rnd" cmpd="sng" algn="ctr">
                <a:solidFill>
                  <a:schemeClr val="tx2">
                    <a:lumMod val="90000"/>
                    <a:lumOff val="10000"/>
                  </a:schemeClr>
                </a:solidFill>
                <a:prstDash val="sysDot"/>
                <a:round/>
                <a:headEnd type="none" w="med" len="med"/>
                <a:tailEnd type="arrow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267200" y="2902551"/>
              <a:ext cx="1524000" cy="1226150"/>
              <a:chOff x="304800" y="2743200"/>
              <a:chExt cx="1524000" cy="122615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304800" y="2812449"/>
                <a:ext cx="1524000" cy="1156901"/>
                <a:chOff x="2133600" y="2286000"/>
                <a:chExt cx="1524000" cy="1156901"/>
              </a:xfrm>
            </p:grpSpPr>
            <p:grpSp>
              <p:nvGrpSpPr>
                <p:cNvPr id="16" name="Group 15"/>
                <p:cNvGrpSpPr/>
                <p:nvPr/>
              </p:nvGrpSpPr>
              <p:grpSpPr>
                <a:xfrm>
                  <a:off x="2133600" y="2286000"/>
                  <a:ext cx="1066800" cy="710757"/>
                  <a:chOff x="2057400" y="2362200"/>
                  <a:chExt cx="1066800" cy="710757"/>
                </a:xfrm>
              </p:grpSpPr>
              <p:grpSp>
                <p:nvGrpSpPr>
                  <p:cNvPr id="22" name="Group 21"/>
                  <p:cNvGrpSpPr/>
                  <p:nvPr/>
                </p:nvGrpSpPr>
                <p:grpSpPr>
                  <a:xfrm>
                    <a:off x="2476500" y="2362200"/>
                    <a:ext cx="228600" cy="484110"/>
                    <a:chOff x="6070600" y="762000"/>
                    <a:chExt cx="304800" cy="645480"/>
                  </a:xfrm>
                </p:grpSpPr>
                <p:sp>
                  <p:nvSpPr>
                    <p:cNvPr id="24" name="Oval 23"/>
                    <p:cNvSpPr/>
                    <p:nvPr/>
                  </p:nvSpPr>
                  <p:spPr>
                    <a:xfrm>
                      <a:off x="6108700" y="762000"/>
                      <a:ext cx="228600" cy="228600"/>
                    </a:xfrm>
                    <a:prstGeom prst="ellipse">
                      <a:avLst/>
                    </a:prstGeom>
                    <a:solidFill>
                      <a:schemeClr val="tx2"/>
                    </a:solidFill>
                    <a:ln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>
                      <a:outerShdw blurRad="190500" dir="2700000">
                        <a:srgbClr val="000000">
                          <a:alpha val="50000"/>
                        </a:srgb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 dirty="0" smtClean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5" name="Round Same Side Corner Rectangle 24"/>
                    <p:cNvSpPr/>
                    <p:nvPr/>
                  </p:nvSpPr>
                  <p:spPr>
                    <a:xfrm>
                      <a:off x="6070600" y="1026480"/>
                      <a:ext cx="304800" cy="381000"/>
                    </a:xfrm>
                    <a:prstGeom prst="round2SameRect">
                      <a:avLst/>
                    </a:prstGeom>
                    <a:solidFill>
                      <a:schemeClr val="tx2"/>
                    </a:solidFill>
                    <a:ln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>
                      <a:outerShdw blurRad="190500" dir="2700000">
                        <a:srgbClr val="000000">
                          <a:alpha val="50000"/>
                        </a:srgb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 dirty="0" smtClean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sp>
                <p:nvSpPr>
                  <p:cNvPr id="23" name="TextBox 22"/>
                  <p:cNvSpPr txBox="1"/>
                  <p:nvPr/>
                </p:nvSpPr>
                <p:spPr>
                  <a:xfrm>
                    <a:off x="2057400" y="2839560"/>
                    <a:ext cx="1066800" cy="2333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000" dirty="0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+mn-lt"/>
                      </a:rPr>
                      <a:t>Developers</a:t>
                    </a:r>
                  </a:p>
                </p:txBody>
              </p:sp>
            </p:grpSp>
            <p:grpSp>
              <p:nvGrpSpPr>
                <p:cNvPr id="17" name="Group 16"/>
                <p:cNvGrpSpPr/>
                <p:nvPr/>
              </p:nvGrpSpPr>
              <p:grpSpPr>
                <a:xfrm>
                  <a:off x="2667000" y="2593644"/>
                  <a:ext cx="990600" cy="849257"/>
                  <a:chOff x="2209800" y="2362200"/>
                  <a:chExt cx="990600" cy="849257"/>
                </a:xfrm>
              </p:grpSpPr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2590800" y="2362200"/>
                    <a:ext cx="228600" cy="484110"/>
                    <a:chOff x="6223000" y="762000"/>
                    <a:chExt cx="304800" cy="645480"/>
                  </a:xfrm>
                </p:grpSpPr>
                <p:sp>
                  <p:nvSpPr>
                    <p:cNvPr id="20" name="Oval 19"/>
                    <p:cNvSpPr/>
                    <p:nvPr/>
                  </p:nvSpPr>
                  <p:spPr>
                    <a:xfrm>
                      <a:off x="6261100" y="762000"/>
                      <a:ext cx="228600" cy="228600"/>
                    </a:xfrm>
                    <a:prstGeom prst="ellipse">
                      <a:avLst/>
                    </a:prstGeom>
                    <a:solidFill>
                      <a:schemeClr val="accent5"/>
                    </a:solidFill>
                    <a:ln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>
                      <a:outerShdw blurRad="190500" dir="2700000">
                        <a:srgbClr val="000000">
                          <a:alpha val="50000"/>
                        </a:srgb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 dirty="0" smtClean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  <p:sp>
                  <p:nvSpPr>
                    <p:cNvPr id="21" name="Round Same Side Corner Rectangle 20"/>
                    <p:cNvSpPr/>
                    <p:nvPr/>
                  </p:nvSpPr>
                  <p:spPr>
                    <a:xfrm>
                      <a:off x="6223000" y="1026480"/>
                      <a:ext cx="304800" cy="381000"/>
                    </a:xfrm>
                    <a:prstGeom prst="round2SameRect">
                      <a:avLst/>
                    </a:prstGeom>
                    <a:solidFill>
                      <a:schemeClr val="accent5"/>
                    </a:solidFill>
                    <a:ln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>
                    <a:effectLst>
                      <a:outerShdw blurRad="190500" dir="2700000">
                        <a:srgbClr val="000000">
                          <a:alpha val="50000"/>
                        </a:srgbClr>
                      </a:outerShdw>
                    </a:effectLst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400" dirty="0" smtClean="0">
                        <a:solidFill>
                          <a:srgbClr val="FFFF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p:txBody>
                </p:sp>
              </p:grpSp>
              <p:sp>
                <p:nvSpPr>
                  <p:cNvPr id="19" name="TextBox 18"/>
                  <p:cNvSpPr txBox="1"/>
                  <p:nvPr/>
                </p:nvSpPr>
                <p:spPr>
                  <a:xfrm>
                    <a:off x="2209800" y="2839560"/>
                    <a:ext cx="990600" cy="3718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000" dirty="0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+mn-lt"/>
                      </a:rPr>
                      <a:t>Big Data</a:t>
                    </a:r>
                  </a:p>
                  <a:p>
                    <a:pPr algn="ctr">
                      <a:lnSpc>
                        <a:spcPct val="90000"/>
                      </a:lnSpc>
                    </a:pPr>
                    <a:r>
                      <a:rPr lang="en-US" sz="1000" dirty="0" smtClean="0">
                        <a:solidFill>
                          <a:schemeClr val="tx2">
                            <a:lumMod val="90000"/>
                            <a:lumOff val="10000"/>
                          </a:schemeClr>
                        </a:solidFill>
                        <a:latin typeface="+mn-lt"/>
                      </a:rPr>
                      <a:t>Engineering</a:t>
                    </a:r>
                  </a:p>
                </p:txBody>
              </p:sp>
            </p:grpSp>
          </p:grpSp>
          <p:sp>
            <p:nvSpPr>
              <p:cNvPr id="15" name="Arc 14"/>
              <p:cNvSpPr/>
              <p:nvPr/>
            </p:nvSpPr>
            <p:spPr>
              <a:xfrm>
                <a:off x="609600" y="2743200"/>
                <a:ext cx="762000" cy="914400"/>
              </a:xfrm>
              <a:prstGeom prst="arc">
                <a:avLst>
                  <a:gd name="adj1" fmla="val 15673669"/>
                  <a:gd name="adj2" fmla="val 20396958"/>
                </a:avLst>
              </a:prstGeom>
              <a:ln w="19050" cap="rnd" cmpd="sng" algn="ctr">
                <a:solidFill>
                  <a:schemeClr val="tx2">
                    <a:lumMod val="90000"/>
                    <a:lumOff val="10000"/>
                  </a:schemeClr>
                </a:solidFill>
                <a:prstDash val="sysDot"/>
                <a:round/>
                <a:headEnd type="none" w="med" len="med"/>
                <a:tailEnd type="arrow" w="lg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2" name="TextBox 61"/>
          <p:cNvSpPr txBox="1"/>
          <p:nvPr/>
        </p:nvSpPr>
        <p:spPr>
          <a:xfrm>
            <a:off x="6431037" y="2178651"/>
            <a:ext cx="2514600" cy="2687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110000"/>
              <a:buFont typeface="Wingdings" charset="2"/>
              <a:buChar char=""/>
            </a:pPr>
            <a:r>
              <a:rPr lang="en-US" dirty="0" smtClean="0">
                <a:solidFill>
                  <a:srgbClr val="4D353B"/>
                </a:solidFill>
                <a:latin typeface="Century Gothic" pitchFamily="34" charset="0"/>
                <a:cs typeface="Arial"/>
              </a:rPr>
              <a:t>Build Capabilities </a:t>
            </a:r>
            <a:br>
              <a:rPr lang="en-US" dirty="0" smtClean="0">
                <a:solidFill>
                  <a:srgbClr val="4D353B"/>
                </a:solidFill>
                <a:latin typeface="Century Gothic" pitchFamily="34" charset="0"/>
                <a:cs typeface="Arial"/>
              </a:rPr>
            </a:br>
            <a:r>
              <a:rPr lang="en-US" dirty="0" smtClean="0">
                <a:solidFill>
                  <a:srgbClr val="4D353B"/>
                </a:solidFill>
                <a:latin typeface="Century Gothic" pitchFamily="34" charset="0"/>
                <a:cs typeface="Arial"/>
              </a:rPr>
              <a:t>to Manage Rapid Innovation with Big Data</a:t>
            </a:r>
          </a:p>
          <a:p>
            <a:pPr marL="285750" indent="-285750" defTabSz="457200">
              <a:spcBef>
                <a:spcPts val="0"/>
              </a:spcBef>
              <a:spcAft>
                <a:spcPts val="800"/>
              </a:spcAft>
              <a:buClr>
                <a:schemeClr val="accent1"/>
              </a:buClr>
              <a:buSzPct val="110000"/>
              <a:buFont typeface="Wingdings" charset="2"/>
              <a:buChar char=""/>
            </a:pPr>
            <a:r>
              <a:rPr lang="en-US" dirty="0" smtClean="0">
                <a:solidFill>
                  <a:srgbClr val="4D353B"/>
                </a:solidFill>
                <a:latin typeface="Century Gothic" pitchFamily="34" charset="0"/>
                <a:cs typeface="Arial"/>
              </a:rPr>
              <a:t>Invest in and Scale Skills to Create a       Data-Driven Organization</a:t>
            </a:r>
            <a:endParaRPr lang="en-US" dirty="0">
              <a:solidFill>
                <a:srgbClr val="4D353B"/>
              </a:solidFill>
              <a:latin typeface="Century Gothic" pitchFamily="34" charset="0"/>
              <a:cs typeface="Arial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5526138" y="2616443"/>
            <a:ext cx="1103262" cy="1334217"/>
            <a:chOff x="4992738" y="2753916"/>
            <a:chExt cx="1179462" cy="1426369"/>
          </a:xfrm>
        </p:grpSpPr>
        <p:sp>
          <p:nvSpPr>
            <p:cNvPr id="64" name="Rectangle 63"/>
            <p:cNvSpPr/>
            <p:nvPr/>
          </p:nvSpPr>
          <p:spPr>
            <a:xfrm>
              <a:off x="5257800" y="3238500"/>
              <a:ext cx="228600" cy="457200"/>
            </a:xfrm>
            <a:prstGeom prst="rect">
              <a:avLst/>
            </a:prstGeom>
            <a:solidFill>
              <a:srgbClr val="FFFFFF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65" name="Picture 64" descr="yw arrow.png"/>
            <p:cNvPicPr>
              <a:picLocks noChangeAspect="1"/>
            </p:cNvPicPr>
            <p:nvPr/>
          </p:nvPicPr>
          <p:blipFill>
            <a:blip r:embed="rId2"/>
            <a:srcRect r="31141"/>
            <a:stretch>
              <a:fillRect/>
            </a:stretch>
          </p:blipFill>
          <p:spPr>
            <a:xfrm>
              <a:off x="4992738" y="2753916"/>
              <a:ext cx="1179462" cy="1426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49488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Think Big Academy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49BB4B2-345F-4750-B97A-04011B7294E2}" type="datetime1">
              <a:rPr lang="en-US" smtClean="0"/>
              <a:t>7/6/2015</a:t>
            </a:fld>
            <a:endParaRPr lang="en-US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231915481"/>
              </p:ext>
            </p:extLst>
          </p:nvPr>
        </p:nvGraphicFramePr>
        <p:xfrm>
          <a:off x="304800" y="1600200"/>
          <a:ext cx="8610600" cy="457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55000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1447800"/>
            <a:ext cx="8382000" cy="4273221"/>
          </a:xfrm>
        </p:spPr>
        <p:txBody>
          <a:bodyPr/>
          <a:lstStyle/>
          <a:p>
            <a:pPr marL="0" indent="0">
              <a:buNone/>
            </a:pPr>
            <a:r>
              <a:rPr lang="en-US" i="1" dirty="0" smtClean="0">
                <a:latin typeface="Century Gothic" pitchFamily="34" charset="0"/>
              </a:rPr>
              <a:t>Hands-on, technical courses: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latin typeface="Century Gothic" pitchFamily="34" charset="0"/>
              </a:rPr>
              <a:t>Hadoop</a:t>
            </a:r>
            <a:r>
              <a:rPr lang="en-US" dirty="0" smtClean="0">
                <a:latin typeface="Century Gothic" pitchFamily="34" charset="0"/>
              </a:rPr>
              <a:t> Developer Course (3-4 days)</a:t>
            </a:r>
          </a:p>
          <a:p>
            <a:pPr lvl="1"/>
            <a:r>
              <a:rPr lang="en-US" dirty="0" smtClean="0">
                <a:latin typeface="Century Gothic" pitchFamily="34" charset="0"/>
              </a:rPr>
              <a:t>Introduction to Hadoop &amp; HDFS; Java MapReduce API; Hive; Extending Hive with Java; Pig</a:t>
            </a:r>
          </a:p>
          <a:p>
            <a:r>
              <a:rPr lang="en-US" dirty="0" smtClean="0">
                <a:latin typeface="Century Gothic" pitchFamily="34" charset="0"/>
              </a:rPr>
              <a:t>HBase Developer Course (1-2 days)</a:t>
            </a:r>
          </a:p>
          <a:p>
            <a:pPr lvl="1"/>
            <a:r>
              <a:rPr lang="en-US" dirty="0" smtClean="0">
                <a:latin typeface="Century Gothic" pitchFamily="34" charset="0"/>
              </a:rPr>
              <a:t>Introduction to Hadoop &amp; HDFS; HBase Architecture; Schema Design; Java API; MapReduce &amp; HBase</a:t>
            </a:r>
          </a:p>
          <a:p>
            <a:r>
              <a:rPr lang="en-US" dirty="0" smtClean="0">
                <a:latin typeface="Century Gothic" pitchFamily="34" charset="0"/>
              </a:rPr>
              <a:t>Hive and Pig for Analysts (2 days)</a:t>
            </a:r>
          </a:p>
          <a:p>
            <a:pPr lvl="1"/>
            <a:r>
              <a:rPr lang="en-US" dirty="0" smtClean="0">
                <a:latin typeface="Century Gothic" pitchFamily="34" charset="0"/>
              </a:rPr>
              <a:t>Introduction to Hadoop; Review of SQL; Hive; Pig</a:t>
            </a:r>
          </a:p>
          <a:p>
            <a:r>
              <a:rPr lang="en-US" dirty="0" smtClean="0">
                <a:latin typeface="Century Gothic" pitchFamily="34" charset="0"/>
              </a:rPr>
              <a:t>Data Science with R (2-3 days)</a:t>
            </a:r>
          </a:p>
          <a:p>
            <a:pPr lvl="1"/>
            <a:r>
              <a:rPr lang="en-US" dirty="0" smtClean="0">
                <a:latin typeface="Century Gothic" pitchFamily="34" charset="0"/>
              </a:rPr>
              <a:t>Introduction to Hadoop; Review of R; Big Data with RHadoop; Parallel Random Forests with RHadoop</a:t>
            </a:r>
            <a:endParaRPr lang="en-US" dirty="0">
              <a:latin typeface="Century Gothic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7310" y="340447"/>
            <a:ext cx="7239000" cy="523220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  <a:latin typeface="Century Gothic" pitchFamily="34" charset="0"/>
              </a:rPr>
              <a:t>Popular Current Offerings</a:t>
            </a:r>
            <a:endParaRPr lang="en-US" dirty="0">
              <a:solidFill>
                <a:schemeClr val="accent1"/>
              </a:solidFill>
              <a:latin typeface="Century Gothic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B5D8DD52-B14A-4C87-8B33-76C8237E709A}" type="datetime1">
              <a:rPr lang="en-US" smtClean="0"/>
              <a:t>7/6/2015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6288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2667000"/>
            <a:ext cx="8382000" cy="881780"/>
          </a:xfrm>
        </p:spPr>
        <p:txBody>
          <a:bodyPr/>
          <a:lstStyle/>
          <a:p>
            <a:pPr marL="0" indent="0" algn="ctr">
              <a:buNone/>
            </a:pPr>
            <a:r>
              <a:rPr lang="en-US" sz="5400" dirty="0" smtClean="0">
                <a:solidFill>
                  <a:srgbClr val="EC881D"/>
                </a:solidFill>
                <a:latin typeface="Century Gothic" pitchFamily="34" charset="0"/>
              </a:rPr>
              <a:t>Use Cases &amp;</a:t>
            </a:r>
          </a:p>
          <a:p>
            <a:pPr marL="0" indent="0" algn="ctr">
              <a:buNone/>
            </a:pPr>
            <a:r>
              <a:rPr lang="en-US" sz="5400" dirty="0" smtClean="0">
                <a:solidFill>
                  <a:srgbClr val="EC881D"/>
                </a:solidFill>
                <a:latin typeface="Century Gothic" pitchFamily="34" charset="0"/>
              </a:rPr>
              <a:t>Case Studies</a:t>
            </a:r>
            <a:endParaRPr lang="en-US" sz="5400" dirty="0">
              <a:solidFill>
                <a:srgbClr val="EC881D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845091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49BB4B2-345F-4750-B97A-04011B7294E2}" type="datetime1">
              <a:rPr lang="en-US" smtClean="0"/>
              <a:t>7/6/2015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2400" y="3886200"/>
            <a:ext cx="2362200" cy="19295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4000">
                <a:schemeClr val="accent3">
                  <a:lumMod val="40000"/>
                  <a:lumOff val="6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  <a:tileRect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152400" y="3816000"/>
            <a:ext cx="2438400" cy="29880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R="0" lvl="0" algn="ctr" defTabSz="4572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10000"/>
              <a:tabLst/>
              <a:defRPr/>
            </a:pPr>
            <a:r>
              <a:rPr lang="en-US" sz="1400" b="1" dirty="0" smtClean="0">
                <a:latin typeface="Arial"/>
                <a:cs typeface="Arial"/>
              </a:rPr>
              <a:t>VALUE IDENTIFICATION</a:t>
            </a:r>
            <a:endParaRPr kumimoji="0" lang="en-US" sz="14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67000" y="3276600"/>
            <a:ext cx="2209800" cy="1981199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4000">
                <a:schemeClr val="accent3">
                  <a:lumMod val="40000"/>
                  <a:lumOff val="6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  <a:tileRect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2667000" y="2971800"/>
            <a:ext cx="2209800" cy="29880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169863" marR="0" lvl="0" indent="-169863" algn="ctr" defTabSz="4572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10000"/>
              <a:tabLst/>
              <a:defRPr/>
            </a:pPr>
            <a:r>
              <a:rPr lang="en-US" sz="1400" b="1" dirty="0" smtClean="0">
                <a:solidFill>
                  <a:srgbClr val="342428"/>
                </a:solidFill>
                <a:latin typeface="Arial"/>
                <a:cs typeface="Arial"/>
              </a:rPr>
              <a:t>VALUE CONFIRMATION</a:t>
            </a:r>
            <a:endParaRPr kumimoji="0" lang="en-US" sz="1400" b="1" i="0" u="none" strike="noStrike" kern="1200" cap="none" spc="0" normalizeH="0" noProof="0" dirty="0" smtClean="0">
              <a:ln>
                <a:noFill/>
              </a:ln>
              <a:solidFill>
                <a:srgbClr val="342428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52400" y="5562600"/>
            <a:ext cx="2362200" cy="3810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r="270000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0" rIns="91440" bIns="0" rtlCol="0" anchor="ctr" anchorCtr="1">
            <a:noAutofit/>
          </a:bodyPr>
          <a:lstStyle/>
          <a:p>
            <a:pPr algn="ctr"/>
            <a:r>
              <a:rPr lang="en-US" sz="1400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667000" y="5216841"/>
            <a:ext cx="2209800" cy="3810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r="270000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0" rIns="91440" bIns="0" rtlCol="0" anchor="ctr" anchorCtr="1">
            <a:noAutofit/>
          </a:bodyPr>
          <a:lstStyle/>
          <a:p>
            <a:pPr algn="ctr"/>
            <a:r>
              <a:rPr lang="en-US" sz="1400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743200" y="3276600"/>
            <a:ext cx="2133600" cy="2112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lvl="0" indent="-169863" defTabSz="457200" fontAlgn="auto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10000"/>
              <a:defRPr/>
            </a:pPr>
            <a:r>
              <a:rPr lang="en-US" sz="1100" b="1" dirty="0" smtClean="0">
                <a:solidFill>
                  <a:srgbClr val="BC3C00"/>
                </a:solidFill>
                <a:latin typeface="Arial"/>
                <a:cs typeface="Arial"/>
              </a:rPr>
              <a:t>Detailed Architecture Design</a:t>
            </a:r>
            <a:endParaRPr lang="en-US" sz="1100" b="1" dirty="0">
              <a:solidFill>
                <a:srgbClr val="BC3C00"/>
              </a:solidFill>
              <a:latin typeface="Arial"/>
              <a:cs typeface="Arial"/>
            </a:endParaRPr>
          </a:p>
          <a:p>
            <a:pPr marL="169863" lvl="0" indent="-169863" defTabSz="457200" fontAlgn="auto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charset="2"/>
              <a:buChar char=""/>
              <a:defRPr/>
            </a:pPr>
            <a:r>
              <a:rPr lang="en-US" sz="1100" dirty="0" smtClean="0">
                <a:solidFill>
                  <a:srgbClr val="4D353B"/>
                </a:solidFill>
                <a:latin typeface="Arial"/>
                <a:cs typeface="Arial"/>
              </a:rPr>
              <a:t>Confirmation of Use Case(s)</a:t>
            </a:r>
          </a:p>
          <a:p>
            <a:pPr marL="169863" lvl="0" indent="-169863" defTabSz="457200" fontAlgn="auto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charset="2"/>
              <a:buChar char=""/>
              <a:defRPr/>
            </a:pPr>
            <a:r>
              <a:rPr lang="en-US" sz="1100" dirty="0" smtClean="0">
                <a:solidFill>
                  <a:srgbClr val="4D353B"/>
                </a:solidFill>
                <a:latin typeface="Arial"/>
                <a:cs typeface="Arial"/>
              </a:rPr>
              <a:t>Technology selection</a:t>
            </a:r>
            <a:endParaRPr lang="en-US" sz="1100" dirty="0">
              <a:solidFill>
                <a:srgbClr val="4D353B"/>
              </a:solidFill>
              <a:latin typeface="Arial"/>
              <a:cs typeface="Arial"/>
            </a:endParaRPr>
          </a:p>
          <a:p>
            <a:pPr marL="169863" lvl="0" indent="-169863" defTabSz="457200" fontAlgn="auto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charset="2"/>
              <a:buChar char=""/>
              <a:defRPr/>
            </a:pPr>
            <a:r>
              <a:rPr lang="en-US" sz="1100" dirty="0" smtClean="0">
                <a:solidFill>
                  <a:srgbClr val="4D353B"/>
                </a:solidFill>
                <a:latin typeface="Arial"/>
                <a:cs typeface="Arial"/>
              </a:rPr>
              <a:t>ID Critical Success Factors</a:t>
            </a:r>
          </a:p>
          <a:p>
            <a:pPr marL="169863" lvl="0" indent="-169863" defTabSz="457200" fontAlgn="auto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10000"/>
              <a:defRPr/>
            </a:pPr>
            <a:r>
              <a:rPr lang="en-US" sz="1100" b="1" dirty="0" smtClean="0">
                <a:solidFill>
                  <a:srgbClr val="BC3C00"/>
                </a:solidFill>
                <a:latin typeface="Arial"/>
                <a:cs typeface="Arial"/>
              </a:rPr>
              <a:t>POC Deployment</a:t>
            </a:r>
            <a:endParaRPr lang="en-US" sz="1100" b="1" dirty="0">
              <a:solidFill>
                <a:srgbClr val="BC3C00"/>
              </a:solidFill>
              <a:latin typeface="Arial"/>
              <a:cs typeface="Arial"/>
            </a:endParaRPr>
          </a:p>
          <a:p>
            <a:pPr marL="169863" lvl="0" indent="-169863" defTabSz="457200" fontAlgn="auto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charset="2"/>
              <a:buChar char=""/>
              <a:defRPr/>
            </a:pPr>
            <a:r>
              <a:rPr lang="en-US" sz="1100" dirty="0" smtClean="0">
                <a:solidFill>
                  <a:srgbClr val="4D353B"/>
                </a:solidFill>
                <a:latin typeface="Arial"/>
                <a:cs typeface="Arial"/>
              </a:rPr>
              <a:t>Data ingestion</a:t>
            </a:r>
          </a:p>
          <a:p>
            <a:pPr marL="169863" lvl="0" indent="-169863" defTabSz="457200" fontAlgn="auto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charset="2"/>
              <a:buChar char=""/>
              <a:defRPr/>
            </a:pPr>
            <a:r>
              <a:rPr lang="en-US" sz="1100" dirty="0" smtClean="0">
                <a:solidFill>
                  <a:srgbClr val="4D353B"/>
                </a:solidFill>
                <a:latin typeface="Arial"/>
                <a:cs typeface="Arial"/>
              </a:rPr>
              <a:t>Data transformation</a:t>
            </a:r>
          </a:p>
          <a:p>
            <a:pPr marL="169863" lvl="0" indent="-169863" defTabSz="457200" fontAlgn="auto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charset="2"/>
              <a:buChar char=""/>
              <a:defRPr/>
            </a:pPr>
            <a:r>
              <a:rPr lang="en-US" sz="1100" dirty="0" smtClean="0">
                <a:solidFill>
                  <a:srgbClr val="4D353B"/>
                </a:solidFill>
                <a:latin typeface="Arial"/>
                <a:cs typeface="Arial"/>
              </a:rPr>
              <a:t>Initial analytics &amp; visualization</a:t>
            </a:r>
            <a:endParaRPr lang="en-US" sz="1100" dirty="0">
              <a:solidFill>
                <a:srgbClr val="4D353B"/>
              </a:solidFill>
              <a:latin typeface="Arial"/>
              <a:cs typeface="Arial"/>
            </a:endParaRPr>
          </a:p>
          <a:p>
            <a:pPr lvl="0" defTabSz="457200" fontAlgn="auto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10000"/>
              <a:defRPr/>
            </a:pPr>
            <a:endParaRPr lang="en-US" sz="1100" dirty="0">
              <a:solidFill>
                <a:srgbClr val="4D353B"/>
              </a:solidFill>
              <a:latin typeface="Arial"/>
              <a:cs typeface="Arial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029200" y="2286000"/>
            <a:ext cx="3962400" cy="25908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4000">
                <a:schemeClr val="accent3">
                  <a:lumMod val="40000"/>
                  <a:lumOff val="6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  <a:tileRect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007114" y="2295525"/>
            <a:ext cx="3962400" cy="29880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marL="169863" marR="0" lvl="0" indent="-169863" algn="ctr" defTabSz="4572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10000"/>
              <a:tabLst/>
              <a:defRPr/>
            </a:pPr>
            <a:r>
              <a:rPr lang="en-US" sz="1400" b="1" dirty="0" smtClean="0">
                <a:solidFill>
                  <a:srgbClr val="342428"/>
                </a:solidFill>
                <a:latin typeface="Arial"/>
                <a:cs typeface="Arial"/>
              </a:rPr>
              <a:t>PRODUCTION</a:t>
            </a:r>
            <a:endParaRPr kumimoji="0" lang="en-US" sz="1400" b="1" i="0" u="none" strike="noStrike" kern="1200" cap="none" spc="0" normalizeH="0" noProof="0" dirty="0" smtClean="0">
              <a:ln>
                <a:noFill/>
              </a:ln>
              <a:solidFill>
                <a:srgbClr val="342428"/>
              </a:solidFill>
              <a:effectLst/>
              <a:uLnTx/>
              <a:uFillTx/>
              <a:latin typeface="Arial"/>
              <a:cs typeface="Arial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029200" y="4800600"/>
            <a:ext cx="3962400" cy="3810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r="270000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91440" tIns="0" rIns="91440" bIns="0" rtlCol="0" anchor="ctr" anchorCtr="1">
            <a:noAutofit/>
          </a:bodyPr>
          <a:lstStyle/>
          <a:p>
            <a:pPr algn="ctr"/>
            <a:r>
              <a:rPr lang="en-US" sz="1400" cap="all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 &amp; support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05400" y="2598936"/>
            <a:ext cx="2416314" cy="105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lvl="0" indent="-169863" defTabSz="457200" fontAlgn="auto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10000"/>
              <a:defRPr/>
            </a:pPr>
            <a:r>
              <a:rPr lang="en-US" sz="1100" b="1" dirty="0" smtClean="0">
                <a:solidFill>
                  <a:srgbClr val="BC3C00"/>
                </a:solidFill>
                <a:latin typeface="Arial"/>
                <a:cs typeface="Arial"/>
              </a:rPr>
              <a:t>Production </a:t>
            </a:r>
            <a:r>
              <a:rPr lang="en-US" sz="1100" b="1" dirty="0" err="1" smtClean="0">
                <a:solidFill>
                  <a:srgbClr val="BC3C00"/>
                </a:solidFill>
                <a:latin typeface="Arial"/>
                <a:cs typeface="Arial"/>
              </a:rPr>
              <a:t>Kickstart</a:t>
            </a:r>
            <a:r>
              <a:rPr lang="en-US" sz="1100" b="1" dirty="0" smtClean="0">
                <a:solidFill>
                  <a:srgbClr val="BC3C00"/>
                </a:solidFill>
                <a:latin typeface="Arial"/>
                <a:cs typeface="Arial"/>
              </a:rPr>
              <a:t> (16 weeks)</a:t>
            </a:r>
            <a:endParaRPr lang="en-US" sz="1100" b="1" dirty="0">
              <a:solidFill>
                <a:srgbClr val="BC3C00"/>
              </a:solidFill>
              <a:latin typeface="Arial"/>
              <a:cs typeface="Arial"/>
            </a:endParaRPr>
          </a:p>
          <a:p>
            <a:pPr marL="169863" lvl="0" indent="-169863" defTabSz="457200" fontAlgn="auto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charset="2"/>
              <a:buChar char=""/>
              <a:defRPr/>
            </a:pPr>
            <a:r>
              <a:rPr lang="en-US" sz="1100" dirty="0" smtClean="0">
                <a:solidFill>
                  <a:srgbClr val="4D353B"/>
                </a:solidFill>
                <a:latin typeface="Arial"/>
                <a:cs typeface="Arial"/>
              </a:rPr>
              <a:t>Architecture, Data Ingestion, Transformation</a:t>
            </a:r>
            <a:endParaRPr lang="en-US" sz="1100" dirty="0">
              <a:solidFill>
                <a:srgbClr val="4D353B"/>
              </a:solidFill>
              <a:latin typeface="Arial"/>
              <a:cs typeface="Arial"/>
            </a:endParaRPr>
          </a:p>
          <a:p>
            <a:pPr marL="169863" lvl="0" indent="-169863" defTabSz="457200" fontAlgn="auto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charset="2"/>
              <a:buChar char=""/>
              <a:defRPr/>
            </a:pPr>
            <a:r>
              <a:rPr lang="en-US" sz="1100" dirty="0" smtClean="0">
                <a:solidFill>
                  <a:srgbClr val="4D353B"/>
                </a:solidFill>
                <a:latin typeface="Arial"/>
                <a:cs typeface="Arial"/>
              </a:rPr>
              <a:t>Deep analysis of event data</a:t>
            </a:r>
          </a:p>
          <a:p>
            <a:pPr marL="169863" lvl="0" indent="-169863" defTabSz="457200" fontAlgn="auto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charset="2"/>
              <a:buChar char=""/>
              <a:defRPr/>
            </a:pPr>
            <a:r>
              <a:rPr lang="en-US" sz="1100" dirty="0" smtClean="0">
                <a:solidFill>
                  <a:srgbClr val="4D353B"/>
                </a:solidFill>
                <a:latin typeface="Arial"/>
                <a:cs typeface="Arial"/>
              </a:rPr>
              <a:t>Performance testing</a:t>
            </a:r>
            <a:endParaRPr lang="en-US" sz="1100" dirty="0">
              <a:solidFill>
                <a:srgbClr val="4D353B"/>
              </a:solidFill>
              <a:latin typeface="Arial"/>
              <a:cs typeface="Arial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58000" y="3733800"/>
            <a:ext cx="2209800" cy="105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lvl="0" indent="-169863" defTabSz="457200" fontAlgn="auto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10000"/>
              <a:defRPr/>
            </a:pPr>
            <a:r>
              <a:rPr lang="en-US" sz="1100" b="1" dirty="0" smtClean="0">
                <a:solidFill>
                  <a:srgbClr val="BC3C00"/>
                </a:solidFill>
                <a:latin typeface="Arial"/>
                <a:cs typeface="Arial"/>
              </a:rPr>
              <a:t>Production R1&amp;2.0 (32 weeks)</a:t>
            </a:r>
            <a:endParaRPr lang="en-US" sz="1100" b="1" dirty="0">
              <a:solidFill>
                <a:srgbClr val="BC3C00"/>
              </a:solidFill>
              <a:latin typeface="Arial"/>
              <a:cs typeface="Arial"/>
            </a:endParaRPr>
          </a:p>
          <a:p>
            <a:pPr marL="169863" lvl="0" indent="-169863" defTabSz="457200" fontAlgn="auto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charset="2"/>
              <a:buChar char=""/>
              <a:defRPr/>
            </a:pPr>
            <a:r>
              <a:rPr lang="en-US" sz="1100" dirty="0" smtClean="0">
                <a:solidFill>
                  <a:srgbClr val="4D353B"/>
                </a:solidFill>
                <a:latin typeface="Arial"/>
                <a:cs typeface="Arial"/>
              </a:rPr>
              <a:t>Big Data Production Platform</a:t>
            </a:r>
            <a:endParaRPr lang="en-US" sz="1100" dirty="0">
              <a:solidFill>
                <a:srgbClr val="4D353B"/>
              </a:solidFill>
              <a:latin typeface="Arial"/>
              <a:cs typeface="Arial"/>
            </a:endParaRPr>
          </a:p>
          <a:p>
            <a:pPr marL="169863" lvl="0" indent="-169863" defTabSz="457200" fontAlgn="auto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charset="2"/>
              <a:buChar char=""/>
              <a:defRPr/>
            </a:pPr>
            <a:r>
              <a:rPr lang="en-US" sz="1100" dirty="0" smtClean="0">
                <a:solidFill>
                  <a:srgbClr val="4D353B"/>
                </a:solidFill>
                <a:latin typeface="Arial"/>
                <a:cs typeface="Arial"/>
              </a:rPr>
              <a:t>Internal/external application integration</a:t>
            </a:r>
          </a:p>
          <a:p>
            <a:pPr marL="169863" lvl="0" indent="-169863" defTabSz="457200" fontAlgn="auto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charset="2"/>
              <a:buChar char=""/>
              <a:defRPr/>
            </a:pPr>
            <a:r>
              <a:rPr lang="en-US" sz="1100" dirty="0" smtClean="0">
                <a:solidFill>
                  <a:srgbClr val="4D353B"/>
                </a:solidFill>
                <a:latin typeface="Arial"/>
                <a:cs typeface="Arial"/>
              </a:rPr>
              <a:t>Mature data governance</a:t>
            </a:r>
            <a:endParaRPr lang="en-US" sz="1100" dirty="0">
              <a:solidFill>
                <a:srgbClr val="4D353B"/>
              </a:solidFill>
              <a:latin typeface="Arial"/>
              <a:cs typeface="Arial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52400" y="6107043"/>
            <a:ext cx="236220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31160" y="6172200"/>
            <a:ext cx="914400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0" bIns="0" rtlCol="0">
            <a:spAutoFit/>
          </a:bodyPr>
          <a:lstStyle/>
          <a:p>
            <a:r>
              <a:rPr lang="en-US" sz="1400" dirty="0">
                <a:latin typeface="+mn-lt"/>
              </a:rPr>
              <a:t>6</a:t>
            </a:r>
            <a:r>
              <a:rPr lang="en-US" sz="1400" dirty="0" smtClean="0">
                <a:latin typeface="+mn-lt"/>
              </a:rPr>
              <a:t> weeks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667000" y="5750241"/>
            <a:ext cx="220980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5772898"/>
            <a:ext cx="914400" cy="246902"/>
          </a:xfrm>
          <a:prstGeom prst="rect">
            <a:avLst/>
          </a:prstGeom>
          <a:effectLst/>
        </p:spPr>
      </p:pic>
      <p:sp>
        <p:nvSpPr>
          <p:cNvPr id="22" name="TextBox 21"/>
          <p:cNvSpPr txBox="1"/>
          <p:nvPr/>
        </p:nvSpPr>
        <p:spPr>
          <a:xfrm>
            <a:off x="3288744" y="5803134"/>
            <a:ext cx="902256" cy="215444"/>
          </a:xfrm>
          <a:prstGeom prst="rect">
            <a:avLst/>
          </a:prstGeom>
          <a:noFill/>
          <a:effectLst/>
        </p:spPr>
        <p:txBody>
          <a:bodyPr wrap="square" lIns="91440" tIns="0" bIns="0" rtlCol="0">
            <a:spAutoFit/>
          </a:bodyPr>
          <a:lstStyle/>
          <a:p>
            <a:r>
              <a:rPr lang="en-US" sz="1400" dirty="0">
                <a:solidFill>
                  <a:srgbClr val="3C3C3B"/>
                </a:solidFill>
                <a:latin typeface="+mn-lt"/>
              </a:rPr>
              <a:t>8</a:t>
            </a:r>
            <a:r>
              <a:rPr lang="en-US" sz="1400" dirty="0" smtClean="0">
                <a:solidFill>
                  <a:srgbClr val="3C3C3B"/>
                </a:solidFill>
                <a:latin typeface="+mn-lt"/>
              </a:rPr>
              <a:t> weeks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5007124" y="5334000"/>
            <a:ext cx="3977620" cy="0"/>
          </a:xfrm>
          <a:prstGeom prst="line">
            <a:avLst/>
          </a:prstGeom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477000" y="5334000"/>
            <a:ext cx="990600" cy="215444"/>
          </a:xfrm>
          <a:prstGeom prst="rect">
            <a:avLst/>
          </a:prstGeom>
          <a:noFill/>
        </p:spPr>
        <p:txBody>
          <a:bodyPr wrap="square" lIns="91440" tIns="0" bIns="0" rtlCol="0">
            <a:spAutoFit/>
          </a:bodyPr>
          <a:lstStyle/>
          <a:p>
            <a:r>
              <a:rPr lang="en-US" sz="1400" dirty="0" smtClean="0">
                <a:solidFill>
                  <a:srgbClr val="3C3C3B"/>
                </a:solidFill>
                <a:latin typeface="+mn-lt"/>
              </a:rPr>
              <a:t>48 weeks</a:t>
            </a:r>
          </a:p>
        </p:txBody>
      </p:sp>
      <p:sp>
        <p:nvSpPr>
          <p:cNvPr id="25" name="Curved Left Arrow 24"/>
          <p:cNvSpPr/>
          <p:nvPr/>
        </p:nvSpPr>
        <p:spPr>
          <a:xfrm>
            <a:off x="5769114" y="3810000"/>
            <a:ext cx="838200" cy="914400"/>
          </a:xfrm>
          <a:prstGeom prst="curvedLeftArrow">
            <a:avLst>
              <a:gd name="adj1" fmla="val 10273"/>
              <a:gd name="adj2" fmla="val 50000"/>
              <a:gd name="adj3" fmla="val 17095"/>
            </a:avLst>
          </a:prstGeom>
          <a:solidFill>
            <a:schemeClr val="tx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r="270000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311914" y="3948887"/>
            <a:ext cx="11430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>
                <a:solidFill>
                  <a:schemeClr val="accent6">
                    <a:lumMod val="75000"/>
                  </a:schemeClr>
                </a:solidFill>
                <a:latin typeface="+mn-lt"/>
              </a:rPr>
              <a:t>Agile 8 week iterations</a:t>
            </a:r>
          </a:p>
        </p:txBody>
      </p:sp>
      <p:sp>
        <p:nvSpPr>
          <p:cNvPr id="27" name="Document 60"/>
          <p:cNvSpPr/>
          <p:nvPr/>
        </p:nvSpPr>
        <p:spPr>
          <a:xfrm>
            <a:off x="685800" y="1752600"/>
            <a:ext cx="2819400" cy="990600"/>
          </a:xfrm>
          <a:prstGeom prst="flowChartDocumen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600" i="1" dirty="0">
                <a:solidFill>
                  <a:schemeClr val="accent3"/>
                </a:solidFill>
                <a:cs typeface="Arial"/>
              </a:rPr>
              <a:t>Reduced Critical Customer Support Tickets by 350</a:t>
            </a:r>
            <a:r>
              <a:rPr lang="en-US" sz="1600" i="1" dirty="0" smtClean="0">
                <a:solidFill>
                  <a:schemeClr val="accent3"/>
                </a:solidFill>
                <a:cs typeface="Arial"/>
              </a:rPr>
              <a:t>%</a:t>
            </a:r>
            <a:endParaRPr lang="en-US" sz="1600" i="1" dirty="0">
              <a:solidFill>
                <a:schemeClr val="accent3"/>
              </a:solidFill>
              <a:cs typeface="Arial"/>
            </a:endParaRPr>
          </a:p>
        </p:txBody>
      </p:sp>
      <p:sp>
        <p:nvSpPr>
          <p:cNvPr id="28" name="Document 63"/>
          <p:cNvSpPr/>
          <p:nvPr/>
        </p:nvSpPr>
        <p:spPr>
          <a:xfrm>
            <a:off x="5943600" y="1219200"/>
            <a:ext cx="2819400" cy="990600"/>
          </a:xfrm>
          <a:prstGeom prst="flowChartDocument">
            <a:avLst/>
          </a:prstGeom>
          <a:ln>
            <a:solidFill>
              <a:schemeClr val="bg2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US" sz="1600" i="1" dirty="0" smtClean="0">
                <a:solidFill>
                  <a:schemeClr val="accent2">
                    <a:lumMod val="50000"/>
                  </a:schemeClr>
                </a:solidFill>
                <a:cs typeface="Arial"/>
              </a:rPr>
              <a:t>Expected </a:t>
            </a:r>
            <a:r>
              <a:rPr lang="en-US" sz="1600" i="1" dirty="0">
                <a:solidFill>
                  <a:schemeClr val="accent2">
                    <a:lumMod val="50000"/>
                  </a:schemeClr>
                </a:solidFill>
                <a:cs typeface="Arial"/>
              </a:rPr>
              <a:t>to store over 2PB of support data by </a:t>
            </a:r>
            <a:r>
              <a:rPr lang="en-US" sz="1600" i="1" dirty="0" smtClean="0">
                <a:solidFill>
                  <a:schemeClr val="accent2">
                    <a:lumMod val="50000"/>
                  </a:schemeClr>
                </a:solidFill>
                <a:cs typeface="Arial"/>
              </a:rPr>
              <a:t>2015</a:t>
            </a:r>
            <a:endParaRPr lang="en-US" sz="1600" i="1" dirty="0">
              <a:solidFill>
                <a:schemeClr val="accent2">
                  <a:lumMod val="50000"/>
                </a:schemeClr>
              </a:solidFill>
              <a:cs typeface="Arial"/>
            </a:endParaRPr>
          </a:p>
        </p:txBody>
      </p:sp>
      <p:sp>
        <p:nvSpPr>
          <p:cNvPr id="29" name="Title 64"/>
          <p:cNvSpPr>
            <a:spLocks noGrp="1"/>
          </p:cNvSpPr>
          <p:nvPr>
            <p:ph type="title"/>
          </p:nvPr>
        </p:nvSpPr>
        <p:spPr>
          <a:xfrm>
            <a:off x="571500" y="248798"/>
            <a:ext cx="7239000" cy="769441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Full Lifecycle Engagement: </a:t>
            </a:r>
            <a:r>
              <a:rPr lang="en-US" dirty="0">
                <a:solidFill>
                  <a:schemeClr val="accent1"/>
                </a:solidFill>
              </a:rPr>
              <a:t/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sz="2000" i="1" dirty="0" smtClean="0">
                <a:solidFill>
                  <a:schemeClr val="accent1"/>
                </a:solidFill>
              </a:rPr>
              <a:t>For a high tech manufacturer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28600" y="4114800"/>
            <a:ext cx="2133600" cy="12638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69863" lvl="0" indent="-169863" defTabSz="457200" fontAlgn="auto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10000"/>
              <a:defRPr/>
            </a:pPr>
            <a:r>
              <a:rPr lang="en-US" sz="1100" b="1" dirty="0" smtClean="0">
                <a:solidFill>
                  <a:srgbClr val="BC3C00"/>
                </a:solidFill>
                <a:latin typeface="Arial"/>
                <a:cs typeface="Arial"/>
              </a:rPr>
              <a:t>Big Data Roadmap</a:t>
            </a:r>
            <a:endParaRPr lang="en-US" sz="1100" b="1" dirty="0">
              <a:solidFill>
                <a:srgbClr val="BC3C00"/>
              </a:solidFill>
              <a:latin typeface="Arial"/>
              <a:cs typeface="Arial"/>
            </a:endParaRPr>
          </a:p>
          <a:p>
            <a:pPr marL="169863" lvl="0" indent="-169863" defTabSz="457200" fontAlgn="auto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charset="2"/>
              <a:buChar char=""/>
              <a:defRPr/>
            </a:pPr>
            <a:r>
              <a:rPr lang="en-US" sz="1100" dirty="0" smtClean="0">
                <a:solidFill>
                  <a:srgbClr val="4D353B"/>
                </a:solidFill>
                <a:latin typeface="Arial"/>
                <a:cs typeface="Arial"/>
              </a:rPr>
              <a:t>Use Case ID &amp; Prioritization</a:t>
            </a:r>
            <a:endParaRPr lang="en-US" sz="1100" dirty="0">
              <a:solidFill>
                <a:srgbClr val="4D353B"/>
              </a:solidFill>
              <a:latin typeface="Arial"/>
              <a:cs typeface="Arial"/>
            </a:endParaRPr>
          </a:p>
          <a:p>
            <a:pPr marL="169863" lvl="0" indent="-169863" defTabSz="457200" fontAlgn="auto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charset="2"/>
              <a:buChar char=""/>
              <a:defRPr/>
            </a:pPr>
            <a:r>
              <a:rPr lang="en-US" sz="1100" dirty="0" smtClean="0">
                <a:solidFill>
                  <a:srgbClr val="4D353B"/>
                </a:solidFill>
                <a:latin typeface="Arial"/>
                <a:cs typeface="Arial"/>
              </a:rPr>
              <a:t>Solution Architecture Design</a:t>
            </a:r>
          </a:p>
          <a:p>
            <a:pPr marL="169863" lvl="0" indent="-169863" defTabSz="457200" fontAlgn="auto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charset="2"/>
              <a:buChar char=""/>
              <a:defRPr/>
            </a:pPr>
            <a:r>
              <a:rPr lang="en-US" sz="1100" dirty="0" smtClean="0">
                <a:solidFill>
                  <a:srgbClr val="4D353B"/>
                </a:solidFill>
                <a:latin typeface="Arial"/>
                <a:cs typeface="Arial"/>
              </a:rPr>
              <a:t>Capability Assessment</a:t>
            </a:r>
          </a:p>
          <a:p>
            <a:pPr marL="169863" lvl="0" indent="-169863" defTabSz="457200" fontAlgn="auto">
              <a:lnSpc>
                <a:spcPct val="95000"/>
              </a:lnSpc>
              <a:spcBef>
                <a:spcPts val="0"/>
              </a:spcBef>
              <a:spcAft>
                <a:spcPts val="400"/>
              </a:spcAft>
              <a:buClr>
                <a:schemeClr val="accent1"/>
              </a:buClr>
              <a:buSzPct val="110000"/>
              <a:buFont typeface="Wingdings" charset="2"/>
              <a:buChar char=""/>
              <a:defRPr/>
            </a:pPr>
            <a:r>
              <a:rPr lang="en-US" sz="1100" dirty="0" smtClean="0">
                <a:solidFill>
                  <a:srgbClr val="4D353B"/>
                </a:solidFill>
                <a:latin typeface="Arial"/>
                <a:cs typeface="Arial"/>
              </a:rPr>
              <a:t>12-18 month deployment roadmap</a:t>
            </a:r>
            <a:endParaRPr lang="en-US" sz="1100" dirty="0">
              <a:solidFill>
                <a:srgbClr val="4D353B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71010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1374576"/>
            <a:ext cx="3505200" cy="4640517"/>
          </a:xfrm>
        </p:spPr>
        <p:txBody>
          <a:bodyPr/>
          <a:lstStyle/>
          <a:p>
            <a:pPr marL="0" indent="0">
              <a:buNone/>
            </a:pPr>
            <a:r>
              <a:rPr lang="en-US" sz="1800" b="1" i="1" dirty="0" smtClean="0"/>
              <a:t>What is Big Data?</a:t>
            </a:r>
          </a:p>
          <a:p>
            <a:r>
              <a:rPr lang="en-US" sz="1800" b="1" i="1" dirty="0" smtClean="0"/>
              <a:t>Data </a:t>
            </a:r>
            <a:r>
              <a:rPr lang="en-US" sz="1800" b="1" i="1" dirty="0"/>
              <a:t>sets so large and complex that they become awkward to work with using standard tools and </a:t>
            </a:r>
            <a:r>
              <a:rPr lang="en-US" sz="1800" b="1" i="1" dirty="0" smtClean="0"/>
              <a:t>techniques</a:t>
            </a:r>
          </a:p>
          <a:p>
            <a:r>
              <a:rPr lang="en-US" sz="1800" dirty="0" smtClean="0"/>
              <a:t>Google, </a:t>
            </a:r>
            <a:r>
              <a:rPr lang="en-US" sz="1800" dirty="0" err="1" smtClean="0"/>
              <a:t>Quantcast</a:t>
            </a:r>
            <a:r>
              <a:rPr lang="en-US" sz="1800" dirty="0" smtClean="0"/>
              <a:t>, Yahoo, LinkedIn… customer innovation in open source</a:t>
            </a:r>
          </a:p>
          <a:p>
            <a:r>
              <a:rPr lang="en-US" sz="1800" dirty="0"/>
              <a:t>Discover value in </a:t>
            </a:r>
            <a:r>
              <a:rPr lang="en-US" sz="1800" i="1" dirty="0"/>
              <a:t>dark data</a:t>
            </a:r>
            <a:r>
              <a:rPr lang="en-US" sz="1800" dirty="0"/>
              <a:t> and relationships among data sets</a:t>
            </a:r>
          </a:p>
          <a:p>
            <a:pPr lvl="1"/>
            <a:r>
              <a:rPr lang="en-US" sz="1600" dirty="0"/>
              <a:t>Customer behavior</a:t>
            </a:r>
          </a:p>
          <a:p>
            <a:pPr lvl="1"/>
            <a:r>
              <a:rPr lang="en-US" sz="1600" dirty="0"/>
              <a:t>Product behavior</a:t>
            </a:r>
          </a:p>
          <a:p>
            <a:r>
              <a:rPr lang="en-US" sz="1800" dirty="0"/>
              <a:t>Evolution: </a:t>
            </a:r>
            <a:br>
              <a:rPr lang="en-US" sz="1800" dirty="0"/>
            </a:br>
            <a:r>
              <a:rPr lang="en-US" sz="1800" dirty="0"/>
              <a:t>insight -&gt; operational -&gt; business innovation</a:t>
            </a:r>
          </a:p>
          <a:p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Big Data </a:t>
            </a:r>
            <a:endParaRPr lang="en-US" dirty="0"/>
          </a:p>
        </p:txBody>
      </p:sp>
      <p:pic>
        <p:nvPicPr>
          <p:cNvPr id="15" name="Picture 14" descr="The problem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70" y="1363706"/>
            <a:ext cx="4847025" cy="47051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84673" y="6040084"/>
            <a:ext cx="15078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75000"/>
                  </a:schemeClr>
                </a:solidFill>
              </a:rPr>
              <a:t>Source: </a:t>
            </a:r>
            <a:r>
              <a:rPr lang="en-US" sz="1200" dirty="0" err="1" smtClean="0">
                <a:solidFill>
                  <a:schemeClr val="bg1">
                    <a:lumMod val="75000"/>
                  </a:schemeClr>
                </a:solidFill>
              </a:rPr>
              <a:t>Hortonworks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46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34841"/>
            <a:ext cx="7886700" cy="1864613"/>
          </a:xfrm>
        </p:spPr>
        <p:txBody>
          <a:bodyPr/>
          <a:lstStyle/>
          <a:p>
            <a:r>
              <a:rPr lang="en-US" dirty="0" smtClean="0"/>
              <a:t>Enterprise-wide data access for timely analytics and insights</a:t>
            </a:r>
          </a:p>
          <a:p>
            <a:r>
              <a:rPr lang="en-US" dirty="0" smtClean="0"/>
              <a:t>Foundation for large scale proactive analytics</a:t>
            </a:r>
          </a:p>
          <a:p>
            <a:r>
              <a:rPr lang="en-US" b="1" dirty="0" smtClean="0"/>
              <a:t>Reduce </a:t>
            </a:r>
            <a:r>
              <a:rPr lang="en-US" b="1" dirty="0"/>
              <a:t>$Millions in scrap </a:t>
            </a:r>
            <a:r>
              <a:rPr lang="en-US" b="1" dirty="0" smtClean="0"/>
              <a:t>waste</a:t>
            </a:r>
          </a:p>
          <a:p>
            <a:r>
              <a:rPr lang="en-US" b="1" dirty="0" smtClean="0"/>
              <a:t>Drive </a:t>
            </a:r>
            <a:r>
              <a:rPr lang="en-US" b="1" dirty="0"/>
              <a:t>revenue and market share by accelerating time to market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3931166"/>
              </p:ext>
            </p:extLst>
          </p:nvPr>
        </p:nvGraphicFramePr>
        <p:xfrm>
          <a:off x="628650" y="3530601"/>
          <a:ext cx="7886700" cy="283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5119"/>
                <a:gridCol w="3296839"/>
                <a:gridCol w="3164742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Legacy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Data Lake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Retention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3-6 months</a:t>
                      </a:r>
                      <a:r>
                        <a:rPr lang="en-US" baseline="0" dirty="0" smtClean="0"/>
                        <a:t> scattered DBs</a:t>
                      </a:r>
                      <a:br>
                        <a:rPr lang="en-US" baseline="0" dirty="0" smtClean="0"/>
                      </a:br>
                      <a:r>
                        <a:rPr lang="en-US" baseline="0" dirty="0" smtClean="0"/>
                        <a:t>then tape archive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 data online in common data lake for 3+ years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Summaries, samples for several data sets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All parametric</a:t>
                      </a:r>
                      <a:r>
                        <a:rPr lang="en-US" baseline="0" dirty="0" smtClean="0"/>
                        <a:t> data captured in raw and integrated form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Analysis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Reactive</a:t>
                      </a:r>
                      <a:r>
                        <a:rPr lang="en-US" baseline="0" dirty="0" smtClean="0"/>
                        <a:t> resulting in missed improvement opportunities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 daily operations and on larger data sets to support</a:t>
                      </a:r>
                      <a:r>
                        <a:rPr lang="en-US" baseline="0" dirty="0" smtClean="0"/>
                        <a:t> proactive improvements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8080" y="250480"/>
            <a:ext cx="6737120" cy="701731"/>
          </a:xfrm>
        </p:spPr>
        <p:txBody>
          <a:bodyPr/>
          <a:lstStyle/>
          <a:p>
            <a:r>
              <a:rPr lang="en-US" dirty="0"/>
              <a:t>Full Lifecycle Engagement: </a:t>
            </a:r>
            <a:br>
              <a:rPr lang="en-US" dirty="0"/>
            </a:br>
            <a:r>
              <a:rPr lang="en-US" sz="2000" i="1" dirty="0"/>
              <a:t>For a high tech manufacturer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389B297-FB26-4080-B25F-0FF1DD222ED8}" type="datetime1">
              <a:rPr lang="en-US" smtClean="0"/>
              <a:t>7/6/2015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107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49BB4B2-345F-4750-B97A-04011B7294E2}" type="datetime1">
              <a:rPr lang="en-US" smtClean="0"/>
              <a:t>7/6/2015</a:t>
            </a:fld>
            <a:endParaRPr lang="en-US"/>
          </a:p>
        </p:txBody>
      </p:sp>
      <p:sp>
        <p:nvSpPr>
          <p:cNvPr id="6" name="Shape 61"/>
          <p:cNvSpPr txBox="1">
            <a:spLocks noGrp="1"/>
          </p:cNvSpPr>
          <p:nvPr>
            <p:ph idx="1"/>
          </p:nvPr>
        </p:nvSpPr>
        <p:spPr>
          <a:xfrm>
            <a:off x="457200" y="1280160"/>
            <a:ext cx="8229600" cy="432643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+mn-lt"/>
              </a:rPr>
              <a:t>Business</a:t>
            </a:r>
          </a:p>
          <a:p>
            <a:pPr marL="457200" lvl="0" indent="-342900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" sz="1800" dirty="0">
                <a:latin typeface="+mn-lt"/>
              </a:rPr>
              <a:t>Auction online ad spaces</a:t>
            </a:r>
          </a:p>
          <a:p>
            <a:pPr marL="457200" lvl="0" indent="-342900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" sz="1800" dirty="0">
                <a:latin typeface="+mn-lt"/>
              </a:rPr>
              <a:t>Goal: pick best auction </a:t>
            </a:r>
            <a:r>
              <a:rPr lang="en" sz="1800" dirty="0" smtClean="0">
                <a:latin typeface="+mn-lt"/>
              </a:rPr>
              <a:t>floor</a:t>
            </a:r>
            <a:r>
              <a:rPr lang="en-US" sz="1800" dirty="0" smtClean="0">
                <a:latin typeface="+mn-lt"/>
              </a:rPr>
              <a:t> to maximize revenue</a:t>
            </a:r>
            <a:endParaRPr lang="en" sz="1800" dirty="0">
              <a:latin typeface="+mn-l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latin typeface="+mn-lt"/>
              </a:rPr>
              <a:t>Project</a:t>
            </a:r>
          </a:p>
          <a:p>
            <a:pPr marL="457200" lvl="0" indent="-342900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" sz="1800" dirty="0">
                <a:latin typeface="+mn-lt"/>
              </a:rPr>
              <a:t>Analysis</a:t>
            </a:r>
          </a:p>
          <a:p>
            <a:pPr marL="914400" lvl="1" indent="-342900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-"/>
            </a:pPr>
            <a:r>
              <a:rPr lang="en" sz="1600" dirty="0">
                <a:latin typeface="+mn-lt"/>
              </a:rPr>
              <a:t>bids by demographic</a:t>
            </a:r>
          </a:p>
          <a:p>
            <a:pPr marL="914400" lvl="1" indent="-342900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-"/>
            </a:pPr>
            <a:r>
              <a:rPr lang="en" sz="1600" dirty="0">
                <a:latin typeface="+mn-lt"/>
              </a:rPr>
              <a:t>formula for optimal floor</a:t>
            </a:r>
          </a:p>
          <a:p>
            <a:pPr marL="457200" lvl="0" indent="-342900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•"/>
            </a:pPr>
            <a:r>
              <a:rPr lang="en" sz="1800" dirty="0">
                <a:latin typeface="+mn-lt"/>
              </a:rPr>
              <a:t>Production code</a:t>
            </a:r>
          </a:p>
          <a:p>
            <a:pPr marL="914400" lvl="1" indent="-342900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-"/>
            </a:pPr>
            <a:r>
              <a:rPr lang="en" sz="1600" dirty="0">
                <a:latin typeface="+mn-lt"/>
              </a:rPr>
              <a:t>C++, Lua</a:t>
            </a:r>
          </a:p>
          <a:p>
            <a:pPr marL="914400" lvl="1" indent="-342900" rtl="0">
              <a:spcBef>
                <a:spcPts val="0"/>
              </a:spcBef>
              <a:buClr>
                <a:schemeClr val="accent1"/>
              </a:buClr>
              <a:buSzPct val="100000"/>
              <a:buFont typeface="Arial"/>
              <a:buChar char="-"/>
            </a:pPr>
            <a:r>
              <a:rPr lang="en" sz="1600" dirty="0">
                <a:latin typeface="+mn-lt"/>
              </a:rPr>
              <a:t>Real-time </a:t>
            </a:r>
            <a:r>
              <a:rPr lang="en" sz="1600" dirty="0" smtClean="0">
                <a:latin typeface="+mn-lt"/>
              </a:rPr>
              <a:t>system</a:t>
            </a:r>
            <a:endParaRPr lang="en-US" sz="1600" dirty="0" smtClean="0">
              <a:latin typeface="+mn-lt"/>
            </a:endParaRPr>
          </a:p>
        </p:txBody>
      </p:sp>
      <p:sp>
        <p:nvSpPr>
          <p:cNvPr id="7" name="Shape 60"/>
          <p:cNvSpPr txBox="1">
            <a:spLocks noGrp="1"/>
          </p:cNvSpPr>
          <p:nvPr>
            <p:ph type="title"/>
          </p:nvPr>
        </p:nvSpPr>
        <p:spPr>
          <a:xfrm>
            <a:off x="458264" y="171450"/>
            <a:ext cx="7104888" cy="701731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smtClean="0">
                <a:solidFill>
                  <a:schemeClr val="accent1"/>
                </a:solidFill>
              </a:rPr>
              <a:t>Example: </a:t>
            </a:r>
            <a:r>
              <a:rPr lang="en" sz="2400" dirty="0" smtClean="0">
                <a:solidFill>
                  <a:schemeClr val="accent1"/>
                </a:solidFill>
              </a:rPr>
              <a:t>Ad </a:t>
            </a:r>
            <a:r>
              <a:rPr lang="en" sz="2400" dirty="0">
                <a:solidFill>
                  <a:schemeClr val="accent1"/>
                </a:solidFill>
              </a:rPr>
              <a:t>Space Auctions</a:t>
            </a:r>
          </a:p>
        </p:txBody>
      </p:sp>
      <p:pic>
        <p:nvPicPr>
          <p:cNvPr id="8" name="Shape 62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115859" y="3443449"/>
            <a:ext cx="1053029" cy="1699999"/>
          </a:xfrm>
          <a:prstGeom prst="rect">
            <a:avLst/>
          </a:prstGeom>
        </p:spPr>
      </p:pic>
      <p:pic>
        <p:nvPicPr>
          <p:cNvPr id="9" name="Shape 6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4223750" y="1267324"/>
            <a:ext cx="817574" cy="1090099"/>
          </a:xfrm>
          <a:prstGeom prst="rect">
            <a:avLst/>
          </a:prstGeom>
        </p:spPr>
      </p:pic>
      <p:pic>
        <p:nvPicPr>
          <p:cNvPr id="10" name="Shape 6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6212350" y="1285019"/>
            <a:ext cx="2145412" cy="1740431"/>
          </a:xfrm>
          <a:prstGeom prst="rect">
            <a:avLst/>
          </a:prstGeom>
        </p:spPr>
      </p:pic>
      <p:sp>
        <p:nvSpPr>
          <p:cNvPr id="11" name="Shape 65"/>
          <p:cNvSpPr/>
          <p:nvPr/>
        </p:nvSpPr>
        <p:spPr>
          <a:xfrm>
            <a:off x="6526826" y="1596150"/>
            <a:ext cx="2124899" cy="458799"/>
          </a:xfrm>
          <a:prstGeom prst="ellipse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" name="Shape 66"/>
          <p:cNvCxnSpPr>
            <a:stCxn id="9" idx="3"/>
            <a:endCxn id="10" idx="1"/>
          </p:cNvCxnSpPr>
          <p:nvPr/>
        </p:nvCxnSpPr>
        <p:spPr>
          <a:xfrm>
            <a:off x="5041325" y="1812375"/>
            <a:ext cx="1171025" cy="342859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13" name="Shape 67"/>
          <p:cNvCxnSpPr>
            <a:stCxn id="10" idx="2"/>
            <a:endCxn id="14" idx="1"/>
          </p:cNvCxnSpPr>
          <p:nvPr/>
        </p:nvCxnSpPr>
        <p:spPr>
          <a:xfrm flipH="1">
            <a:off x="6416350" y="3025450"/>
            <a:ext cx="868706" cy="1226600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4" name="Shape 68"/>
          <p:cNvSpPr txBox="1"/>
          <p:nvPr/>
        </p:nvSpPr>
        <p:spPr>
          <a:xfrm>
            <a:off x="6416350" y="4100250"/>
            <a:ext cx="1090200" cy="30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Auction House</a:t>
            </a:r>
          </a:p>
        </p:txBody>
      </p:sp>
      <p:sp>
        <p:nvSpPr>
          <p:cNvPr id="15" name="Shape 69"/>
          <p:cNvSpPr txBox="1"/>
          <p:nvPr/>
        </p:nvSpPr>
        <p:spPr>
          <a:xfrm>
            <a:off x="7506550" y="3139849"/>
            <a:ext cx="1462500" cy="30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Ad on Webpage</a:t>
            </a:r>
          </a:p>
        </p:txBody>
      </p:sp>
      <p:sp>
        <p:nvSpPr>
          <p:cNvPr id="16" name="Shape 70"/>
          <p:cNvSpPr txBox="1"/>
          <p:nvPr/>
        </p:nvSpPr>
        <p:spPr>
          <a:xfrm>
            <a:off x="4266725" y="2281224"/>
            <a:ext cx="1090200" cy="30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Viewer</a:t>
            </a:r>
          </a:p>
        </p:txBody>
      </p:sp>
      <p:sp>
        <p:nvSpPr>
          <p:cNvPr id="17" name="Shape 71"/>
          <p:cNvSpPr txBox="1"/>
          <p:nvPr/>
        </p:nvSpPr>
        <p:spPr>
          <a:xfrm>
            <a:off x="5031850" y="5728849"/>
            <a:ext cx="1462500" cy="30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Advertisers</a:t>
            </a:r>
          </a:p>
        </p:txBody>
      </p:sp>
      <p:pic>
        <p:nvPicPr>
          <p:cNvPr id="18" name="Shape 7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3311723" y="5143450"/>
            <a:ext cx="875812" cy="1167749"/>
          </a:xfrm>
          <a:prstGeom prst="rect">
            <a:avLst/>
          </a:prstGeom>
        </p:spPr>
      </p:pic>
      <p:cxnSp>
        <p:nvCxnSpPr>
          <p:cNvPr id="19" name="Shape 74"/>
          <p:cNvCxnSpPr>
            <a:stCxn id="8" idx="2"/>
            <a:endCxn id="18" idx="3"/>
          </p:cNvCxnSpPr>
          <p:nvPr/>
        </p:nvCxnSpPr>
        <p:spPr>
          <a:xfrm flipH="1">
            <a:off x="4187535" y="5143448"/>
            <a:ext cx="1454839" cy="583877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20" name="Shape 75"/>
          <p:cNvCxnSpPr>
            <a:stCxn id="8" idx="2"/>
          </p:cNvCxnSpPr>
          <p:nvPr/>
        </p:nvCxnSpPr>
        <p:spPr>
          <a:xfrm>
            <a:off x="5642374" y="5143448"/>
            <a:ext cx="1454952" cy="585413"/>
          </a:xfrm>
          <a:prstGeom prst="straightConnector1">
            <a:avLst/>
          </a:prstGeom>
          <a:noFill/>
          <a:ln w="38100" cap="flat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pic>
        <p:nvPicPr>
          <p:cNvPr id="21" name="Picture 2" descr="http://typophile.com/files/In-N-Out_Burger_648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326" y="5380903"/>
            <a:ext cx="1042835" cy="104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90645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49BB4B2-345F-4750-B97A-04011B7294E2}" type="datetime1">
              <a:rPr lang="en-US" smtClean="0"/>
              <a:t>7/6/2015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auto">
          <a:xfrm>
            <a:off x="677028" y="5062150"/>
            <a:ext cx="283743" cy="1082898"/>
          </a:xfrm>
          <a:prstGeom prst="rect">
            <a:avLst/>
          </a:prstGeom>
          <a:solidFill>
            <a:srgbClr val="92D050">
              <a:alpha val="25000"/>
            </a:srgbClr>
          </a:solidFill>
          <a:ln w="28575" cap="flat" cmpd="sng" algn="ctr">
            <a:solidFill>
              <a:srgbClr val="92D050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800">
              <a:ea typeface="ＭＳ Ｐゴシック" pitchFamily="1" charset="-128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680809" y="4993421"/>
            <a:ext cx="1257300" cy="1171157"/>
          </a:xfrm>
          <a:prstGeom prst="ellipse">
            <a:avLst/>
          </a:prstGeom>
          <a:gradFill flip="none" rotWithShape="1">
            <a:gsLst>
              <a:gs pos="0">
                <a:srgbClr val="92D050">
                  <a:alpha val="48000"/>
                </a:srgbClr>
              </a:gs>
              <a:gs pos="64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800">
              <a:ea typeface="ＭＳ Ｐゴシック" pitchFamily="1" charset="-128"/>
            </a:endParaRPr>
          </a:p>
        </p:txBody>
      </p:sp>
      <p:sp>
        <p:nvSpPr>
          <p:cNvPr id="8" name="Text Placeholder 85"/>
          <p:cNvSpPr txBox="1">
            <a:spLocks/>
          </p:cNvSpPr>
          <p:nvPr/>
        </p:nvSpPr>
        <p:spPr>
          <a:xfrm>
            <a:off x="537560" y="1335820"/>
            <a:ext cx="4400550" cy="782631"/>
          </a:xfrm>
          <a:prstGeom prst="rect">
            <a:avLst/>
          </a:prstGeom>
        </p:spPr>
        <p:txBody>
          <a:bodyPr/>
          <a:lstStyle>
            <a:lvl1pPr marL="233363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A9BC6"/>
              </a:buClr>
              <a:buChar char="•"/>
              <a:defRPr sz="2400">
                <a:solidFill>
                  <a:srgbClr val="595959"/>
                </a:solidFill>
                <a:latin typeface="Calibri" pitchFamily="34" charset="0"/>
                <a:ea typeface="MS PGothic" pitchFamily="34" charset="-128"/>
                <a:cs typeface="Calibri" pitchFamily="34" charset="0"/>
              </a:defRPr>
            </a:lvl1pPr>
            <a:lvl2pPr marL="631825" indent="-1746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Char char="–"/>
              <a:defRPr sz="2000">
                <a:solidFill>
                  <a:srgbClr val="595959"/>
                </a:solidFill>
                <a:latin typeface="Calibri" pitchFamily="34" charset="0"/>
                <a:ea typeface="MS PGothic" pitchFamily="34" charset="-128"/>
                <a:cs typeface="Calibri" pitchFamily="34" charset="0"/>
              </a:defRPr>
            </a:lvl2pPr>
            <a:lvl3pPr marL="1089025" indent="-1746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A9BC6"/>
              </a:buClr>
              <a:buChar char="•"/>
              <a:defRPr>
                <a:solidFill>
                  <a:srgbClr val="595959"/>
                </a:solidFill>
                <a:latin typeface="Calibri" pitchFamily="34" charset="0"/>
                <a:ea typeface="MS PGothic" pitchFamily="34" charset="-128"/>
                <a:cs typeface="Calibri" pitchFamily="34" charset="0"/>
              </a:defRPr>
            </a:lvl3pPr>
            <a:lvl4pPr marL="1546225" indent="-1746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Char char="–"/>
              <a:defRPr sz="1600">
                <a:solidFill>
                  <a:srgbClr val="595959"/>
                </a:solidFill>
                <a:latin typeface="Calibri" pitchFamily="34" charset="0"/>
                <a:ea typeface="MS PGothic" pitchFamily="34" charset="-128"/>
                <a:cs typeface="Calibri" pitchFamily="34" charset="0"/>
              </a:defRPr>
            </a:lvl4pPr>
            <a:lvl5pPr marL="2003425" indent="-1746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Char char="»"/>
              <a:defRPr sz="1400">
                <a:solidFill>
                  <a:srgbClr val="595959"/>
                </a:solidFill>
                <a:latin typeface="Calibri" pitchFamily="34" charset="0"/>
                <a:ea typeface="MS PGothic" pitchFamily="34" charset="-128"/>
                <a:cs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RTB vendors must award the impression to the highest bidder at a “</a:t>
            </a:r>
            <a:r>
              <a:rPr lang="en-US" sz="1500" b="1" dirty="0">
                <a:solidFill>
                  <a:srgbClr val="0A9BC6"/>
                </a:solidFill>
              </a:rPr>
              <a:t>2</a:t>
            </a:r>
            <a:r>
              <a:rPr lang="en-US" sz="1500" b="1" baseline="30000" dirty="0">
                <a:solidFill>
                  <a:srgbClr val="0A9BC6"/>
                </a:solidFill>
              </a:rPr>
              <a:t>nd</a:t>
            </a:r>
            <a:r>
              <a:rPr lang="en-US" sz="1500" b="1" dirty="0">
                <a:solidFill>
                  <a:srgbClr val="0A9BC6"/>
                </a:solidFill>
              </a:rPr>
              <a:t> Price</a:t>
            </a:r>
            <a:r>
              <a:rPr lang="en-US" sz="1500" b="1" dirty="0"/>
              <a:t>” – one cent more than the </a:t>
            </a:r>
            <a:r>
              <a:rPr lang="en-US" sz="1500" b="1" dirty="0">
                <a:solidFill>
                  <a:srgbClr val="0A9BC6"/>
                </a:solidFill>
              </a:rPr>
              <a:t>larger</a:t>
            </a:r>
            <a:r>
              <a:rPr lang="en-US" sz="1500" b="1" dirty="0"/>
              <a:t> of the </a:t>
            </a:r>
            <a:r>
              <a:rPr lang="en-US" sz="1500" b="1" dirty="0">
                <a:solidFill>
                  <a:srgbClr val="0A9BC6"/>
                </a:solidFill>
              </a:rPr>
              <a:t>second highest bid</a:t>
            </a:r>
            <a:r>
              <a:rPr lang="en-US" sz="1500" b="1" dirty="0"/>
              <a:t> or </a:t>
            </a:r>
            <a:r>
              <a:rPr lang="en-US" sz="1500" b="1" dirty="0">
                <a:solidFill>
                  <a:srgbClr val="0A9BC6"/>
                </a:solidFill>
              </a:rPr>
              <a:t>floor price</a:t>
            </a:r>
            <a:endParaRPr lang="en-US" sz="1500" b="1" kern="0" dirty="0">
              <a:solidFill>
                <a:srgbClr val="0A9BC6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69877" y="2642457"/>
            <a:ext cx="1050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  <a:ea typeface="ＭＳ Ｐゴシック" pitchFamily="1" charset="-128"/>
              </a:rPr>
              <a:t>Win Price: </a:t>
            </a:r>
          </a:p>
          <a:p>
            <a:r>
              <a:rPr lang="en-US" sz="2700" b="1" dirty="0">
                <a:solidFill>
                  <a:schemeClr val="bg1">
                    <a:lumMod val="50000"/>
                  </a:schemeClr>
                </a:solidFill>
                <a:ea typeface="ＭＳ Ｐゴシック" pitchFamily="1" charset="-128"/>
              </a:rPr>
              <a:t>$1.21</a:t>
            </a:r>
          </a:p>
          <a:p>
            <a:endParaRPr lang="en-US" sz="1050" dirty="0"/>
          </a:p>
        </p:txBody>
      </p:sp>
      <p:sp>
        <p:nvSpPr>
          <p:cNvPr id="10" name="TextBox 9"/>
          <p:cNvSpPr txBox="1"/>
          <p:nvPr/>
        </p:nvSpPr>
        <p:spPr>
          <a:xfrm>
            <a:off x="572077" y="2139822"/>
            <a:ext cx="684803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b="1" dirty="0">
                <a:solidFill>
                  <a:schemeClr val="bg1">
                    <a:lumMod val="50000"/>
                  </a:schemeClr>
                </a:solidFill>
              </a:rPr>
              <a:t>RTB Vendor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513777" y="2314443"/>
            <a:ext cx="766982" cy="242898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0A9BC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825" b="1" dirty="0">
                <a:solidFill>
                  <a:schemeClr val="bg1">
                    <a:lumMod val="50000"/>
                  </a:schemeClr>
                </a:solidFill>
                <a:ea typeface="ＭＳ Ｐゴシック" pitchFamily="1" charset="-128"/>
              </a:rPr>
              <a:t>$2.00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513777" y="2885943"/>
            <a:ext cx="766982" cy="242898"/>
          </a:xfrm>
          <a:prstGeom prst="rect">
            <a:avLst/>
          </a:prstGeom>
          <a:solidFill>
            <a:srgbClr val="C00000">
              <a:alpha val="19000"/>
            </a:srgbClr>
          </a:solidFill>
          <a:ln w="28575" cap="flat" cmpd="sng" algn="ctr">
            <a:solidFill>
              <a:srgbClr val="0A9BC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25" b="1" dirty="0">
                <a:solidFill>
                  <a:schemeClr val="bg1">
                    <a:lumMod val="50000"/>
                  </a:schemeClr>
                </a:solidFill>
                <a:ea typeface="ＭＳ Ｐゴシック" pitchFamily="1" charset="-128"/>
              </a:rPr>
              <a:t>$1.15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2513777" y="3171693"/>
            <a:ext cx="766982" cy="242898"/>
          </a:xfrm>
          <a:prstGeom prst="rect">
            <a:avLst/>
          </a:prstGeom>
          <a:solidFill>
            <a:srgbClr val="C00000">
              <a:alpha val="19000"/>
            </a:srgbClr>
          </a:solidFill>
          <a:ln w="28575" cap="flat" cmpd="sng" algn="ctr">
            <a:solidFill>
              <a:srgbClr val="0A9BC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25" b="1" dirty="0">
                <a:solidFill>
                  <a:schemeClr val="bg1">
                    <a:lumMod val="50000"/>
                  </a:schemeClr>
                </a:solidFill>
                <a:ea typeface="ＭＳ Ｐゴシック" pitchFamily="1" charset="-128"/>
              </a:rPr>
              <a:t>$1.00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23509" y="2135920"/>
            <a:ext cx="574196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b="1" dirty="0">
                <a:solidFill>
                  <a:srgbClr val="0A9BC6"/>
                </a:solidFill>
              </a:rPr>
              <a:t>DSP Bids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32657" y="2297648"/>
            <a:ext cx="1447952" cy="1152722"/>
          </a:xfrm>
          <a:prstGeom prst="rect">
            <a:avLst/>
          </a:prstGeom>
          <a:solidFill>
            <a:schemeClr val="bg1">
              <a:lumMod val="95000"/>
              <a:alpha val="76000"/>
            </a:schemeClr>
          </a:solidFill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endParaRPr lang="en-US" sz="1200" dirty="0">
              <a:solidFill>
                <a:schemeClr val="bg1"/>
              </a:solidFill>
              <a:ea typeface="ＭＳ Ｐゴシック" pitchFamily="1" charset="-128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724548" y="2400682"/>
            <a:ext cx="189527" cy="253709"/>
            <a:chOff x="2888062" y="4635612"/>
            <a:chExt cx="819746" cy="1083805"/>
          </a:xfrm>
        </p:grpSpPr>
        <p:cxnSp>
          <p:nvCxnSpPr>
            <p:cNvPr id="17" name="Straight Connector 16"/>
            <p:cNvCxnSpPr/>
            <p:nvPr/>
          </p:nvCxnSpPr>
          <p:spPr bwMode="auto">
            <a:xfrm flipH="1" flipV="1">
              <a:off x="3325538" y="5193665"/>
              <a:ext cx="382270" cy="52575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17"/>
            <p:cNvCxnSpPr/>
            <p:nvPr/>
          </p:nvCxnSpPr>
          <p:spPr bwMode="auto">
            <a:xfrm flipV="1">
              <a:off x="3325540" y="4635612"/>
              <a:ext cx="118076" cy="55805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/>
            <p:cNvCxnSpPr/>
            <p:nvPr/>
          </p:nvCxnSpPr>
          <p:spPr bwMode="auto">
            <a:xfrm flipH="1">
              <a:off x="2888062" y="5193664"/>
              <a:ext cx="437476" cy="16103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19"/>
            <p:cNvCxnSpPr/>
            <p:nvPr/>
          </p:nvCxnSpPr>
          <p:spPr bwMode="auto">
            <a:xfrm flipH="1">
              <a:off x="3302478" y="5193666"/>
              <a:ext cx="14267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A9BC6"/>
              </a:solidFill>
              <a:prstDash val="solid"/>
              <a:round/>
              <a:headEnd type="oval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1" name="Group 20"/>
          <p:cNvGrpSpPr/>
          <p:nvPr/>
        </p:nvGrpSpPr>
        <p:grpSpPr>
          <a:xfrm>
            <a:off x="696436" y="2806790"/>
            <a:ext cx="241173" cy="214354"/>
            <a:chOff x="2803911" y="4143232"/>
            <a:chExt cx="893387" cy="794038"/>
          </a:xfrm>
        </p:grpSpPr>
        <p:sp>
          <p:nvSpPr>
            <p:cNvPr id="22" name="Oval 21"/>
            <p:cNvSpPr/>
            <p:nvPr/>
          </p:nvSpPr>
          <p:spPr bwMode="auto">
            <a:xfrm>
              <a:off x="3022005" y="4143232"/>
              <a:ext cx="457200" cy="457200"/>
            </a:xfrm>
            <a:prstGeom prst="ellipse">
              <a:avLst/>
            </a:prstGeom>
            <a:solidFill>
              <a:srgbClr val="0A9BC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>
                <a:latin typeface="+mn-lt"/>
                <a:ea typeface="ＭＳ Ｐゴシック" pitchFamily="1" charset="-128"/>
              </a:endParaRPr>
            </a:p>
          </p:txBody>
        </p:sp>
        <p:sp>
          <p:nvSpPr>
            <p:cNvPr id="23" name="Snip Same Side Corner Rectangle 22"/>
            <p:cNvSpPr/>
            <p:nvPr/>
          </p:nvSpPr>
          <p:spPr bwMode="auto">
            <a:xfrm>
              <a:off x="2803911" y="4648200"/>
              <a:ext cx="893387" cy="28907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0A9BC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>
                <a:latin typeface="+mn-lt"/>
                <a:ea typeface="ＭＳ Ｐゴシック" pitchFamily="1" charset="-128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24548" y="3134003"/>
            <a:ext cx="182297" cy="263338"/>
            <a:chOff x="592243" y="6140620"/>
            <a:chExt cx="321564" cy="464516"/>
          </a:xfrm>
        </p:grpSpPr>
        <p:sp>
          <p:nvSpPr>
            <p:cNvPr id="25" name="Snip Same Side Corner Rectangle 24"/>
            <p:cNvSpPr/>
            <p:nvPr/>
          </p:nvSpPr>
          <p:spPr bwMode="auto">
            <a:xfrm>
              <a:off x="592243" y="6140620"/>
              <a:ext cx="321564" cy="464516"/>
            </a:xfrm>
            <a:prstGeom prst="snip2SameRect">
              <a:avLst>
                <a:gd name="adj1" fmla="val 28041"/>
                <a:gd name="adj2" fmla="val 0"/>
              </a:avLst>
            </a:prstGeom>
            <a:solidFill>
              <a:srgbClr val="0A9BC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>
                <a:ea typeface="ＭＳ Ｐゴシック" pitchFamily="1" charset="-128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>
              <a:off x="705946" y="6189880"/>
              <a:ext cx="87398" cy="8607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>
                <a:solidFill>
                  <a:schemeClr val="tx1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cxnSp>
        <p:nvCxnSpPr>
          <p:cNvPr id="27" name="Elbow Connector 26"/>
          <p:cNvCxnSpPr>
            <a:stCxn id="11" idx="3"/>
          </p:cNvCxnSpPr>
          <p:nvPr/>
        </p:nvCxnSpPr>
        <p:spPr bwMode="auto">
          <a:xfrm>
            <a:off x="3280759" y="2435891"/>
            <a:ext cx="400050" cy="328679"/>
          </a:xfrm>
          <a:prstGeom prst="bentConnector3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65000"/>
              </a:schemeClr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Text Placeholder 85"/>
          <p:cNvSpPr txBox="1">
            <a:spLocks/>
          </p:cNvSpPr>
          <p:nvPr/>
        </p:nvSpPr>
        <p:spPr>
          <a:xfrm>
            <a:off x="537559" y="3907570"/>
            <a:ext cx="4510537" cy="782631"/>
          </a:xfrm>
          <a:prstGeom prst="rect">
            <a:avLst/>
          </a:prstGeom>
        </p:spPr>
        <p:txBody>
          <a:bodyPr/>
          <a:lstStyle>
            <a:lvl1pPr marL="233363" indent="-23336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A9BC6"/>
              </a:buClr>
              <a:buChar char="•"/>
              <a:defRPr sz="2400">
                <a:solidFill>
                  <a:srgbClr val="595959"/>
                </a:solidFill>
                <a:latin typeface="Calibri" pitchFamily="34" charset="0"/>
                <a:ea typeface="MS PGothic" pitchFamily="34" charset="-128"/>
                <a:cs typeface="Calibri" pitchFamily="34" charset="0"/>
              </a:defRPr>
            </a:lvl1pPr>
            <a:lvl2pPr marL="631825" indent="-1746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F7F7F"/>
              </a:buClr>
              <a:buChar char="–"/>
              <a:defRPr sz="2000">
                <a:solidFill>
                  <a:srgbClr val="595959"/>
                </a:solidFill>
                <a:latin typeface="Calibri" pitchFamily="34" charset="0"/>
                <a:ea typeface="MS PGothic" pitchFamily="34" charset="-128"/>
                <a:cs typeface="Calibri" pitchFamily="34" charset="0"/>
              </a:defRPr>
            </a:lvl2pPr>
            <a:lvl3pPr marL="1089025" indent="-1746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A9BC6"/>
              </a:buClr>
              <a:buChar char="•"/>
              <a:defRPr>
                <a:solidFill>
                  <a:srgbClr val="595959"/>
                </a:solidFill>
                <a:latin typeface="Calibri" pitchFamily="34" charset="0"/>
                <a:ea typeface="MS PGothic" pitchFamily="34" charset="-128"/>
                <a:cs typeface="Calibri" pitchFamily="34" charset="0"/>
              </a:defRPr>
            </a:lvl3pPr>
            <a:lvl4pPr marL="1546225" indent="-1746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Char char="–"/>
              <a:defRPr sz="1600">
                <a:solidFill>
                  <a:srgbClr val="595959"/>
                </a:solidFill>
                <a:latin typeface="Calibri" pitchFamily="34" charset="0"/>
                <a:ea typeface="MS PGothic" pitchFamily="34" charset="-128"/>
                <a:cs typeface="Calibri" pitchFamily="34" charset="0"/>
              </a:defRPr>
            </a:lvl4pPr>
            <a:lvl5pPr marL="2003425" indent="-1746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Char char="»"/>
              <a:defRPr sz="1400">
                <a:solidFill>
                  <a:srgbClr val="595959"/>
                </a:solidFill>
                <a:latin typeface="Calibri" pitchFamily="34" charset="0"/>
                <a:ea typeface="MS PGothic" pitchFamily="34" charset="-128"/>
                <a:cs typeface="Calibri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333333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1500" b="1" dirty="0" smtClean="0"/>
              <a:t>Dynamic </a:t>
            </a:r>
            <a:r>
              <a:rPr lang="en-US" sz="1500" b="1" dirty="0"/>
              <a:t>Floor Optimization (</a:t>
            </a:r>
            <a:r>
              <a:rPr lang="en-US" sz="1500" b="1" dirty="0">
                <a:solidFill>
                  <a:srgbClr val="92D050"/>
                </a:solidFill>
              </a:rPr>
              <a:t>DFO</a:t>
            </a:r>
            <a:r>
              <a:rPr lang="en-US" sz="1500" b="1" dirty="0"/>
              <a:t>) leverages the </a:t>
            </a:r>
            <a:r>
              <a:rPr lang="en-US" sz="15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impression data to predict </a:t>
            </a:r>
            <a:r>
              <a:rPr lang="en-US" sz="1500" b="1" dirty="0"/>
              <a:t>its value, and will dynamically </a:t>
            </a:r>
            <a:r>
              <a:rPr lang="en-US" sz="1500" b="1" dirty="0">
                <a:solidFill>
                  <a:srgbClr val="0A9BC6"/>
                </a:solidFill>
              </a:rPr>
              <a:t>raise the floor price</a:t>
            </a:r>
            <a:r>
              <a:rPr lang="en-US" sz="1500" b="1" dirty="0"/>
              <a:t> to increase </a:t>
            </a:r>
            <a:r>
              <a:rPr lang="en-US" sz="1500" b="1" dirty="0">
                <a:solidFill>
                  <a:srgbClr val="0A9BC6"/>
                </a:solidFill>
              </a:rPr>
              <a:t>CPMs</a:t>
            </a:r>
            <a:endParaRPr lang="en-US" sz="1500" b="1" kern="0" dirty="0">
              <a:solidFill>
                <a:srgbClr val="0A9BC6"/>
              </a:solidFill>
              <a:latin typeface="+mn-lt"/>
            </a:endParaRPr>
          </a:p>
        </p:txBody>
      </p:sp>
      <p:cxnSp>
        <p:nvCxnSpPr>
          <p:cNvPr id="29" name="Straight Arrow Connector 28"/>
          <p:cNvCxnSpPr>
            <a:stCxn id="86" idx="3"/>
          </p:cNvCxnSpPr>
          <p:nvPr/>
        </p:nvCxnSpPr>
        <p:spPr bwMode="auto">
          <a:xfrm flipV="1">
            <a:off x="2126776" y="5314685"/>
            <a:ext cx="1354008" cy="1940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A9BC6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TextBox 29"/>
          <p:cNvSpPr txBox="1"/>
          <p:nvPr/>
        </p:nvSpPr>
        <p:spPr>
          <a:xfrm>
            <a:off x="3669878" y="5135686"/>
            <a:ext cx="12442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65000"/>
                  </a:schemeClr>
                </a:solidFill>
                <a:ea typeface="ＭＳ Ｐゴシック" pitchFamily="1" charset="-128"/>
              </a:rPr>
              <a:t>Win Price: </a:t>
            </a:r>
          </a:p>
          <a:p>
            <a:r>
              <a:rPr lang="en-US" sz="3300" b="1" dirty="0">
                <a:solidFill>
                  <a:srgbClr val="0A9BC6"/>
                </a:solidFill>
                <a:ea typeface="ＭＳ Ｐゴシック" pitchFamily="1" charset="-128"/>
              </a:rPr>
              <a:t>$1.91</a:t>
            </a:r>
          </a:p>
          <a:p>
            <a:endParaRPr lang="en-US" sz="1050" dirty="0">
              <a:solidFill>
                <a:srgbClr val="009444"/>
              </a:solidFill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2513777" y="5036272"/>
            <a:ext cx="766982" cy="242898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rgbClr val="0A9BC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r>
              <a:rPr lang="en-US" sz="825" b="1" dirty="0">
                <a:solidFill>
                  <a:schemeClr val="bg1">
                    <a:lumMod val="50000"/>
                  </a:schemeClr>
                </a:solidFill>
                <a:ea typeface="ＭＳ Ｐゴシック" pitchFamily="1" charset="-128"/>
              </a:rPr>
              <a:t>$2.00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2513777" y="5607772"/>
            <a:ext cx="766982" cy="242898"/>
          </a:xfrm>
          <a:prstGeom prst="rect">
            <a:avLst/>
          </a:prstGeom>
          <a:solidFill>
            <a:srgbClr val="C00000">
              <a:alpha val="19000"/>
            </a:srgbClr>
          </a:solidFill>
          <a:ln w="28575" cap="flat" cmpd="sng" algn="ctr">
            <a:solidFill>
              <a:srgbClr val="0A9BC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25" b="1" dirty="0">
                <a:solidFill>
                  <a:schemeClr val="bg1">
                    <a:lumMod val="50000"/>
                  </a:schemeClr>
                </a:solidFill>
                <a:ea typeface="ＭＳ Ｐゴシック" pitchFamily="1" charset="-128"/>
              </a:rPr>
              <a:t>$1.15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2513777" y="5893522"/>
            <a:ext cx="766982" cy="242898"/>
          </a:xfrm>
          <a:prstGeom prst="rect">
            <a:avLst/>
          </a:prstGeom>
          <a:solidFill>
            <a:srgbClr val="C00000">
              <a:alpha val="19000"/>
            </a:srgbClr>
          </a:solidFill>
          <a:ln w="28575" cap="flat" cmpd="sng" algn="ctr">
            <a:solidFill>
              <a:srgbClr val="0A9BC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825" b="1" dirty="0">
                <a:solidFill>
                  <a:schemeClr val="bg1">
                    <a:lumMod val="50000"/>
                  </a:schemeClr>
                </a:solidFill>
                <a:ea typeface="ＭＳ Ｐゴシック" pitchFamily="1" charset="-128"/>
              </a:rPr>
              <a:t>$1.00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23509" y="4857750"/>
            <a:ext cx="574196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b="1" dirty="0">
                <a:solidFill>
                  <a:srgbClr val="0A9BC6"/>
                </a:solidFill>
              </a:rPr>
              <a:t>DSP Bids</a:t>
            </a:r>
          </a:p>
        </p:txBody>
      </p:sp>
      <p:sp>
        <p:nvSpPr>
          <p:cNvPr id="35" name="Rectangle 34"/>
          <p:cNvSpPr/>
          <p:nvPr/>
        </p:nvSpPr>
        <p:spPr bwMode="auto">
          <a:xfrm>
            <a:off x="632657" y="5019478"/>
            <a:ext cx="1447952" cy="1152722"/>
          </a:xfrm>
          <a:prstGeom prst="rect">
            <a:avLst/>
          </a:prstGeom>
          <a:noFill/>
          <a:ln w="28575" cap="flat" cmpd="sng" algn="ctr">
            <a:solidFill>
              <a:srgbClr val="0A9BC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endParaRPr lang="en-US" sz="1200" dirty="0">
              <a:solidFill>
                <a:schemeClr val="bg1"/>
              </a:solidFill>
              <a:ea typeface="ＭＳ Ｐゴシック" pitchFamily="1" charset="-128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97621" y="5450620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solidFill>
                  <a:schemeClr val="bg1">
                    <a:lumMod val="75000"/>
                  </a:schemeClr>
                </a:solidFill>
              </a:rPr>
              <a:t>$1.20</a:t>
            </a:r>
          </a:p>
        </p:txBody>
      </p:sp>
      <p:cxnSp>
        <p:nvCxnSpPr>
          <p:cNvPr id="37" name="Elbow Connector 36"/>
          <p:cNvCxnSpPr>
            <a:stCxn id="31" idx="3"/>
          </p:cNvCxnSpPr>
          <p:nvPr/>
        </p:nvCxnSpPr>
        <p:spPr bwMode="auto">
          <a:xfrm>
            <a:off x="3280759" y="5157721"/>
            <a:ext cx="400050" cy="114273"/>
          </a:xfrm>
          <a:prstGeom prst="bentConnector3">
            <a:avLst/>
          </a:prstGeom>
          <a:solidFill>
            <a:schemeClr val="accent1"/>
          </a:solidFill>
          <a:ln w="19050" cap="flat" cmpd="sng" algn="ctr">
            <a:solidFill>
              <a:schemeClr val="bg1">
                <a:lumMod val="65000"/>
              </a:schemeClr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1089944" y="5019327"/>
            <a:ext cx="747320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b="1" dirty="0">
                <a:solidFill>
                  <a:srgbClr val="00B0F0"/>
                </a:solidFill>
              </a:rPr>
              <a:t>Optimal Floor</a:t>
            </a:r>
          </a:p>
        </p:txBody>
      </p:sp>
      <p:cxnSp>
        <p:nvCxnSpPr>
          <p:cNvPr id="39" name="Straight Arrow Connector 38"/>
          <p:cNvCxnSpPr/>
          <p:nvPr/>
        </p:nvCxnSpPr>
        <p:spPr bwMode="auto">
          <a:xfrm flipV="1">
            <a:off x="2097677" y="2806790"/>
            <a:ext cx="1383107" cy="456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50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0" name="Group 39"/>
          <p:cNvGrpSpPr/>
          <p:nvPr/>
        </p:nvGrpSpPr>
        <p:grpSpPr>
          <a:xfrm rot="16200000">
            <a:off x="1500202" y="2811351"/>
            <a:ext cx="1028700" cy="114300"/>
            <a:chOff x="593212" y="4267200"/>
            <a:chExt cx="1371600" cy="152400"/>
          </a:xfrm>
        </p:grpSpPr>
        <p:cxnSp>
          <p:nvCxnSpPr>
            <p:cNvPr id="41" name="Straight Connector 40"/>
            <p:cNvCxnSpPr/>
            <p:nvPr/>
          </p:nvCxnSpPr>
          <p:spPr bwMode="auto">
            <a:xfrm>
              <a:off x="593212" y="4343400"/>
              <a:ext cx="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Straight Connector 41"/>
            <p:cNvCxnSpPr/>
            <p:nvPr/>
          </p:nvCxnSpPr>
          <p:spPr bwMode="auto">
            <a:xfrm>
              <a:off x="745612" y="4343400"/>
              <a:ext cx="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Straight Connector 42"/>
            <p:cNvCxnSpPr/>
            <p:nvPr/>
          </p:nvCxnSpPr>
          <p:spPr bwMode="auto">
            <a:xfrm>
              <a:off x="898012" y="4343400"/>
              <a:ext cx="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4" name="Straight Connector 43"/>
            <p:cNvCxnSpPr/>
            <p:nvPr/>
          </p:nvCxnSpPr>
          <p:spPr bwMode="auto">
            <a:xfrm>
              <a:off x="1050412" y="4343400"/>
              <a:ext cx="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5" name="Straight Connector 44"/>
            <p:cNvCxnSpPr/>
            <p:nvPr/>
          </p:nvCxnSpPr>
          <p:spPr bwMode="auto">
            <a:xfrm>
              <a:off x="1355212" y="4343400"/>
              <a:ext cx="0" cy="762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1507612" y="4343400"/>
              <a:ext cx="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1660012" y="4343400"/>
              <a:ext cx="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8" name="Straight Connector 47"/>
            <p:cNvCxnSpPr/>
            <p:nvPr/>
          </p:nvCxnSpPr>
          <p:spPr bwMode="auto">
            <a:xfrm>
              <a:off x="1812412" y="4343400"/>
              <a:ext cx="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49" name="Group 48"/>
            <p:cNvGrpSpPr/>
            <p:nvPr/>
          </p:nvGrpSpPr>
          <p:grpSpPr>
            <a:xfrm>
              <a:off x="1202812" y="4267200"/>
              <a:ext cx="762000" cy="152400"/>
              <a:chOff x="1202812" y="4343400"/>
              <a:chExt cx="762000" cy="76200"/>
            </a:xfrm>
          </p:grpSpPr>
          <p:cxnSp>
            <p:nvCxnSpPr>
              <p:cNvPr id="50" name="Straight Connector 49"/>
              <p:cNvCxnSpPr/>
              <p:nvPr/>
            </p:nvCxnSpPr>
            <p:spPr bwMode="auto">
              <a:xfrm>
                <a:off x="1202812" y="4343400"/>
                <a:ext cx="0" cy="762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1" name="Straight Connector 50"/>
              <p:cNvCxnSpPr/>
              <p:nvPr/>
            </p:nvCxnSpPr>
            <p:spPr bwMode="auto">
              <a:xfrm>
                <a:off x="1964812" y="4343400"/>
                <a:ext cx="0" cy="762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52" name="TextBox 51"/>
          <p:cNvSpPr txBox="1"/>
          <p:nvPr/>
        </p:nvSpPr>
        <p:spPr>
          <a:xfrm>
            <a:off x="1071215" y="2504092"/>
            <a:ext cx="819455" cy="196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75" b="1" dirty="0">
                <a:solidFill>
                  <a:schemeClr val="bg1">
                    <a:lumMod val="65000"/>
                  </a:schemeClr>
                </a:solidFill>
              </a:rPr>
              <a:t>Publisher Floor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51909" y="2561036"/>
            <a:ext cx="105028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b="1" dirty="0">
                <a:solidFill>
                  <a:schemeClr val="accent3">
                    <a:lumMod val="50000"/>
                  </a:schemeClr>
                </a:solidFill>
              </a:rPr>
              <a:t>$1.20</a:t>
            </a:r>
          </a:p>
        </p:txBody>
      </p:sp>
      <p:grpSp>
        <p:nvGrpSpPr>
          <p:cNvPr id="54" name="Group 53"/>
          <p:cNvGrpSpPr/>
          <p:nvPr/>
        </p:nvGrpSpPr>
        <p:grpSpPr>
          <a:xfrm rot="16200000">
            <a:off x="1495095" y="5545512"/>
            <a:ext cx="1028700" cy="114300"/>
            <a:chOff x="593212" y="4267200"/>
            <a:chExt cx="1371600" cy="152400"/>
          </a:xfrm>
        </p:grpSpPr>
        <p:cxnSp>
          <p:nvCxnSpPr>
            <p:cNvPr id="55" name="Straight Connector 54"/>
            <p:cNvCxnSpPr/>
            <p:nvPr/>
          </p:nvCxnSpPr>
          <p:spPr bwMode="auto">
            <a:xfrm>
              <a:off x="593212" y="4343400"/>
              <a:ext cx="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Straight Connector 55"/>
            <p:cNvCxnSpPr/>
            <p:nvPr/>
          </p:nvCxnSpPr>
          <p:spPr bwMode="auto">
            <a:xfrm>
              <a:off x="745612" y="4343400"/>
              <a:ext cx="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Straight Connector 56"/>
            <p:cNvCxnSpPr/>
            <p:nvPr/>
          </p:nvCxnSpPr>
          <p:spPr bwMode="auto">
            <a:xfrm>
              <a:off x="898012" y="4343400"/>
              <a:ext cx="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8" name="Straight Connector 57"/>
            <p:cNvCxnSpPr/>
            <p:nvPr/>
          </p:nvCxnSpPr>
          <p:spPr bwMode="auto">
            <a:xfrm>
              <a:off x="1050412" y="4343400"/>
              <a:ext cx="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Straight Connector 58"/>
            <p:cNvCxnSpPr/>
            <p:nvPr/>
          </p:nvCxnSpPr>
          <p:spPr bwMode="auto">
            <a:xfrm>
              <a:off x="1355212" y="4343400"/>
              <a:ext cx="0" cy="7620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0" name="Straight Connector 59"/>
            <p:cNvCxnSpPr/>
            <p:nvPr/>
          </p:nvCxnSpPr>
          <p:spPr bwMode="auto">
            <a:xfrm>
              <a:off x="1507612" y="4343400"/>
              <a:ext cx="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Straight Connector 60"/>
            <p:cNvCxnSpPr/>
            <p:nvPr/>
          </p:nvCxnSpPr>
          <p:spPr bwMode="auto">
            <a:xfrm>
              <a:off x="1660012" y="4343400"/>
              <a:ext cx="0" cy="7620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0A9BC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2" name="Straight Connector 61"/>
            <p:cNvCxnSpPr/>
            <p:nvPr/>
          </p:nvCxnSpPr>
          <p:spPr bwMode="auto">
            <a:xfrm>
              <a:off x="1812412" y="4343400"/>
              <a:ext cx="0" cy="762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63" name="Group 62"/>
            <p:cNvGrpSpPr/>
            <p:nvPr/>
          </p:nvGrpSpPr>
          <p:grpSpPr>
            <a:xfrm>
              <a:off x="1202812" y="4267200"/>
              <a:ext cx="762000" cy="152400"/>
              <a:chOff x="1202812" y="4343400"/>
              <a:chExt cx="762000" cy="76200"/>
            </a:xfrm>
          </p:grpSpPr>
          <p:cxnSp>
            <p:nvCxnSpPr>
              <p:cNvPr id="64" name="Straight Connector 63"/>
              <p:cNvCxnSpPr/>
              <p:nvPr/>
            </p:nvCxnSpPr>
            <p:spPr bwMode="auto">
              <a:xfrm>
                <a:off x="1202812" y="4343400"/>
                <a:ext cx="0" cy="762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5" name="Straight Connector 64"/>
              <p:cNvCxnSpPr/>
              <p:nvPr/>
            </p:nvCxnSpPr>
            <p:spPr bwMode="auto">
              <a:xfrm>
                <a:off x="1964812" y="4343400"/>
                <a:ext cx="0" cy="762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66" name="Rectangle 65"/>
          <p:cNvSpPr/>
          <p:nvPr/>
        </p:nvSpPr>
        <p:spPr bwMode="auto">
          <a:xfrm>
            <a:off x="633308" y="4818774"/>
            <a:ext cx="1447952" cy="194154"/>
          </a:xfrm>
          <a:prstGeom prst="rect">
            <a:avLst/>
          </a:prstGeom>
          <a:solidFill>
            <a:srgbClr val="0A9BC6"/>
          </a:solidFill>
          <a:ln w="28575" cap="flat" cmpd="sng" algn="ctr">
            <a:solidFill>
              <a:srgbClr val="0A9BC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/>
            <a:endParaRPr lang="en-US" sz="1200" dirty="0">
              <a:solidFill>
                <a:schemeClr val="bg1"/>
              </a:solidFill>
              <a:ea typeface="ＭＳ Ｐゴシック" pitchFamily="1" charset="-128"/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724548" y="5122511"/>
            <a:ext cx="189527" cy="253709"/>
            <a:chOff x="2888062" y="4635612"/>
            <a:chExt cx="819746" cy="1083805"/>
          </a:xfrm>
        </p:grpSpPr>
        <p:cxnSp>
          <p:nvCxnSpPr>
            <p:cNvPr id="68" name="Straight Connector 67"/>
            <p:cNvCxnSpPr/>
            <p:nvPr/>
          </p:nvCxnSpPr>
          <p:spPr bwMode="auto">
            <a:xfrm flipH="1" flipV="1">
              <a:off x="3325538" y="5193665"/>
              <a:ext cx="382270" cy="52575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Straight Connector 68"/>
            <p:cNvCxnSpPr/>
            <p:nvPr/>
          </p:nvCxnSpPr>
          <p:spPr bwMode="auto">
            <a:xfrm flipV="1">
              <a:off x="3325540" y="4635612"/>
              <a:ext cx="118076" cy="55805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Straight Connector 69"/>
            <p:cNvCxnSpPr/>
            <p:nvPr/>
          </p:nvCxnSpPr>
          <p:spPr bwMode="auto">
            <a:xfrm flipH="1">
              <a:off x="2888062" y="5193664"/>
              <a:ext cx="437476" cy="16103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oval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Straight Connector 70"/>
            <p:cNvCxnSpPr/>
            <p:nvPr/>
          </p:nvCxnSpPr>
          <p:spPr bwMode="auto">
            <a:xfrm flipH="1">
              <a:off x="3302478" y="5193666"/>
              <a:ext cx="14267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0A9BC6"/>
              </a:solidFill>
              <a:prstDash val="solid"/>
              <a:round/>
              <a:headEnd type="oval" w="med" len="med"/>
              <a:tailEnd type="oval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2" name="Group 71"/>
          <p:cNvGrpSpPr/>
          <p:nvPr/>
        </p:nvGrpSpPr>
        <p:grpSpPr>
          <a:xfrm>
            <a:off x="696436" y="5528620"/>
            <a:ext cx="241173" cy="214354"/>
            <a:chOff x="2803911" y="4143232"/>
            <a:chExt cx="893387" cy="794038"/>
          </a:xfrm>
        </p:grpSpPr>
        <p:sp>
          <p:nvSpPr>
            <p:cNvPr id="73" name="Oval 72"/>
            <p:cNvSpPr/>
            <p:nvPr/>
          </p:nvSpPr>
          <p:spPr bwMode="auto">
            <a:xfrm>
              <a:off x="3022005" y="4143232"/>
              <a:ext cx="457200" cy="457200"/>
            </a:xfrm>
            <a:prstGeom prst="ellipse">
              <a:avLst/>
            </a:prstGeom>
            <a:solidFill>
              <a:srgbClr val="0A9BC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>
                <a:latin typeface="+mn-lt"/>
                <a:ea typeface="ＭＳ Ｐゴシック" pitchFamily="1" charset="-128"/>
              </a:endParaRPr>
            </a:p>
          </p:txBody>
        </p:sp>
        <p:sp>
          <p:nvSpPr>
            <p:cNvPr id="74" name="Snip Same Side Corner Rectangle 73"/>
            <p:cNvSpPr/>
            <p:nvPr/>
          </p:nvSpPr>
          <p:spPr bwMode="auto">
            <a:xfrm>
              <a:off x="2803911" y="4648200"/>
              <a:ext cx="893387" cy="289070"/>
            </a:xfrm>
            <a:prstGeom prst="snip2SameRect">
              <a:avLst>
                <a:gd name="adj1" fmla="val 50000"/>
                <a:gd name="adj2" fmla="val 0"/>
              </a:avLst>
            </a:prstGeom>
            <a:solidFill>
              <a:srgbClr val="0A9BC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>
                <a:latin typeface="+mn-lt"/>
                <a:ea typeface="ＭＳ Ｐゴシック" pitchFamily="1" charset="-128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24548" y="5855833"/>
            <a:ext cx="182297" cy="263338"/>
            <a:chOff x="592243" y="6140620"/>
            <a:chExt cx="321564" cy="464516"/>
          </a:xfrm>
        </p:grpSpPr>
        <p:sp>
          <p:nvSpPr>
            <p:cNvPr id="76" name="Snip Same Side Corner Rectangle 75"/>
            <p:cNvSpPr/>
            <p:nvPr/>
          </p:nvSpPr>
          <p:spPr bwMode="auto">
            <a:xfrm>
              <a:off x="592243" y="6140620"/>
              <a:ext cx="321564" cy="464516"/>
            </a:xfrm>
            <a:prstGeom prst="snip2SameRect">
              <a:avLst>
                <a:gd name="adj1" fmla="val 28041"/>
                <a:gd name="adj2" fmla="val 0"/>
              </a:avLst>
            </a:prstGeom>
            <a:solidFill>
              <a:srgbClr val="0A9BC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>
                <a:ea typeface="ＭＳ Ｐゴシック" pitchFamily="1" charset="-128"/>
              </a:endParaRPr>
            </a:p>
          </p:txBody>
        </p:sp>
        <p:sp>
          <p:nvSpPr>
            <p:cNvPr id="77" name="Oval 76"/>
            <p:cNvSpPr/>
            <p:nvPr/>
          </p:nvSpPr>
          <p:spPr bwMode="auto">
            <a:xfrm>
              <a:off x="705946" y="6189880"/>
              <a:ext cx="87398" cy="8607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en-US" sz="1800">
                <a:solidFill>
                  <a:schemeClr val="tx1"/>
                </a:solidFill>
                <a:latin typeface="Arial" charset="0"/>
                <a:ea typeface="ＭＳ Ｐゴシック" pitchFamily="1" charset="-128"/>
              </a:endParaRPr>
            </a:p>
          </p:txBody>
        </p:sp>
      </p:grpSp>
      <p:sp>
        <p:nvSpPr>
          <p:cNvPr id="78" name="Bent-Up Arrow 77"/>
          <p:cNvSpPr/>
          <p:nvPr/>
        </p:nvSpPr>
        <p:spPr bwMode="auto">
          <a:xfrm>
            <a:off x="960771" y="5463758"/>
            <a:ext cx="719789" cy="542312"/>
          </a:xfrm>
          <a:prstGeom prst="bentUpArrow">
            <a:avLst>
              <a:gd name="adj1" fmla="val 50000"/>
              <a:gd name="adj2" fmla="val 41288"/>
              <a:gd name="adj3" fmla="val 37194"/>
            </a:avLst>
          </a:prstGeom>
          <a:solidFill>
            <a:srgbClr val="92D050">
              <a:alpha val="69000"/>
            </a:srgbClr>
          </a:solidFill>
          <a:ln>
            <a:noFill/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34290" tIns="0" rIns="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/>
            <a:endParaRPr lang="en-US" sz="1350" b="1" dirty="0">
              <a:solidFill>
                <a:schemeClr val="bg1"/>
              </a:solidFill>
              <a:latin typeface="Arial" charset="0"/>
              <a:ea typeface="ＭＳ Ｐゴシック" pitchFamily="1" charset="-128"/>
            </a:endParaRPr>
          </a:p>
        </p:txBody>
      </p:sp>
      <p:pic>
        <p:nvPicPr>
          <p:cNvPr id="79" name="Picture 2" descr="http://pptcrafter.files.wordpress.com/2013/01/gears-0.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354" y="5747361"/>
            <a:ext cx="356162" cy="258708"/>
          </a:xfrm>
          <a:prstGeom prst="rect">
            <a:avLst/>
          </a:prstGeom>
          <a:solidFill>
            <a:srgbClr val="92D050"/>
          </a:solidFill>
          <a:ln>
            <a:noFill/>
          </a:ln>
        </p:spPr>
      </p:pic>
      <p:sp>
        <p:nvSpPr>
          <p:cNvPr id="80" name="TextBox 79"/>
          <p:cNvSpPr txBox="1"/>
          <p:nvPr/>
        </p:nvSpPr>
        <p:spPr>
          <a:xfrm>
            <a:off x="1251357" y="5526104"/>
            <a:ext cx="40748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25" b="1" dirty="0">
                <a:solidFill>
                  <a:schemeClr val="bg1"/>
                </a:solidFill>
              </a:rPr>
              <a:t>DFO</a:t>
            </a:r>
          </a:p>
        </p:txBody>
      </p:sp>
      <p:sp>
        <p:nvSpPr>
          <p:cNvPr id="81" name="TextBox 80"/>
          <p:cNvSpPr txBox="1"/>
          <p:nvPr/>
        </p:nvSpPr>
        <p:spPr>
          <a:xfrm rot="16200000">
            <a:off x="4375135" y="2368540"/>
            <a:ext cx="151836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b="1" dirty="0">
                <a:solidFill>
                  <a:schemeClr val="bg1">
                    <a:lumMod val="50000"/>
                  </a:schemeClr>
                </a:solidFill>
              </a:rPr>
              <a:t>COMPETITION</a:t>
            </a:r>
          </a:p>
        </p:txBody>
      </p:sp>
      <p:sp>
        <p:nvSpPr>
          <p:cNvPr id="82" name="TextBox 81"/>
          <p:cNvSpPr txBox="1"/>
          <p:nvPr/>
        </p:nvSpPr>
        <p:spPr>
          <a:xfrm rot="16200000">
            <a:off x="4490555" y="5007559"/>
            <a:ext cx="128753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500" b="1" dirty="0" smtClean="0">
                <a:solidFill>
                  <a:srgbClr val="0A9BC6"/>
                </a:solidFill>
              </a:rPr>
              <a:t>CUSTOMER</a:t>
            </a:r>
            <a:endParaRPr lang="en-US" sz="1500" b="1" dirty="0">
              <a:solidFill>
                <a:srgbClr val="0A9BC6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 bwMode="auto">
          <a:xfrm>
            <a:off x="533400" y="3736120"/>
            <a:ext cx="49149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8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4" name="Straight Arrow Connector 83"/>
          <p:cNvCxnSpPr/>
          <p:nvPr/>
        </p:nvCxnSpPr>
        <p:spPr bwMode="auto">
          <a:xfrm flipV="1">
            <a:off x="2080609" y="5540163"/>
            <a:ext cx="1383107" cy="456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>
                <a:lumMod val="85000"/>
              </a:schemeClr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5" name="Down Arrow 84"/>
          <p:cNvSpPr/>
          <p:nvPr/>
        </p:nvSpPr>
        <p:spPr bwMode="auto">
          <a:xfrm flipV="1">
            <a:off x="2782969" y="5327638"/>
            <a:ext cx="212041" cy="168331"/>
          </a:xfrm>
          <a:prstGeom prst="downArrow">
            <a:avLst/>
          </a:prstGeom>
          <a:gradFill flip="none" rotWithShape="1">
            <a:gsLst>
              <a:gs pos="0">
                <a:srgbClr val="0A9BC6"/>
              </a:gs>
              <a:gs pos="100000">
                <a:schemeClr val="bg1">
                  <a:lumMod val="85000"/>
                </a:schemeClr>
              </a:gs>
            </a:gsLst>
            <a:lin ang="16200000" scaled="0"/>
            <a:tileRect/>
          </a:gradFill>
          <a:ln w="19050"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/>
            <a:endParaRPr lang="en-US" sz="1800">
              <a:solidFill>
                <a:schemeClr val="tx1"/>
              </a:solidFill>
              <a:latin typeface="Arial" charset="0"/>
              <a:ea typeface="ＭＳ Ｐゴシック" pitchFamily="1" charset="-128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076488" y="5080172"/>
            <a:ext cx="1050288" cy="5078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sz="2700" b="1" dirty="0">
                <a:solidFill>
                  <a:srgbClr val="0A9BC6"/>
                </a:solidFill>
              </a:rPr>
              <a:t>$1.90</a:t>
            </a:r>
          </a:p>
        </p:txBody>
      </p:sp>
      <p:sp>
        <p:nvSpPr>
          <p:cNvPr id="87" name="TextBox 86"/>
          <p:cNvSpPr txBox="1"/>
          <p:nvPr/>
        </p:nvSpPr>
        <p:spPr>
          <a:xfrm rot="21028511">
            <a:off x="2561855" y="3560173"/>
            <a:ext cx="3994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 dirty="0" err="1">
                <a:solidFill>
                  <a:srgbClr val="C00000"/>
                </a:solidFill>
              </a:rPr>
              <a:t>vs</a:t>
            </a:r>
            <a:endParaRPr lang="en-US" sz="1500" b="1" dirty="0">
              <a:solidFill>
                <a:srgbClr val="C00000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715000" y="1752600"/>
            <a:ext cx="31242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+mn-lt"/>
              </a:rPr>
              <a:t>Follow up initiative for arbitrage:</a:t>
            </a:r>
          </a:p>
          <a:p>
            <a:endParaRPr lang="en-US" sz="2000" dirty="0" smtClean="0">
              <a:latin typeface="+mn-lt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New bidding model: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350% more clicks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67% less spend</a:t>
            </a:r>
          </a:p>
        </p:txBody>
      </p:sp>
      <p:sp>
        <p:nvSpPr>
          <p:cNvPr id="89" name="Title 6"/>
          <p:cNvSpPr txBox="1">
            <a:spLocks/>
          </p:cNvSpPr>
          <p:nvPr/>
        </p:nvSpPr>
        <p:spPr>
          <a:xfrm>
            <a:off x="533400" y="452742"/>
            <a:ext cx="7239000" cy="46166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0" i="0" kern="1200">
                <a:solidFill>
                  <a:schemeClr val="tx1"/>
                </a:solidFill>
                <a:effectLst/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 smtClean="0">
                <a:solidFill>
                  <a:srgbClr val="EC881D"/>
                </a:solidFill>
                <a:latin typeface="+mn-lt"/>
              </a:rPr>
              <a:t>Business Value</a:t>
            </a:r>
            <a:endParaRPr lang="en-US" dirty="0">
              <a:solidFill>
                <a:srgbClr val="EC881D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8143065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83553" y="1623987"/>
            <a:ext cx="7391400" cy="3185487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Century Gothic" pitchFamily="34" charset="0"/>
              </a:rPr>
              <a:t>Think Big helps organizations unlock the value of big data through data science and engineering services</a:t>
            </a:r>
            <a:r>
              <a:rPr lang="en-US" sz="2400" dirty="0" smtClean="0">
                <a:latin typeface="Century Gothic" pitchFamily="34" charset="0"/>
              </a:rPr>
              <a:t>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latin typeface="Century Gothic" pitchFamily="34" charset="0"/>
              </a:rPr>
              <a:t>As the first and </a:t>
            </a:r>
            <a:r>
              <a:rPr lang="en-US" sz="2400" dirty="0" smtClean="0">
                <a:latin typeface="Century Gothic" pitchFamily="34" charset="0"/>
              </a:rPr>
              <a:t>most experienced </a:t>
            </a:r>
            <a:r>
              <a:rPr lang="en-US" sz="2400" dirty="0">
                <a:latin typeface="Century Gothic" pitchFamily="34" charset="0"/>
              </a:rPr>
              <a:t>big data services firm, </a:t>
            </a:r>
            <a:r>
              <a:rPr lang="en-US" sz="2400" dirty="0" smtClean="0">
                <a:latin typeface="Century Gothic" pitchFamily="34" charset="0"/>
              </a:rPr>
              <a:t>Think </a:t>
            </a:r>
            <a:r>
              <a:rPr lang="en-US" sz="2400" dirty="0">
                <a:latin typeface="Century Gothic" pitchFamily="34" charset="0"/>
              </a:rPr>
              <a:t>Big </a:t>
            </a:r>
            <a:r>
              <a:rPr lang="en-US" sz="2400" dirty="0" smtClean="0">
                <a:latin typeface="Century Gothic" pitchFamily="34" charset="0"/>
              </a:rPr>
              <a:t>is best able to </a:t>
            </a:r>
            <a:r>
              <a:rPr lang="en-US" sz="2400" dirty="0">
                <a:latin typeface="Century Gothic" pitchFamily="34" charset="0"/>
              </a:rPr>
              <a:t>address </a:t>
            </a:r>
            <a:r>
              <a:rPr lang="en-US" sz="2400" dirty="0" smtClean="0">
                <a:latin typeface="Century Gothic" pitchFamily="34" charset="0"/>
              </a:rPr>
              <a:t>the business challenges of big data</a:t>
            </a:r>
            <a:endParaRPr lang="en-US" sz="2400" dirty="0">
              <a:latin typeface="Century Gothic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latin typeface="Century Gothic" pitchFamily="34" charset="0"/>
              </a:rPr>
              <a:t>More than 70 clients can confirm the value we deliver in hard dollar return on investment</a:t>
            </a:r>
            <a:endParaRPr lang="en-US" sz="2400" dirty="0">
              <a:latin typeface="Century Gothic" pitchFamily="34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400" dirty="0" smtClean="0">
                <a:latin typeface="Century Gothic" pitchFamily="34" charset="0"/>
              </a:rPr>
              <a:t>We’d love the opportunity help you create measurable business value through big data analytics</a:t>
            </a:r>
            <a:endParaRPr lang="en-US" sz="2400" dirty="0">
              <a:latin typeface="Century Gothic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31209" y="355477"/>
            <a:ext cx="7239000" cy="523220"/>
          </a:xfrm>
        </p:spPr>
        <p:txBody>
          <a:bodyPr/>
          <a:lstStyle/>
          <a:p>
            <a:r>
              <a:rPr lang="en-US" dirty="0" smtClean="0">
                <a:solidFill>
                  <a:srgbClr val="EC881D"/>
                </a:solidFill>
                <a:latin typeface="Century Gothic" pitchFamily="34" charset="0"/>
              </a:rPr>
              <a:t>Summary</a:t>
            </a:r>
            <a:endParaRPr lang="en-US" sz="2800" dirty="0">
              <a:solidFill>
                <a:srgbClr val="EC881D"/>
              </a:solidFill>
              <a:latin typeface="Century Gothic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7ED9F34D-1DBD-4CED-9542-BEB6698EE149}" type="datetime1">
              <a:rPr lang="en-US" smtClean="0"/>
              <a:t>7/6/2015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9232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0" y="3133536"/>
            <a:ext cx="9144000" cy="590931"/>
          </a:xfrm>
        </p:spPr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041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Content Placeholder 5"/>
          <p:cNvSpPr>
            <a:spLocks noGrp="1"/>
          </p:cNvSpPr>
          <p:nvPr>
            <p:ph idx="1"/>
          </p:nvPr>
        </p:nvSpPr>
        <p:spPr>
          <a:xfrm>
            <a:off x="381000" y="1465943"/>
            <a:ext cx="4191000" cy="4888518"/>
          </a:xfrm>
        </p:spPr>
        <p:txBody>
          <a:bodyPr/>
          <a:lstStyle/>
          <a:p>
            <a:r>
              <a:rPr lang="en-US" dirty="0">
                <a:latin typeface="Century Gothic" pitchFamily="34" charset="0"/>
              </a:rPr>
              <a:t>Many companies have outgrown the capabilities of </a:t>
            </a:r>
            <a:r>
              <a:rPr lang="en-US" dirty="0" err="1" smtClean="0">
                <a:latin typeface="Century Gothic" pitchFamily="34" charset="0"/>
              </a:rPr>
              <a:t>siloed</a:t>
            </a:r>
            <a:r>
              <a:rPr lang="en-US" dirty="0" smtClean="0">
                <a:latin typeface="Century Gothic" pitchFamily="34" charset="0"/>
              </a:rPr>
              <a:t> all</a:t>
            </a:r>
            <a:r>
              <a:rPr lang="en-US" dirty="0">
                <a:latin typeface="Century Gothic" pitchFamily="34" charset="0"/>
              </a:rPr>
              <a:t>-in-one analytics products</a:t>
            </a:r>
          </a:p>
          <a:p>
            <a:r>
              <a:rPr lang="en-US" dirty="0">
                <a:latin typeface="Century Gothic" pitchFamily="34" charset="0"/>
              </a:rPr>
              <a:t>A complete view of the </a:t>
            </a:r>
            <a:r>
              <a:rPr lang="en-US" dirty="0" smtClean="0">
                <a:latin typeface="Century Gothic" pitchFamily="34" charset="0"/>
              </a:rPr>
              <a:t>consumer requires </a:t>
            </a:r>
            <a:r>
              <a:rPr lang="en-US" dirty="0">
                <a:latin typeface="Century Gothic" pitchFamily="34" charset="0"/>
              </a:rPr>
              <a:t>the combination of </a:t>
            </a:r>
            <a:r>
              <a:rPr lang="en-US" dirty="0" smtClean="0">
                <a:latin typeface="Century Gothic" pitchFamily="34" charset="0"/>
              </a:rPr>
              <a:t>multiple streams of interaction</a:t>
            </a:r>
            <a:endParaRPr lang="en-US" dirty="0">
              <a:latin typeface="Century Gothic" pitchFamily="34" charset="0"/>
            </a:endParaRPr>
          </a:p>
          <a:p>
            <a:r>
              <a:rPr lang="en-US" dirty="0" smtClean="0">
                <a:latin typeface="Century Gothic" pitchFamily="34" charset="0"/>
              </a:rPr>
              <a:t>Need for a </a:t>
            </a:r>
            <a:r>
              <a:rPr lang="en-US" i="1" dirty="0" smtClean="0">
                <a:latin typeface="Century Gothic" pitchFamily="34" charset="0"/>
              </a:rPr>
              <a:t>data platform </a:t>
            </a:r>
            <a:r>
              <a:rPr lang="en-US" dirty="0" smtClean="0">
                <a:latin typeface="Century Gothic" pitchFamily="34" charset="0"/>
              </a:rPr>
              <a:t>to store, </a:t>
            </a:r>
            <a:r>
              <a:rPr lang="en-US" dirty="0" err="1" smtClean="0">
                <a:latin typeface="Century Gothic" pitchFamily="34" charset="0"/>
              </a:rPr>
              <a:t>sessionize</a:t>
            </a:r>
            <a:r>
              <a:rPr lang="en-US" dirty="0" smtClean="0">
                <a:latin typeface="Century Gothic" pitchFamily="34" charset="0"/>
              </a:rPr>
              <a:t> and discover new dimensions in raw event-level data</a:t>
            </a:r>
          </a:p>
          <a:p>
            <a:r>
              <a:rPr lang="en-US" dirty="0" smtClean="0">
                <a:latin typeface="Century Gothic" pitchFamily="34" charset="0"/>
              </a:rPr>
              <a:t>Need for a </a:t>
            </a:r>
            <a:r>
              <a:rPr lang="en-US" i="1" dirty="0" smtClean="0">
                <a:latin typeface="Century Gothic" pitchFamily="34" charset="0"/>
              </a:rPr>
              <a:t>discovery platform</a:t>
            </a:r>
            <a:r>
              <a:rPr lang="en-US" dirty="0" smtClean="0">
                <a:latin typeface="Century Gothic" pitchFamily="34" charset="0"/>
              </a:rPr>
              <a:t> to explore relations, sequence</a:t>
            </a:r>
          </a:p>
          <a:p>
            <a:pPr marL="0" indent="0">
              <a:buNone/>
            </a:pPr>
            <a:endParaRPr lang="en-US" dirty="0" smtClean="0">
              <a:latin typeface="Century Gothic" pitchFamily="34" charset="0"/>
            </a:endParaRPr>
          </a:p>
        </p:txBody>
      </p:sp>
      <p:sp>
        <p:nvSpPr>
          <p:cNvPr id="13314" name="Title 4"/>
          <p:cNvSpPr>
            <a:spLocks noGrp="1"/>
          </p:cNvSpPr>
          <p:nvPr>
            <p:ph type="title"/>
          </p:nvPr>
        </p:nvSpPr>
        <p:spPr>
          <a:xfrm>
            <a:off x="531529" y="342989"/>
            <a:ext cx="7239000" cy="523220"/>
          </a:xfrm>
        </p:spPr>
        <p:txBody>
          <a:bodyPr/>
          <a:lstStyle/>
          <a:p>
            <a:r>
              <a:rPr lang="en-US" dirty="0" smtClean="0">
                <a:solidFill>
                  <a:srgbClr val="EC881D"/>
                </a:solidFill>
                <a:latin typeface="Century Gothic" pitchFamily="34" charset="0"/>
              </a:rPr>
              <a:t>Customer Behavior Analytics</a:t>
            </a:r>
            <a:endParaRPr lang="en-US" dirty="0">
              <a:solidFill>
                <a:srgbClr val="EC881D"/>
              </a:solidFill>
              <a:latin typeface="Century Gothic" pitchFamily="34" charset="0"/>
            </a:endParaRPr>
          </a:p>
        </p:txBody>
      </p:sp>
      <p:pic>
        <p:nvPicPr>
          <p:cNvPr id="1331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63" y="1524000"/>
            <a:ext cx="3678237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5257800" y="4724400"/>
            <a:ext cx="914400" cy="8382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dir="270000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0" y="4876800"/>
            <a:ext cx="75493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3C3C3B"/>
                </a:solidFill>
                <a:latin typeface="+mn-lt"/>
              </a:rPr>
              <a:t>Call</a:t>
            </a:r>
          </a:p>
          <a:p>
            <a:r>
              <a:rPr lang="en-US" sz="1600" dirty="0" smtClean="0">
                <a:solidFill>
                  <a:srgbClr val="3C3C3B"/>
                </a:solidFill>
                <a:latin typeface="+mn-lt"/>
              </a:rPr>
              <a:t>center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6096000" y="4419600"/>
            <a:ext cx="381000" cy="381000"/>
          </a:xfrm>
          <a:prstGeom prst="straightConnector1">
            <a:avLst/>
          </a:prstGeom>
          <a:ln w="38100" cap="flat" cmpd="sng" algn="ctr">
            <a:solidFill>
              <a:srgbClr val="D2A52F"/>
            </a:solidFill>
            <a:prstDash val="solid"/>
            <a:round/>
            <a:headEnd type="none" w="med" len="med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4449BDD-A0F6-4561-89B2-BE245DE3FEEC}" type="datetime1">
              <a:rPr lang="en-US" smtClean="0"/>
              <a:t>7/6/2015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50291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5327" y="351079"/>
            <a:ext cx="7239000" cy="523220"/>
          </a:xfrm>
        </p:spPr>
        <p:txBody>
          <a:bodyPr/>
          <a:lstStyle/>
          <a:p>
            <a:r>
              <a:rPr lang="en-US" dirty="0" smtClean="0">
                <a:solidFill>
                  <a:srgbClr val="EC881D"/>
                </a:solidFill>
                <a:latin typeface="Century Gothic" pitchFamily="34" charset="0"/>
              </a:rPr>
              <a:t>Manufacturing Device Analytics</a:t>
            </a:r>
            <a:endParaRPr lang="en-US" dirty="0">
              <a:solidFill>
                <a:srgbClr val="EC881D"/>
              </a:solidFill>
              <a:latin typeface="Century Gothic" pitchFamily="34" charset="0"/>
            </a:endParaRPr>
          </a:p>
        </p:txBody>
      </p:sp>
      <p:sp>
        <p:nvSpPr>
          <p:cNvPr id="4" name="Rounded Rectangle 3"/>
          <p:cNvSpPr/>
          <p:nvPr/>
        </p:nvSpPr>
        <p:spPr bwMode="auto">
          <a:xfrm>
            <a:off x="6541216" y="2800581"/>
            <a:ext cx="1313111" cy="1139555"/>
          </a:xfrm>
          <a:prstGeom prst="roundRect">
            <a:avLst>
              <a:gd name="adj" fmla="val 10472"/>
            </a:avLst>
          </a:prstGeom>
          <a:gradFill>
            <a:gsLst>
              <a:gs pos="0">
                <a:schemeClr val="accent2"/>
              </a:gs>
              <a:gs pos="49000">
                <a:schemeClr val="accent3">
                  <a:lumMod val="75000"/>
                </a:schemeClr>
              </a:gs>
              <a:gs pos="100000">
                <a:schemeClr val="accent4"/>
              </a:gs>
            </a:gsLst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537884" y="2039448"/>
            <a:ext cx="1313111" cy="706883"/>
          </a:xfrm>
          <a:prstGeom prst="roundRect">
            <a:avLst>
              <a:gd name="adj" fmla="val 10472"/>
            </a:avLst>
          </a:prstGeom>
          <a:gradFill>
            <a:gsLst>
              <a:gs pos="0">
                <a:schemeClr val="accent2"/>
              </a:gs>
              <a:gs pos="49000">
                <a:schemeClr val="accent3">
                  <a:lumMod val="75000"/>
                </a:schemeClr>
              </a:gs>
              <a:gs pos="100000">
                <a:schemeClr val="accent4"/>
              </a:gs>
            </a:gsLst>
          </a:gradFill>
          <a:ln>
            <a:noFill/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367158" y="2171713"/>
            <a:ext cx="1184115" cy="303782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73831" indent="-173831"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  <a:buFont typeface="Wingdings" pitchFamily="2" charset="2"/>
              <a:buChar char="n"/>
            </a:pPr>
            <a:endParaRPr lang="en-US" sz="1350">
              <a:solidFill>
                <a:prstClr val="black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427222" y="2251686"/>
            <a:ext cx="1063988" cy="182510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bg2">
                  <a:lumMod val="50000"/>
                </a:schemeClr>
              </a:gs>
            </a:gsLst>
            <a:lin ang="16200000" scaled="0"/>
            <a:tileRect/>
          </a:gradFill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73831" indent="-173831"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  <a:buFont typeface="Wingdings" pitchFamily="2" charset="2"/>
              <a:buChar char="n"/>
            </a:pPr>
            <a:endParaRPr lang="en-US" sz="1350">
              <a:solidFill>
                <a:prstClr val="black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479435" y="2552040"/>
            <a:ext cx="949688" cy="1783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</a:pPr>
            <a:r>
              <a:rPr lang="en-US" sz="1050" dirty="0" smtClean="0">
                <a:solidFill>
                  <a:prstClr val="black"/>
                </a:solidFill>
                <a:latin typeface="Arial" charset="0"/>
                <a:ea typeface="ＭＳ Ｐゴシック" pitchFamily="34" charset="-128"/>
                <a:cs typeface="Arial" charset="0"/>
              </a:rPr>
              <a:t>Devices</a:t>
            </a:r>
            <a:endParaRPr lang="en-US" sz="1050" dirty="0">
              <a:solidFill>
                <a:prstClr val="black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479435" y="2808243"/>
            <a:ext cx="949688" cy="1783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</a:pPr>
            <a:r>
              <a:rPr lang="en-US" sz="1050" dirty="0" smtClean="0">
                <a:solidFill>
                  <a:prstClr val="black"/>
                </a:solidFill>
                <a:latin typeface="Arial" charset="0"/>
                <a:ea typeface="ＭＳ Ｐゴシック" pitchFamily="34" charset="-128"/>
                <a:cs typeface="Arial" charset="0"/>
              </a:rPr>
              <a:t>Components</a:t>
            </a:r>
            <a:endParaRPr lang="en-US" sz="1050" dirty="0">
              <a:solidFill>
                <a:prstClr val="black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479435" y="3064446"/>
            <a:ext cx="949688" cy="1783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</a:pPr>
            <a:r>
              <a:rPr lang="en-US" sz="1050" dirty="0" smtClean="0">
                <a:solidFill>
                  <a:prstClr val="black"/>
                </a:solidFill>
                <a:latin typeface="Arial" charset="0"/>
                <a:ea typeface="ＭＳ Ｐゴシック" pitchFamily="34" charset="-128"/>
                <a:cs typeface="Arial" charset="0"/>
              </a:rPr>
              <a:t>Assemblies</a:t>
            </a:r>
            <a:endParaRPr lang="en-US" sz="1050" dirty="0">
              <a:solidFill>
                <a:prstClr val="black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479435" y="3320649"/>
            <a:ext cx="949688" cy="1783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</a:pPr>
            <a:r>
              <a:rPr lang="en-US" sz="1050" dirty="0" smtClean="0">
                <a:solidFill>
                  <a:prstClr val="black"/>
                </a:solidFill>
                <a:latin typeface="Arial" charset="0"/>
                <a:ea typeface="ＭＳ Ｐゴシック" pitchFamily="34" charset="-128"/>
                <a:cs typeface="Arial" charset="0"/>
              </a:rPr>
              <a:t>…</a:t>
            </a:r>
            <a:endParaRPr lang="en-US" sz="1050" dirty="0">
              <a:solidFill>
                <a:prstClr val="black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1479435" y="3576852"/>
            <a:ext cx="949688" cy="1783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</a:pPr>
            <a:endParaRPr lang="en-US" sz="1050" dirty="0">
              <a:solidFill>
                <a:prstClr val="black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479435" y="3833054"/>
            <a:ext cx="949688" cy="1783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</a:pPr>
            <a:endParaRPr lang="en-US" sz="1050" dirty="0">
              <a:solidFill>
                <a:prstClr val="black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479435" y="4179054"/>
            <a:ext cx="949688" cy="1783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</a:pPr>
            <a:r>
              <a:rPr lang="en-US" sz="1050" dirty="0">
                <a:solidFill>
                  <a:prstClr val="black"/>
                </a:solidFill>
                <a:latin typeface="Arial" charset="0"/>
                <a:ea typeface="ＭＳ Ｐゴシック" pitchFamily="34" charset="-128"/>
                <a:cs typeface="Arial" charset="0"/>
              </a:rPr>
              <a:t>Field Data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479435" y="4447819"/>
            <a:ext cx="949688" cy="1783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</a:pPr>
            <a:r>
              <a:rPr lang="en-US" sz="1050" dirty="0">
                <a:solidFill>
                  <a:prstClr val="black"/>
                </a:solidFill>
                <a:latin typeface="Arial" charset="0"/>
                <a:ea typeface="ＭＳ Ｐゴシック" pitchFamily="34" charset="-128"/>
                <a:cs typeface="Arial" charset="0"/>
              </a:rPr>
              <a:t>Supplier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427221" y="2230630"/>
            <a:ext cx="107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60000"/>
              </a:spcBef>
              <a:buClr>
                <a:srgbClr val="00588D"/>
              </a:buClr>
              <a:buSzPct val="100000"/>
            </a:pPr>
            <a:r>
              <a:rPr lang="en-US" sz="750" kern="0" dirty="0">
                <a:solidFill>
                  <a:prstClr val="white"/>
                </a:solidFill>
                <a:latin typeface="Arial"/>
                <a:cs typeface="Arial"/>
              </a:rPr>
              <a:t>All </a:t>
            </a:r>
            <a:r>
              <a:rPr lang="en-US" sz="750" b="1" kern="0" dirty="0">
                <a:solidFill>
                  <a:prstClr val="white"/>
                </a:solidFill>
                <a:latin typeface="Arial"/>
                <a:cs typeface="Arial"/>
              </a:rPr>
              <a:t>raw </a:t>
            </a:r>
            <a:r>
              <a:rPr lang="en-US" sz="750" kern="0" dirty="0">
                <a:solidFill>
                  <a:prstClr val="white"/>
                </a:solidFill>
                <a:latin typeface="Arial"/>
                <a:cs typeface="Arial"/>
              </a:rPr>
              <a:t>parametric, logistic, vintage, data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1490769" y="4931121"/>
            <a:ext cx="949688" cy="1783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</a:pPr>
            <a:r>
              <a:rPr lang="en-US" sz="1050" dirty="0" smtClean="0">
                <a:solidFill>
                  <a:prstClr val="black"/>
                </a:solidFill>
                <a:latin typeface="Arial" charset="0"/>
                <a:ea typeface="ＭＳ Ｐゴシック" pitchFamily="34" charset="-128"/>
                <a:cs typeface="Arial" charset="0"/>
              </a:rPr>
              <a:t>ERP/</a:t>
            </a:r>
            <a:r>
              <a:rPr lang="en-US" sz="1050" dirty="0">
                <a:solidFill>
                  <a:prstClr val="black"/>
                </a:solidFill>
                <a:latin typeface="Arial" charset="0"/>
                <a:ea typeface="ＭＳ Ｐゴシック" pitchFamily="34" charset="-128"/>
                <a:cs typeface="Arial" charset="0"/>
              </a:rPr>
              <a:t>DW’s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300892" y="1752600"/>
            <a:ext cx="13299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60000"/>
              </a:spcBef>
              <a:buClr>
                <a:srgbClr val="00588D"/>
              </a:buClr>
              <a:buSzPct val="100000"/>
            </a:pPr>
            <a:r>
              <a:rPr lang="en-US" sz="1350" b="1" kern="0" dirty="0">
                <a:solidFill>
                  <a:srgbClr val="000000"/>
                </a:solidFill>
                <a:latin typeface="Arial"/>
                <a:cs typeface="Arial"/>
              </a:rPr>
              <a:t>Data Sources</a:t>
            </a:r>
          </a:p>
        </p:txBody>
      </p:sp>
      <p:sp>
        <p:nvSpPr>
          <p:cNvPr id="19" name="Cloud 18"/>
          <p:cNvSpPr/>
          <p:nvPr/>
        </p:nvSpPr>
        <p:spPr bwMode="auto">
          <a:xfrm>
            <a:off x="3091847" y="2386248"/>
            <a:ext cx="3226284" cy="2797550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73831" indent="-173831"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  <a:buFont typeface="Wingdings" pitchFamily="2" charset="2"/>
              <a:buChar char="n"/>
            </a:pPr>
            <a:endParaRPr lang="en-US" sz="1350">
              <a:solidFill>
                <a:prstClr val="black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0" name="Down Arrow 19"/>
          <p:cNvSpPr/>
          <p:nvPr/>
        </p:nvSpPr>
        <p:spPr>
          <a:xfrm rot="16200000">
            <a:off x="2695226" y="2773447"/>
            <a:ext cx="339482" cy="301796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21" name="Down Arrow 20"/>
          <p:cNvSpPr/>
          <p:nvPr/>
        </p:nvSpPr>
        <p:spPr>
          <a:xfrm rot="16200000">
            <a:off x="2695226" y="3637252"/>
            <a:ext cx="339482" cy="301796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22" name="Down Arrow 21"/>
          <p:cNvSpPr/>
          <p:nvPr/>
        </p:nvSpPr>
        <p:spPr>
          <a:xfrm rot="16200000">
            <a:off x="2695226" y="4501057"/>
            <a:ext cx="339482" cy="301796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endParaRPr>
          </a:p>
        </p:txBody>
      </p:sp>
      <p:sp>
        <p:nvSpPr>
          <p:cNvPr id="23" name="Manual Operation 22"/>
          <p:cNvSpPr/>
          <p:nvPr/>
        </p:nvSpPr>
        <p:spPr bwMode="auto">
          <a:xfrm>
            <a:off x="3538036" y="3359989"/>
            <a:ext cx="1092068" cy="858145"/>
          </a:xfrm>
          <a:prstGeom prst="flowChartManualOperati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</a:pPr>
            <a:endParaRPr lang="en-US" sz="1350" dirty="0">
              <a:solidFill>
                <a:prstClr val="black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542060" y="3380636"/>
            <a:ext cx="1082964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50" dirty="0">
                <a:solidFill>
                  <a:prstClr val="black"/>
                </a:solidFill>
                <a:latin typeface="Calibri"/>
              </a:rPr>
              <a:t>End-to-End Integrated Data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514491" y="1752600"/>
            <a:ext cx="132723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350" b="1" dirty="0">
                <a:solidFill>
                  <a:prstClr val="black"/>
                </a:solidFill>
                <a:latin typeface="Calibri"/>
              </a:rPr>
              <a:t>Consumers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6586616" y="2031960"/>
            <a:ext cx="123825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FFFFFF"/>
                </a:solidFill>
                <a:latin typeface="Calibri"/>
              </a:rPr>
              <a:t>Ad hoc Analysis</a:t>
            </a:r>
          </a:p>
        </p:txBody>
      </p:sp>
      <p:sp>
        <p:nvSpPr>
          <p:cNvPr id="28" name="Display 27"/>
          <p:cNvSpPr/>
          <p:nvPr/>
        </p:nvSpPr>
        <p:spPr bwMode="auto">
          <a:xfrm>
            <a:off x="6630355" y="4773936"/>
            <a:ext cx="1131570" cy="342900"/>
          </a:xfrm>
          <a:prstGeom prst="flowChartDisplay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</a:pPr>
            <a:endParaRPr lang="en-US" sz="1350" dirty="0">
              <a:solidFill>
                <a:prstClr val="black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687697" y="4815737"/>
            <a:ext cx="106299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>
                <a:solidFill>
                  <a:prstClr val="black"/>
                </a:solidFill>
                <a:latin typeface="Calibri"/>
              </a:rPr>
              <a:t>BI Tools</a:t>
            </a: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0" name="Display 29"/>
          <p:cNvSpPr/>
          <p:nvPr/>
        </p:nvSpPr>
        <p:spPr bwMode="auto">
          <a:xfrm>
            <a:off x="6630355" y="3058704"/>
            <a:ext cx="1131570" cy="342900"/>
          </a:xfrm>
          <a:prstGeom prst="flowChartDisplay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</a:pPr>
            <a:endParaRPr lang="en-US" sz="1350" dirty="0">
              <a:solidFill>
                <a:prstClr val="black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697169" y="3060522"/>
            <a:ext cx="1062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alibri"/>
              </a:rPr>
              <a:t>Optimize/Reduce Testing</a:t>
            </a:r>
          </a:p>
        </p:txBody>
      </p:sp>
      <p:cxnSp>
        <p:nvCxnSpPr>
          <p:cNvPr id="32" name="Elbow Connector 31"/>
          <p:cNvCxnSpPr>
            <a:stCxn id="56" idx="0"/>
            <a:endCxn id="5" idx="1"/>
          </p:cNvCxnSpPr>
          <p:nvPr/>
        </p:nvCxnSpPr>
        <p:spPr bwMode="auto">
          <a:xfrm rot="5400000" flipH="1" flipV="1">
            <a:off x="5221069" y="1482312"/>
            <a:ext cx="406237" cy="2227394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3" name="Manual Operation 32"/>
          <p:cNvSpPr/>
          <p:nvPr/>
        </p:nvSpPr>
        <p:spPr bwMode="auto">
          <a:xfrm>
            <a:off x="5175222" y="2872293"/>
            <a:ext cx="375246" cy="294868"/>
          </a:xfrm>
          <a:prstGeom prst="flowChartManualOperati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</a:pPr>
            <a:endParaRPr lang="en-US" sz="1350" dirty="0">
              <a:solidFill>
                <a:prstClr val="black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34" name="Magnetic Disk 33"/>
          <p:cNvSpPr/>
          <p:nvPr/>
        </p:nvSpPr>
        <p:spPr bwMode="auto">
          <a:xfrm>
            <a:off x="6655853" y="5256525"/>
            <a:ext cx="1062990" cy="635391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73831" indent="-173831"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  <a:buFont typeface="Wingdings" pitchFamily="2" charset="2"/>
              <a:buChar char="n"/>
            </a:pPr>
            <a:endParaRPr lang="en-US" sz="1350" dirty="0">
              <a:solidFill>
                <a:prstClr val="black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622762" y="5430251"/>
            <a:ext cx="11695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prstClr val="black"/>
                </a:solidFill>
                <a:latin typeface="Calibri"/>
              </a:rPr>
              <a:t>Data Marts</a:t>
            </a:r>
            <a:endParaRPr lang="en-US" sz="12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577091" y="2792386"/>
            <a:ext cx="124129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b="1" dirty="0">
                <a:solidFill>
                  <a:srgbClr val="FFFFFF"/>
                </a:solidFill>
                <a:latin typeface="Calibri"/>
              </a:rPr>
              <a:t>Batch Analytics</a:t>
            </a:r>
          </a:p>
        </p:txBody>
      </p:sp>
      <p:sp>
        <p:nvSpPr>
          <p:cNvPr id="37" name="Manual Operation 36"/>
          <p:cNvSpPr/>
          <p:nvPr/>
        </p:nvSpPr>
        <p:spPr bwMode="auto">
          <a:xfrm>
            <a:off x="4547467" y="4657231"/>
            <a:ext cx="375246" cy="294868"/>
          </a:xfrm>
          <a:prstGeom prst="flowChartManualOperati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</a:pPr>
            <a:endParaRPr lang="en-US" sz="1350" dirty="0">
              <a:solidFill>
                <a:prstClr val="black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cxnSp>
        <p:nvCxnSpPr>
          <p:cNvPr id="38" name="Elbow Connector 37"/>
          <p:cNvCxnSpPr>
            <a:stCxn id="23" idx="2"/>
            <a:endCxn id="37" idx="1"/>
          </p:cNvCxnSpPr>
          <p:nvPr/>
        </p:nvCxnSpPr>
        <p:spPr bwMode="auto">
          <a:xfrm rot="16200000" flipH="1">
            <a:off x="4041266" y="4260938"/>
            <a:ext cx="586532" cy="500922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37" idx="3"/>
            <a:endCxn id="34" idx="2"/>
          </p:cNvCxnSpPr>
          <p:nvPr/>
        </p:nvCxnSpPr>
        <p:spPr bwMode="auto">
          <a:xfrm>
            <a:off x="4885188" y="4804665"/>
            <a:ext cx="1770665" cy="76955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973742" y="2625440"/>
            <a:ext cx="769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60000"/>
              </a:spcBef>
              <a:buClr>
                <a:srgbClr val="00588D"/>
              </a:buClr>
              <a:buSzPct val="100000"/>
            </a:pPr>
            <a:r>
              <a:rPr lang="en-US" sz="600" b="1" kern="0" dirty="0">
                <a:solidFill>
                  <a:srgbClr val="000000"/>
                </a:solidFill>
                <a:latin typeface="Arial"/>
                <a:cs typeface="Arial"/>
              </a:rPr>
              <a:t>Parallelized batch analytics</a:t>
            </a:r>
          </a:p>
        </p:txBody>
      </p:sp>
      <p:sp>
        <p:nvSpPr>
          <p:cNvPr id="41" name="Curved Left Arrow 40"/>
          <p:cNvSpPr/>
          <p:nvPr/>
        </p:nvSpPr>
        <p:spPr bwMode="auto">
          <a:xfrm>
            <a:off x="5257445" y="2892553"/>
            <a:ext cx="219794" cy="244939"/>
          </a:xfrm>
          <a:prstGeom prst="curvedLef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73831" indent="-173831"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  <a:buFont typeface="Wingdings" pitchFamily="2" charset="2"/>
              <a:buChar char="n"/>
            </a:pPr>
            <a:endParaRPr lang="en-US" sz="1350">
              <a:solidFill>
                <a:prstClr val="black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cxnSp>
        <p:nvCxnSpPr>
          <p:cNvPr id="42" name="Elbow Connector 41"/>
          <p:cNvCxnSpPr>
            <a:stCxn id="23" idx="3"/>
            <a:endCxn id="33" idx="1"/>
          </p:cNvCxnSpPr>
          <p:nvPr/>
        </p:nvCxnSpPr>
        <p:spPr bwMode="auto">
          <a:xfrm flipV="1">
            <a:off x="4520897" y="3019727"/>
            <a:ext cx="691850" cy="769334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3" idx="3"/>
            <a:endCxn id="4" idx="1"/>
          </p:cNvCxnSpPr>
          <p:nvPr/>
        </p:nvCxnSpPr>
        <p:spPr bwMode="auto">
          <a:xfrm>
            <a:off x="5512943" y="3019727"/>
            <a:ext cx="1028273" cy="350632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 bwMode="auto">
          <a:xfrm>
            <a:off x="5108274" y="3361613"/>
            <a:ext cx="540575" cy="110700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73831" indent="-173831"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  <a:buFont typeface="Wingdings" pitchFamily="2" charset="2"/>
              <a:buChar char="n"/>
            </a:pPr>
            <a:endParaRPr lang="en-US" sz="1350">
              <a:solidFill>
                <a:prstClr val="black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5" name="Manual Operation 44"/>
          <p:cNvSpPr/>
          <p:nvPr/>
        </p:nvSpPr>
        <p:spPr bwMode="auto">
          <a:xfrm>
            <a:off x="5175222" y="3645994"/>
            <a:ext cx="375246" cy="294868"/>
          </a:xfrm>
          <a:prstGeom prst="flowChartManualOperati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</a:pPr>
            <a:endParaRPr lang="en-US" sz="1350" dirty="0">
              <a:solidFill>
                <a:prstClr val="black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6" name="Manual Operation 45"/>
          <p:cNvSpPr/>
          <p:nvPr/>
        </p:nvSpPr>
        <p:spPr bwMode="auto">
          <a:xfrm>
            <a:off x="5175222" y="4079356"/>
            <a:ext cx="375246" cy="294868"/>
          </a:xfrm>
          <a:prstGeom prst="flowChartManualOperati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</a:pPr>
            <a:endParaRPr lang="en-US" sz="1350" dirty="0">
              <a:solidFill>
                <a:prstClr val="black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993656" y="3349932"/>
            <a:ext cx="769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60000"/>
              </a:spcBef>
              <a:buClr>
                <a:srgbClr val="00588D"/>
              </a:buClr>
              <a:buSzPct val="100000"/>
            </a:pPr>
            <a:r>
              <a:rPr lang="en-US" sz="600" b="1" kern="0" dirty="0">
                <a:solidFill>
                  <a:srgbClr val="000000"/>
                </a:solidFill>
                <a:latin typeface="Arial"/>
                <a:cs typeface="Arial"/>
              </a:rPr>
              <a:t>App-Specific Views</a:t>
            </a:r>
          </a:p>
        </p:txBody>
      </p:sp>
      <p:cxnSp>
        <p:nvCxnSpPr>
          <p:cNvPr id="48" name="Elbow Connector 47"/>
          <p:cNvCxnSpPr>
            <a:stCxn id="23" idx="3"/>
            <a:endCxn id="45" idx="1"/>
          </p:cNvCxnSpPr>
          <p:nvPr/>
        </p:nvCxnSpPr>
        <p:spPr bwMode="auto">
          <a:xfrm>
            <a:off x="4520897" y="3789062"/>
            <a:ext cx="691850" cy="4367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23" idx="3"/>
            <a:endCxn id="46" idx="1"/>
          </p:cNvCxnSpPr>
          <p:nvPr/>
        </p:nvCxnSpPr>
        <p:spPr bwMode="auto">
          <a:xfrm>
            <a:off x="4520897" y="3789061"/>
            <a:ext cx="691850" cy="437729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0" name="Elbow Connector 49"/>
          <p:cNvCxnSpPr>
            <a:stCxn id="45" idx="3"/>
            <a:endCxn id="60" idx="1"/>
          </p:cNvCxnSpPr>
          <p:nvPr/>
        </p:nvCxnSpPr>
        <p:spPr bwMode="auto">
          <a:xfrm>
            <a:off x="5512943" y="3793428"/>
            <a:ext cx="1117412" cy="36663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6" idx="3"/>
            <a:endCxn id="28" idx="1"/>
          </p:cNvCxnSpPr>
          <p:nvPr/>
        </p:nvCxnSpPr>
        <p:spPr bwMode="auto">
          <a:xfrm>
            <a:off x="5512943" y="4226790"/>
            <a:ext cx="1117412" cy="718596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350116" y="4402623"/>
            <a:ext cx="769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60000"/>
              </a:spcBef>
              <a:buClr>
                <a:srgbClr val="00588D"/>
              </a:buClr>
              <a:buSzPct val="100000"/>
            </a:pPr>
            <a:r>
              <a:rPr lang="en-US" sz="600" b="1" kern="0" dirty="0">
                <a:solidFill>
                  <a:srgbClr val="000000"/>
                </a:solidFill>
                <a:latin typeface="Arial"/>
                <a:cs typeface="Arial"/>
              </a:rPr>
              <a:t>New High-Value Parameters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313115" y="2838999"/>
            <a:ext cx="503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ct val="60000"/>
              </a:spcBef>
              <a:buClr>
                <a:srgbClr val="00588D"/>
              </a:buClr>
              <a:buSzPct val="100000"/>
            </a:pPr>
            <a:r>
              <a:rPr lang="en-US" sz="600" b="1" kern="0" dirty="0">
                <a:solidFill>
                  <a:srgbClr val="000000"/>
                </a:solidFill>
                <a:latin typeface="Arial"/>
                <a:cs typeface="Arial"/>
              </a:rPr>
              <a:t>raw extracts</a:t>
            </a:r>
          </a:p>
        </p:txBody>
      </p:sp>
      <p:sp>
        <p:nvSpPr>
          <p:cNvPr id="54" name="Multidocument 53"/>
          <p:cNvSpPr/>
          <p:nvPr/>
        </p:nvSpPr>
        <p:spPr bwMode="auto">
          <a:xfrm>
            <a:off x="3766032" y="2813608"/>
            <a:ext cx="274578" cy="291769"/>
          </a:xfrm>
          <a:prstGeom prst="flowChartMultidocumen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marL="173831" indent="-173831"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  <a:buFont typeface="Wingdings" pitchFamily="2" charset="2"/>
              <a:buChar char="n"/>
            </a:pPr>
            <a:endParaRPr lang="en-US" sz="1350">
              <a:solidFill>
                <a:prstClr val="black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427747" y="2848157"/>
            <a:ext cx="522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60000"/>
              </a:spcBef>
              <a:buClr>
                <a:srgbClr val="00588D"/>
              </a:buClr>
              <a:buSzPct val="100000"/>
            </a:pPr>
            <a:r>
              <a:rPr lang="en-US" sz="600" b="1" kern="0" dirty="0">
                <a:solidFill>
                  <a:srgbClr val="000000"/>
                </a:solidFill>
                <a:latin typeface="Arial"/>
                <a:cs typeface="Arial"/>
              </a:rPr>
              <a:t>Enriched data</a:t>
            </a:r>
          </a:p>
        </p:txBody>
      </p:sp>
      <p:sp>
        <p:nvSpPr>
          <p:cNvPr id="56" name="Manual Operation 55"/>
          <p:cNvSpPr/>
          <p:nvPr/>
        </p:nvSpPr>
        <p:spPr bwMode="auto">
          <a:xfrm>
            <a:off x="4122867" y="2799127"/>
            <a:ext cx="375246" cy="294868"/>
          </a:xfrm>
          <a:prstGeom prst="flowChartManualOperation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</a:pPr>
            <a:endParaRPr lang="en-US" sz="1350" dirty="0">
              <a:solidFill>
                <a:prstClr val="black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cxnSp>
        <p:nvCxnSpPr>
          <p:cNvPr id="57" name="Elbow Connector 56"/>
          <p:cNvCxnSpPr>
            <a:stCxn id="54" idx="0"/>
            <a:endCxn id="5" idx="1"/>
          </p:cNvCxnSpPr>
          <p:nvPr/>
        </p:nvCxnSpPr>
        <p:spPr bwMode="auto">
          <a:xfrm rot="5400000" flipH="1" flipV="1">
            <a:off x="5019688" y="1295413"/>
            <a:ext cx="420718" cy="2615673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23" idx="0"/>
            <a:endCxn id="54" idx="2"/>
          </p:cNvCxnSpPr>
          <p:nvPr/>
        </p:nvCxnSpPr>
        <p:spPr bwMode="auto">
          <a:xfrm rot="16200000" flipV="1">
            <a:off x="3851318" y="3127236"/>
            <a:ext cx="265662" cy="199843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23" idx="0"/>
            <a:endCxn id="56" idx="2"/>
          </p:cNvCxnSpPr>
          <p:nvPr/>
        </p:nvCxnSpPr>
        <p:spPr bwMode="auto">
          <a:xfrm rot="5400000" flipH="1" flipV="1">
            <a:off x="4064283" y="3113782"/>
            <a:ext cx="265994" cy="22642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non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0" name="Display 59"/>
          <p:cNvSpPr/>
          <p:nvPr/>
        </p:nvSpPr>
        <p:spPr bwMode="auto">
          <a:xfrm>
            <a:off x="6630355" y="3988614"/>
            <a:ext cx="1131570" cy="342900"/>
          </a:xfrm>
          <a:prstGeom prst="flowChartDisplay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</a:pPr>
            <a:endParaRPr lang="en-US" sz="1350" dirty="0">
              <a:solidFill>
                <a:prstClr val="black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697169" y="3990536"/>
            <a:ext cx="1062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alibri"/>
              </a:rPr>
              <a:t>Proactive </a:t>
            </a:r>
            <a:r>
              <a:rPr lang="en-US" sz="900" dirty="0" smtClean="0">
                <a:solidFill>
                  <a:prstClr val="black"/>
                </a:solidFill>
                <a:latin typeface="Calibri"/>
              </a:rPr>
              <a:t>Issue Identification</a:t>
            </a:r>
            <a:endParaRPr lang="en-US" sz="9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2" name="Display 61"/>
          <p:cNvSpPr/>
          <p:nvPr/>
        </p:nvSpPr>
        <p:spPr bwMode="auto">
          <a:xfrm>
            <a:off x="6630355" y="3489537"/>
            <a:ext cx="1131570" cy="342900"/>
          </a:xfrm>
          <a:prstGeom prst="flowChartDisplay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</a:pPr>
            <a:endParaRPr lang="en-US" sz="1350" dirty="0">
              <a:solidFill>
                <a:prstClr val="black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697169" y="3491180"/>
            <a:ext cx="1062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alibri"/>
              </a:rPr>
              <a:t>Failure Screen Tests</a:t>
            </a:r>
          </a:p>
        </p:txBody>
      </p:sp>
      <p:sp>
        <p:nvSpPr>
          <p:cNvPr id="64" name="Display 63"/>
          <p:cNvSpPr/>
          <p:nvPr/>
        </p:nvSpPr>
        <p:spPr bwMode="auto">
          <a:xfrm>
            <a:off x="6630355" y="2294169"/>
            <a:ext cx="1131570" cy="342900"/>
          </a:xfrm>
          <a:prstGeom prst="flowChartDisplay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</a:pPr>
            <a:endParaRPr lang="en-US" sz="1350" dirty="0">
              <a:solidFill>
                <a:prstClr val="black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6697169" y="2305513"/>
            <a:ext cx="10629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latin typeface="Calibri"/>
              </a:rPr>
              <a:t>Customer FA via Field Data</a:t>
            </a:r>
          </a:p>
        </p:txBody>
      </p:sp>
      <p:sp>
        <p:nvSpPr>
          <p:cNvPr id="66" name="Display 96"/>
          <p:cNvSpPr/>
          <p:nvPr/>
        </p:nvSpPr>
        <p:spPr bwMode="auto">
          <a:xfrm>
            <a:off x="6628589" y="4386276"/>
            <a:ext cx="1131570" cy="342900"/>
          </a:xfrm>
          <a:prstGeom prst="flowChartDisplay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</a:pPr>
            <a:endParaRPr lang="en-US" sz="1350" dirty="0">
              <a:solidFill>
                <a:prstClr val="black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6700028" y="4396267"/>
            <a:ext cx="139972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smtClean="0">
                <a:solidFill>
                  <a:prstClr val="black"/>
                </a:solidFill>
                <a:latin typeface="Calibri"/>
              </a:rPr>
              <a:t>Predictive Analytics </a:t>
            </a:r>
          </a:p>
          <a:p>
            <a:r>
              <a:rPr lang="en-US" sz="800" dirty="0" smtClean="0">
                <a:solidFill>
                  <a:prstClr val="black"/>
                </a:solidFill>
                <a:latin typeface="Calibri"/>
              </a:rPr>
              <a:t>Tools</a:t>
            </a:r>
            <a:endParaRPr lang="en-US" sz="800" dirty="0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68" name="Elbow Connector 67"/>
          <p:cNvCxnSpPr>
            <a:endCxn id="66" idx="1"/>
          </p:cNvCxnSpPr>
          <p:nvPr/>
        </p:nvCxnSpPr>
        <p:spPr bwMode="auto">
          <a:xfrm>
            <a:off x="5516288" y="3987224"/>
            <a:ext cx="1112302" cy="570503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 bwMode="auto">
          <a:xfrm>
            <a:off x="1467345" y="4693298"/>
            <a:ext cx="949688" cy="17830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fontAlgn="base">
              <a:spcBef>
                <a:spcPct val="50000"/>
              </a:spcBef>
              <a:spcAft>
                <a:spcPct val="20000"/>
              </a:spcAft>
              <a:buClr>
                <a:srgbClr val="A50021"/>
              </a:buClr>
              <a:buSzPct val="70000"/>
            </a:pPr>
            <a:r>
              <a:rPr lang="en-US" sz="1050" dirty="0" smtClean="0">
                <a:solidFill>
                  <a:prstClr val="black"/>
                </a:solidFill>
                <a:latin typeface="Arial" charset="0"/>
                <a:ea typeface="ＭＳ Ｐゴシック" pitchFamily="34" charset="-128"/>
                <a:cs typeface="Arial" charset="0"/>
              </a:rPr>
              <a:t>…other ..</a:t>
            </a:r>
            <a:endParaRPr lang="en-US" sz="1050" dirty="0">
              <a:solidFill>
                <a:prstClr val="black"/>
              </a:solidFill>
              <a:latin typeface="Arial" charset="0"/>
              <a:ea typeface="ＭＳ Ｐゴシック" pitchFamily="34" charset="-128"/>
              <a:cs typeface="Arial" charset="0"/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2ACF735-7938-44E5-9A21-31F1815CD2C0}" type="datetime1">
              <a:rPr lang="en-US" smtClean="0"/>
              <a:t>7/6/2015</a:t>
            </a:fld>
            <a:endParaRPr lang="en-US"/>
          </a:p>
        </p:txBody>
      </p:sp>
      <p:sp>
        <p:nvSpPr>
          <p:cNvPr id="25" name="Footer Placeholder 2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27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344" y="375359"/>
            <a:ext cx="7239000" cy="523220"/>
          </a:xfrm>
        </p:spPr>
        <p:txBody>
          <a:bodyPr/>
          <a:lstStyle/>
          <a:p>
            <a:r>
              <a:rPr lang="en-US" dirty="0" smtClean="0">
                <a:solidFill>
                  <a:srgbClr val="EC881D"/>
                </a:solidFill>
                <a:latin typeface="Century Gothic" pitchFamily="34" charset="0"/>
              </a:rPr>
              <a:t>Product Behavior Analytics Use Cases</a:t>
            </a:r>
            <a:endParaRPr lang="en-US" dirty="0">
              <a:solidFill>
                <a:srgbClr val="EC881D"/>
              </a:solidFill>
              <a:latin typeface="Century Gothic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7813388"/>
              </p:ext>
            </p:extLst>
          </p:nvPr>
        </p:nvGraphicFramePr>
        <p:xfrm>
          <a:off x="412898" y="1561214"/>
          <a:ext cx="7543800" cy="4792594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754380"/>
                <a:gridCol w="6789420"/>
              </a:tblGrid>
              <a:tr h="62867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baseline="0" dirty="0" smtClean="0">
                          <a:solidFill>
                            <a:srgbClr val="C95A00"/>
                          </a:solidFill>
                          <a:latin typeface="Century Gothic" pitchFamily="34" charset="0"/>
                        </a:rPr>
                        <a:t>Issue Resolution </a:t>
                      </a:r>
                      <a:r>
                        <a:rPr lang="en-US" sz="1500" dirty="0" smtClean="0">
                          <a:solidFill>
                            <a:srgbClr val="000000"/>
                          </a:solidFill>
                          <a:latin typeface="Century Gothic" pitchFamily="34" charset="0"/>
                        </a:rPr>
                        <a:t>- Faster resolution of issues through deep analysis of integrated device log, product, and configuration data across the install base.</a:t>
                      </a:r>
                    </a:p>
                  </a:txBody>
                  <a:tcPr/>
                </a:tc>
              </a:tr>
              <a:tr h="8875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kern="1200" baseline="0" dirty="0" smtClean="0">
                          <a:solidFill>
                            <a:srgbClr val="C95A00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Support Metrics </a:t>
                      </a:r>
                      <a:r>
                        <a:rPr lang="en-US" sz="1500" dirty="0" smtClean="0">
                          <a:solidFill>
                            <a:srgbClr val="000000"/>
                          </a:solidFill>
                          <a:latin typeface="Century Gothic" pitchFamily="34" charset="0"/>
                        </a:rPr>
                        <a:t>- Gain new insights into dimensions impacting service metrics by combining product use technical data with business data. E.g., number of tickets resolved, length of calls, resource allocation, customer satisfaction. </a:t>
                      </a:r>
                      <a:endParaRPr lang="en-US" sz="1500" dirty="0">
                        <a:solidFill>
                          <a:srgbClr val="000000"/>
                        </a:solidFill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8875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500" b="1" kern="1200" baseline="0" dirty="0" smtClean="0">
                          <a:solidFill>
                            <a:srgbClr val="C95A00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Proactive Service </a:t>
                      </a:r>
                      <a:r>
                        <a:rPr lang="en-US" sz="1500" dirty="0" smtClean="0">
                          <a:solidFill>
                            <a:srgbClr val="000000"/>
                          </a:solidFill>
                          <a:latin typeface="Century Gothic" pitchFamily="34" charset="0"/>
                        </a:rPr>
                        <a:t>- Identify and address potential issues rather than waiting to react to them after they happen. I.e.,</a:t>
                      </a:r>
                      <a:r>
                        <a:rPr lang="en-US" sz="1500" baseline="0" dirty="0" smtClean="0">
                          <a:solidFill>
                            <a:srgbClr val="000000"/>
                          </a:solidFill>
                          <a:latin typeface="Century Gothic" pitchFamily="34" charset="0"/>
                        </a:rPr>
                        <a:t> intelligence for condition-based maintenance.</a:t>
                      </a:r>
                      <a:endParaRPr lang="en-US" sz="1500" dirty="0">
                        <a:solidFill>
                          <a:srgbClr val="000000"/>
                        </a:solidFill>
                        <a:latin typeface="Century Gothic" pitchFamily="34" charset="0"/>
                      </a:endParaRPr>
                    </a:p>
                  </a:txBody>
                  <a:tcPr/>
                </a:tc>
              </a:tr>
              <a:tr h="114640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kern="1200" baseline="0" dirty="0" smtClean="0">
                          <a:solidFill>
                            <a:srgbClr val="C95A00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Customer Self-Service </a:t>
                      </a:r>
                      <a:r>
                        <a:rPr lang="en-US" sz="1500" dirty="0" smtClean="0">
                          <a:solidFill>
                            <a:srgbClr val="000000"/>
                          </a:solidFill>
                          <a:latin typeface="Century Gothic" pitchFamily="34" charset="0"/>
                        </a:rPr>
                        <a:t>- Drive higher rates of customer self-service by providing customers access to tools and resources to answer their own questions and solve their own issues</a:t>
                      </a:r>
                      <a:r>
                        <a:rPr lang="en-US" sz="1500" baseline="0" dirty="0" smtClean="0">
                          <a:solidFill>
                            <a:srgbClr val="000000"/>
                          </a:solidFill>
                          <a:latin typeface="Century Gothic" pitchFamily="34" charset="0"/>
                        </a:rPr>
                        <a:t> by</a:t>
                      </a:r>
                      <a:r>
                        <a:rPr lang="en-US" sz="1500" dirty="0" smtClean="0">
                          <a:solidFill>
                            <a:srgbClr val="000000"/>
                          </a:solidFill>
                          <a:latin typeface="Century Gothic" pitchFamily="34" charset="0"/>
                        </a:rPr>
                        <a:t> analyzing past customer</a:t>
                      </a:r>
                      <a:r>
                        <a:rPr lang="en-US" sz="1500" baseline="0" dirty="0" smtClean="0">
                          <a:solidFill>
                            <a:srgbClr val="000000"/>
                          </a:solidFill>
                          <a:latin typeface="Century Gothic" pitchFamily="34" charset="0"/>
                        </a:rPr>
                        <a:t> activity and integrating technical details from customer systems into self-service portals</a:t>
                      </a:r>
                      <a:r>
                        <a:rPr lang="en-US" sz="1500" dirty="0" smtClean="0">
                          <a:solidFill>
                            <a:srgbClr val="000000"/>
                          </a:solidFill>
                          <a:latin typeface="Century Gothic" pitchFamily="34" charset="0"/>
                        </a:rPr>
                        <a:t>.</a:t>
                      </a:r>
                    </a:p>
                  </a:txBody>
                  <a:tcPr/>
                </a:tc>
              </a:tr>
              <a:tr h="88753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kern="1200" baseline="0" dirty="0" smtClean="0">
                          <a:solidFill>
                            <a:srgbClr val="C95A00"/>
                          </a:solidFill>
                          <a:latin typeface="Century Gothic" pitchFamily="34" charset="0"/>
                          <a:ea typeface="+mn-ea"/>
                          <a:cs typeface="+mn-cs"/>
                        </a:rPr>
                        <a:t>Service Revenue Generation </a:t>
                      </a:r>
                      <a:r>
                        <a:rPr lang="en-US" sz="1500" dirty="0" smtClean="0">
                          <a:solidFill>
                            <a:srgbClr val="000000"/>
                          </a:solidFill>
                          <a:latin typeface="Century Gothic" pitchFamily="34" charset="0"/>
                        </a:rPr>
                        <a:t>- Leverage customer support to generate new revenues by increasing customer retention, support renewals, and upgrading customers to new products and licenses.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5D86169B-0616-4B35-872F-F4E9E8959FC5}" type="datetime1">
              <a:rPr lang="en-US" smtClean="0"/>
              <a:t>7/6/2015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64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49BB4B2-345F-4750-B97A-04011B7294E2}" type="datetime1">
              <a:rPr lang="en-US" smtClean="0"/>
              <a:t>7/6/2015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82510" y="169967"/>
            <a:ext cx="6737120" cy="701731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Foundation for Engineering Project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90161" y="1803182"/>
            <a:ext cx="1157575" cy="3731022"/>
          </a:xfrm>
          <a:prstGeom prst="roundRect">
            <a:avLst/>
          </a:prstGeom>
          <a:solidFill>
            <a:schemeClr val="bg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r="270000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Document 2"/>
          <p:cNvSpPr/>
          <p:nvPr/>
        </p:nvSpPr>
        <p:spPr bwMode="auto">
          <a:xfrm>
            <a:off x="1357667" y="2895371"/>
            <a:ext cx="609600" cy="685800"/>
          </a:xfrm>
          <a:prstGeom prst="flowChartDocument">
            <a:avLst/>
          </a:prstGeom>
          <a:solidFill>
            <a:srgbClr val="FFFFFF"/>
          </a:solidFill>
          <a:ln w="25400" cap="flat" cmpd="sng" algn="ctr">
            <a:solidFill>
              <a:srgbClr val="C249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algn="ctr" rotWithShape="0">
              <a:srgbClr val="000000">
                <a:alpha val="50000"/>
              </a:srgbClr>
            </a:outerShdw>
          </a:effectLst>
        </p:spPr>
        <p:txBody>
          <a:bodyPr vert="horz" wrap="square" lIns="45719" tIns="45719" rIns="45719" bIns="45719" numCol="1" rtlCol="0" anchor="ctr" anchorCtr="0" compatLnSpc="1">
            <a:prstTxWarp prst="textNoShape">
              <a:avLst/>
            </a:prstTxWarp>
          </a:bodyPr>
          <a:lstStyle/>
          <a:p>
            <a:pPr marL="45720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60345" y="3102065"/>
            <a:ext cx="4091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PFS</a:t>
            </a:r>
            <a:endParaRPr lang="en-US" sz="900" dirty="0"/>
          </a:p>
        </p:txBody>
      </p:sp>
      <p:sp>
        <p:nvSpPr>
          <p:cNvPr id="10" name="Document 8"/>
          <p:cNvSpPr/>
          <p:nvPr/>
        </p:nvSpPr>
        <p:spPr bwMode="auto">
          <a:xfrm>
            <a:off x="1352726" y="3789480"/>
            <a:ext cx="609600" cy="685800"/>
          </a:xfrm>
          <a:prstGeom prst="flowChartDocument">
            <a:avLst/>
          </a:prstGeom>
          <a:solidFill>
            <a:srgbClr val="FFFFFF"/>
          </a:solidFill>
          <a:ln w="25400" cap="flat" cmpd="sng" algn="ctr">
            <a:solidFill>
              <a:srgbClr val="C249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algn="ctr" rotWithShape="0">
              <a:srgbClr val="000000">
                <a:alpha val="50000"/>
              </a:srgbClr>
            </a:outerShdw>
          </a:effectLst>
        </p:spPr>
        <p:txBody>
          <a:bodyPr vert="horz" wrap="square" lIns="45719" tIns="45719" rIns="45719" bIns="45719" numCol="1" rtlCol="0" anchor="ctr" anchorCtr="0" compatLnSpc="1">
            <a:prstTxWarp prst="textNoShape">
              <a:avLst/>
            </a:prstTxWarp>
          </a:bodyPr>
          <a:lstStyle/>
          <a:p>
            <a:pPr marL="45720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317421" y="2013875"/>
            <a:ext cx="685103" cy="685800"/>
            <a:chOff x="721754" y="2516726"/>
            <a:chExt cx="685103" cy="685800"/>
          </a:xfrm>
        </p:grpSpPr>
        <p:sp>
          <p:nvSpPr>
            <p:cNvPr id="12" name="Document 7"/>
            <p:cNvSpPr/>
            <p:nvPr/>
          </p:nvSpPr>
          <p:spPr bwMode="auto">
            <a:xfrm>
              <a:off x="757054" y="2516726"/>
              <a:ext cx="609600" cy="685800"/>
            </a:xfrm>
            <a:prstGeom prst="flowChartDocument">
              <a:avLst/>
            </a:prstGeom>
            <a:solidFill>
              <a:srgbClr val="FFFFFF"/>
            </a:solidFill>
            <a:ln w="25400" cap="flat" cmpd="sng" algn="ctr">
              <a:solidFill>
                <a:srgbClr val="C249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905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marL="457200" marR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21754" y="2723418"/>
              <a:ext cx="68510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/>
                <a:t>Roadmap</a:t>
              </a:r>
              <a:endParaRPr lang="en-US" sz="9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1359095" y="3939984"/>
            <a:ext cx="60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Solution</a:t>
            </a:r>
          </a:p>
          <a:p>
            <a:pPr algn="ctr"/>
            <a:r>
              <a:rPr lang="en-US" sz="900" dirty="0" smtClean="0"/>
              <a:t>Arch.</a:t>
            </a:r>
            <a:endParaRPr lang="en-US" sz="900" dirty="0"/>
          </a:p>
        </p:txBody>
      </p:sp>
      <p:sp>
        <p:nvSpPr>
          <p:cNvPr id="15" name="Document 17"/>
          <p:cNvSpPr/>
          <p:nvPr/>
        </p:nvSpPr>
        <p:spPr bwMode="auto">
          <a:xfrm>
            <a:off x="5338344" y="3127029"/>
            <a:ext cx="944042" cy="1123802"/>
          </a:xfrm>
          <a:prstGeom prst="flowChartDocument">
            <a:avLst/>
          </a:prstGeom>
          <a:solidFill>
            <a:srgbClr val="FFFFFF"/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algn="ctr" rotWithShape="0">
              <a:srgbClr val="000000">
                <a:alpha val="50000"/>
              </a:srgbClr>
            </a:outerShdw>
          </a:effectLst>
        </p:spPr>
        <p:txBody>
          <a:bodyPr vert="horz" wrap="square" lIns="45719" tIns="45719" rIns="45719" bIns="45719" numCol="1" rtlCol="0" anchor="ctr" anchorCtr="0" compatLnSpc="1">
            <a:prstTxWarp prst="textNoShape">
              <a:avLst/>
            </a:prstTxWarp>
          </a:bodyPr>
          <a:lstStyle/>
          <a:p>
            <a:pPr marL="457200"/>
            <a:endParaRPr lang="en-US" sz="900" dirty="0"/>
          </a:p>
        </p:txBody>
      </p:sp>
      <p:sp>
        <p:nvSpPr>
          <p:cNvPr id="16" name="TextBox 15"/>
          <p:cNvSpPr txBox="1"/>
          <p:nvPr/>
        </p:nvSpPr>
        <p:spPr>
          <a:xfrm>
            <a:off x="5345327" y="3333132"/>
            <a:ext cx="93758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Big Data</a:t>
            </a:r>
          </a:p>
          <a:p>
            <a:pPr algn="ctr"/>
            <a:r>
              <a:rPr lang="en-US" sz="1100" dirty="0" smtClean="0"/>
              <a:t>Engineering</a:t>
            </a:r>
          </a:p>
          <a:p>
            <a:pPr algn="ctr"/>
            <a:r>
              <a:rPr lang="en-US" sz="1100" dirty="0" smtClean="0"/>
              <a:t>Project</a:t>
            </a:r>
            <a:endParaRPr lang="en-US" sz="11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5548132" y="1760331"/>
            <a:ext cx="609600" cy="685800"/>
            <a:chOff x="2133600" y="3398222"/>
            <a:chExt cx="609600" cy="685800"/>
          </a:xfrm>
        </p:grpSpPr>
        <p:sp>
          <p:nvSpPr>
            <p:cNvPr id="18" name="Document 5"/>
            <p:cNvSpPr/>
            <p:nvPr/>
          </p:nvSpPr>
          <p:spPr bwMode="auto">
            <a:xfrm>
              <a:off x="2133600" y="3398222"/>
              <a:ext cx="609600" cy="685800"/>
            </a:xfrm>
            <a:prstGeom prst="flowChartDocument">
              <a:avLst/>
            </a:prstGeom>
            <a:solidFill>
              <a:srgbClr val="FFFFFF"/>
            </a:solidFill>
            <a:ln w="254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905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marL="457200" marR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35347" y="3481298"/>
              <a:ext cx="601754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/>
                <a:t>Detail</a:t>
              </a:r>
            </a:p>
            <a:p>
              <a:pPr algn="ctr"/>
              <a:r>
                <a:rPr lang="en-US" sz="900" dirty="0" smtClean="0"/>
                <a:t>Solution</a:t>
              </a:r>
            </a:p>
            <a:p>
              <a:pPr algn="ctr"/>
              <a:r>
                <a:rPr lang="en-US" sz="900" dirty="0" smtClean="0"/>
                <a:t>Arch.</a:t>
              </a:r>
              <a:endParaRPr lang="en-US" sz="9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595737" y="1750468"/>
            <a:ext cx="609600" cy="685800"/>
            <a:chOff x="2134460" y="2523032"/>
            <a:chExt cx="609600" cy="685800"/>
          </a:xfrm>
        </p:grpSpPr>
        <p:sp>
          <p:nvSpPr>
            <p:cNvPr id="21" name="Document 11"/>
            <p:cNvSpPr/>
            <p:nvPr/>
          </p:nvSpPr>
          <p:spPr bwMode="auto">
            <a:xfrm>
              <a:off x="2134460" y="2523032"/>
              <a:ext cx="609600" cy="685800"/>
            </a:xfrm>
            <a:prstGeom prst="flowChartDocument">
              <a:avLst/>
            </a:prstGeom>
            <a:solidFill>
              <a:srgbClr val="FFFFFF"/>
            </a:solidFill>
            <a:ln w="254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905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marL="457200" marR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206510" y="2668601"/>
              <a:ext cx="460526" cy="369332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/>
                <a:t>Tech.</a:t>
              </a:r>
            </a:p>
            <a:p>
              <a:pPr algn="ctr"/>
              <a:r>
                <a:rPr lang="en-US" sz="900" dirty="0" smtClean="0"/>
                <a:t>Req.</a:t>
              </a:r>
              <a:endParaRPr lang="en-US" sz="900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4405553" y="1609896"/>
            <a:ext cx="2888319" cy="966469"/>
          </a:xfrm>
          <a:prstGeom prst="rect">
            <a:avLst/>
          </a:prstGeom>
          <a:noFill/>
          <a:ln w="190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dir="270000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6500527" y="1755399"/>
            <a:ext cx="609600" cy="685800"/>
            <a:chOff x="2133600" y="3398222"/>
            <a:chExt cx="609600" cy="685800"/>
          </a:xfrm>
        </p:grpSpPr>
        <p:sp>
          <p:nvSpPr>
            <p:cNvPr id="25" name="Document 24"/>
            <p:cNvSpPr/>
            <p:nvPr/>
          </p:nvSpPr>
          <p:spPr bwMode="auto">
            <a:xfrm>
              <a:off x="2133600" y="3398222"/>
              <a:ext cx="609600" cy="685800"/>
            </a:xfrm>
            <a:prstGeom prst="flowChartDocument">
              <a:avLst/>
            </a:prstGeom>
            <a:solidFill>
              <a:srgbClr val="FFFFFF"/>
            </a:solidFill>
            <a:ln w="254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905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marL="457200" marR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164259" y="3481298"/>
              <a:ext cx="543933" cy="369332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/>
                <a:t>Design</a:t>
              </a:r>
            </a:p>
            <a:p>
              <a:pPr algn="ctr"/>
              <a:r>
                <a:rPr lang="en-US" sz="900" dirty="0" smtClean="0"/>
                <a:t>Spec.</a:t>
              </a:r>
              <a:endParaRPr lang="en-US" sz="9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543191" y="4879567"/>
            <a:ext cx="609600" cy="685800"/>
            <a:chOff x="2133600" y="3398222"/>
            <a:chExt cx="609600" cy="685800"/>
          </a:xfrm>
        </p:grpSpPr>
        <p:sp>
          <p:nvSpPr>
            <p:cNvPr id="28" name="Document 56"/>
            <p:cNvSpPr/>
            <p:nvPr/>
          </p:nvSpPr>
          <p:spPr bwMode="auto">
            <a:xfrm>
              <a:off x="2133600" y="3398222"/>
              <a:ext cx="609600" cy="685800"/>
            </a:xfrm>
            <a:prstGeom prst="flowChartDocument">
              <a:avLst/>
            </a:prstGeom>
            <a:solidFill>
              <a:srgbClr val="FFFFFF"/>
            </a:solidFill>
            <a:ln w="254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905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marL="457200" marR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64287" y="3481298"/>
              <a:ext cx="543876" cy="369332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/>
                <a:t>Test</a:t>
              </a:r>
            </a:p>
            <a:p>
              <a:pPr algn="ctr"/>
              <a:r>
                <a:rPr lang="en-US" sz="900" dirty="0" smtClean="0"/>
                <a:t>Cases.</a:t>
              </a:r>
              <a:endParaRPr lang="en-US" sz="9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590796" y="4869704"/>
            <a:ext cx="609600" cy="685800"/>
            <a:chOff x="2134460" y="2523032"/>
            <a:chExt cx="609600" cy="685800"/>
          </a:xfrm>
        </p:grpSpPr>
        <p:sp>
          <p:nvSpPr>
            <p:cNvPr id="31" name="Document 54"/>
            <p:cNvSpPr/>
            <p:nvPr/>
          </p:nvSpPr>
          <p:spPr bwMode="auto">
            <a:xfrm>
              <a:off x="2134460" y="2523032"/>
              <a:ext cx="609600" cy="685800"/>
            </a:xfrm>
            <a:prstGeom prst="flowChartDocument">
              <a:avLst/>
            </a:prstGeom>
            <a:solidFill>
              <a:srgbClr val="FFFFFF"/>
            </a:solidFill>
            <a:ln w="254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905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marL="457200" marR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96902" y="2668601"/>
              <a:ext cx="479744" cy="369332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/>
                <a:t>Test</a:t>
              </a:r>
            </a:p>
            <a:p>
              <a:pPr algn="ctr"/>
              <a:r>
                <a:rPr lang="en-US" sz="900" dirty="0" smtClean="0"/>
                <a:t>Roles</a:t>
              </a:r>
              <a:endParaRPr lang="en-US" sz="900" dirty="0"/>
            </a:p>
          </p:txBody>
        </p:sp>
      </p:grpSp>
      <p:sp>
        <p:nvSpPr>
          <p:cNvPr id="33" name="Rectangle 32"/>
          <p:cNvSpPr/>
          <p:nvPr/>
        </p:nvSpPr>
        <p:spPr>
          <a:xfrm>
            <a:off x="4400612" y="4729132"/>
            <a:ext cx="2888319" cy="966469"/>
          </a:xfrm>
          <a:prstGeom prst="rect">
            <a:avLst/>
          </a:prstGeom>
          <a:noFill/>
          <a:ln w="1905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dir="270000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6495586" y="4874635"/>
            <a:ext cx="609600" cy="685800"/>
            <a:chOff x="2133600" y="3398222"/>
            <a:chExt cx="609600" cy="685800"/>
          </a:xfrm>
        </p:grpSpPr>
        <p:sp>
          <p:nvSpPr>
            <p:cNvPr id="35" name="Document 52"/>
            <p:cNvSpPr/>
            <p:nvPr/>
          </p:nvSpPr>
          <p:spPr bwMode="auto">
            <a:xfrm>
              <a:off x="2133600" y="3398222"/>
              <a:ext cx="609600" cy="685800"/>
            </a:xfrm>
            <a:prstGeom prst="flowChartDocument">
              <a:avLst/>
            </a:prstGeom>
            <a:solidFill>
              <a:srgbClr val="FFFFFF"/>
            </a:solidFill>
            <a:ln w="254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905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marL="457200" marR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228392" y="3481298"/>
              <a:ext cx="415667" cy="369332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/>
                <a:t>Test</a:t>
              </a:r>
            </a:p>
            <a:p>
              <a:pPr algn="ctr"/>
              <a:r>
                <a:rPr lang="en-US" sz="900" dirty="0" smtClean="0"/>
                <a:t>Plan</a:t>
              </a:r>
              <a:endParaRPr lang="en-US" sz="900" dirty="0"/>
            </a:p>
          </p:txBody>
        </p:sp>
      </p:grpSp>
      <p:cxnSp>
        <p:nvCxnSpPr>
          <p:cNvPr id="37" name="Straight Arrow Connector 36"/>
          <p:cNvCxnSpPr/>
          <p:nvPr/>
        </p:nvCxnSpPr>
        <p:spPr>
          <a:xfrm flipH="1">
            <a:off x="5821616" y="2677507"/>
            <a:ext cx="1" cy="348379"/>
          </a:xfrm>
          <a:prstGeom prst="straightConnector1">
            <a:avLst/>
          </a:prstGeom>
          <a:solidFill>
            <a:srgbClr val="FFFFFF"/>
          </a:solidFill>
          <a:ln w="254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>
            <a:outerShdw blurRad="1905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38" name="Straight Arrow Connector 37"/>
          <p:cNvCxnSpPr/>
          <p:nvPr/>
        </p:nvCxnSpPr>
        <p:spPr>
          <a:xfrm flipV="1">
            <a:off x="5799139" y="4273306"/>
            <a:ext cx="0" cy="348378"/>
          </a:xfrm>
          <a:prstGeom prst="straightConnector1">
            <a:avLst/>
          </a:prstGeom>
          <a:solidFill>
            <a:srgbClr val="FFFFFF"/>
          </a:solidFill>
          <a:ln w="254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>
            <a:outerShdw blurRad="190500" algn="ctr" rotWithShape="0">
              <a:srgbClr val="000000">
                <a:alpha val="50000"/>
              </a:srgbClr>
            </a:outerShdw>
          </a:effectLst>
        </p:spPr>
      </p:cxnSp>
      <p:grpSp>
        <p:nvGrpSpPr>
          <p:cNvPr id="39" name="Group 38"/>
          <p:cNvGrpSpPr/>
          <p:nvPr/>
        </p:nvGrpSpPr>
        <p:grpSpPr>
          <a:xfrm>
            <a:off x="3484104" y="2851793"/>
            <a:ext cx="660400" cy="685800"/>
            <a:chOff x="713081" y="2516726"/>
            <a:chExt cx="660400" cy="685800"/>
          </a:xfrm>
        </p:grpSpPr>
        <p:sp>
          <p:nvSpPr>
            <p:cNvPr id="40" name="Document 68"/>
            <p:cNvSpPr/>
            <p:nvPr/>
          </p:nvSpPr>
          <p:spPr bwMode="auto">
            <a:xfrm>
              <a:off x="757054" y="2516726"/>
              <a:ext cx="609600" cy="685800"/>
            </a:xfrm>
            <a:prstGeom prst="flowChartDocument">
              <a:avLst/>
            </a:prstGeom>
            <a:solidFill>
              <a:srgbClr val="FFFFFF"/>
            </a:solidFill>
            <a:ln w="254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905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marL="457200" marR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13081" y="2577324"/>
              <a:ext cx="660400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900" dirty="0" smtClean="0"/>
                <a:t>Baseline</a:t>
              </a:r>
            </a:p>
            <a:p>
              <a:pPr algn="ctr"/>
              <a:r>
                <a:rPr lang="en-US" sz="900" dirty="0" smtClean="0"/>
                <a:t>Project</a:t>
              </a:r>
            </a:p>
            <a:p>
              <a:pPr algn="ctr"/>
              <a:r>
                <a:rPr lang="en-US" sz="900" dirty="0" smtClean="0"/>
                <a:t>Plan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3519963" y="3802092"/>
            <a:ext cx="620858" cy="685800"/>
            <a:chOff x="753881" y="2516726"/>
            <a:chExt cx="620858" cy="685800"/>
          </a:xfrm>
        </p:grpSpPr>
        <p:sp>
          <p:nvSpPr>
            <p:cNvPr id="43" name="Document 71"/>
            <p:cNvSpPr/>
            <p:nvPr/>
          </p:nvSpPr>
          <p:spPr bwMode="auto">
            <a:xfrm>
              <a:off x="757054" y="2516726"/>
              <a:ext cx="609600" cy="685800"/>
            </a:xfrm>
            <a:prstGeom prst="flowChartDocument">
              <a:avLst/>
            </a:prstGeom>
            <a:solidFill>
              <a:srgbClr val="FFFFFF"/>
            </a:solidFill>
            <a:ln w="254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905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marL="457200" marR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53881" y="2577324"/>
              <a:ext cx="620858" cy="5078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/>
                <a:t>Critical</a:t>
              </a:r>
            </a:p>
            <a:p>
              <a:pPr algn="ctr"/>
              <a:r>
                <a:rPr lang="en-US" sz="900" dirty="0" smtClean="0"/>
                <a:t>Success</a:t>
              </a:r>
            </a:p>
            <a:p>
              <a:pPr algn="ctr"/>
              <a:r>
                <a:rPr lang="en-US" sz="900" dirty="0" smtClean="0"/>
                <a:t>Factors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7580287" y="3285143"/>
            <a:ext cx="609600" cy="685800"/>
            <a:chOff x="757054" y="2516726"/>
            <a:chExt cx="609600" cy="685800"/>
          </a:xfrm>
        </p:grpSpPr>
        <p:sp>
          <p:nvSpPr>
            <p:cNvPr id="46" name="Document 74"/>
            <p:cNvSpPr/>
            <p:nvPr/>
          </p:nvSpPr>
          <p:spPr bwMode="auto">
            <a:xfrm>
              <a:off x="757054" y="2516726"/>
              <a:ext cx="609600" cy="685800"/>
            </a:xfrm>
            <a:prstGeom prst="flowChartDocument">
              <a:avLst/>
            </a:prstGeom>
            <a:solidFill>
              <a:srgbClr val="FFFFFF"/>
            </a:solidFill>
            <a:ln w="254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905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marL="457200" marR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66700" y="2577324"/>
              <a:ext cx="59521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/>
                <a:t>Project</a:t>
              </a:r>
            </a:p>
            <a:p>
              <a:pPr algn="ctr"/>
              <a:r>
                <a:rPr lang="en-US" sz="900" dirty="0" smtClean="0"/>
                <a:t>Govern.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565778" y="4235442"/>
            <a:ext cx="633651" cy="685800"/>
            <a:chOff x="747486" y="2516726"/>
            <a:chExt cx="633651" cy="685800"/>
          </a:xfrm>
        </p:grpSpPr>
        <p:sp>
          <p:nvSpPr>
            <p:cNvPr id="49" name="Document 77"/>
            <p:cNvSpPr/>
            <p:nvPr/>
          </p:nvSpPr>
          <p:spPr bwMode="auto">
            <a:xfrm>
              <a:off x="757054" y="2516726"/>
              <a:ext cx="609600" cy="685800"/>
            </a:xfrm>
            <a:prstGeom prst="flowChartDocument">
              <a:avLst/>
            </a:prstGeom>
            <a:solidFill>
              <a:srgbClr val="FFFFFF"/>
            </a:solidFill>
            <a:ln w="254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905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marL="457200" marR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47486" y="2577324"/>
              <a:ext cx="63365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/>
                <a:t>Resp. &amp;</a:t>
              </a:r>
            </a:p>
            <a:p>
              <a:pPr algn="ctr"/>
              <a:r>
                <a:rPr lang="en-US" sz="900" dirty="0" smtClean="0"/>
                <a:t>Assump.</a:t>
              </a:r>
            </a:p>
          </p:txBody>
        </p:sp>
      </p:grpSp>
      <p:cxnSp>
        <p:nvCxnSpPr>
          <p:cNvPr id="51" name="Straight Arrow Connector 50"/>
          <p:cNvCxnSpPr/>
          <p:nvPr/>
        </p:nvCxnSpPr>
        <p:spPr bwMode="auto">
          <a:xfrm>
            <a:off x="4405528" y="3618642"/>
            <a:ext cx="658162" cy="9165"/>
          </a:xfrm>
          <a:prstGeom prst="straightConnector1">
            <a:avLst/>
          </a:prstGeom>
          <a:solidFill>
            <a:srgbClr val="FFFFFF"/>
          </a:solidFill>
          <a:ln w="25400" cap="flat" cmpd="sng" algn="ctr">
            <a:solidFill>
              <a:srgbClr val="737373"/>
            </a:solidFill>
            <a:prstDash val="solid"/>
            <a:round/>
            <a:headEnd type="none" w="med" len="med"/>
            <a:tailEnd type="arrow"/>
          </a:ln>
          <a:effectLst>
            <a:outerShdw blurRad="1905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52" name="Straight Arrow Connector 51"/>
          <p:cNvCxnSpPr/>
          <p:nvPr/>
        </p:nvCxnSpPr>
        <p:spPr bwMode="auto">
          <a:xfrm flipH="1">
            <a:off x="6531005" y="3629880"/>
            <a:ext cx="762842" cy="4233"/>
          </a:xfrm>
          <a:prstGeom prst="straightConnector1">
            <a:avLst/>
          </a:prstGeom>
          <a:solidFill>
            <a:srgbClr val="FFFFFF"/>
          </a:solidFill>
          <a:ln w="25400" cap="flat" cmpd="sng" algn="ctr">
            <a:solidFill>
              <a:srgbClr val="737373"/>
            </a:solidFill>
            <a:prstDash val="solid"/>
            <a:round/>
            <a:headEnd type="none" w="med" len="med"/>
            <a:tailEnd type="arrow"/>
          </a:ln>
          <a:effectLst>
            <a:outerShdw blurRad="1905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53" name="Isosceles Triangle 52"/>
          <p:cNvSpPr/>
          <p:nvPr/>
        </p:nvSpPr>
        <p:spPr>
          <a:xfrm rot="5400000">
            <a:off x="2517448" y="3554074"/>
            <a:ext cx="741747" cy="168570"/>
          </a:xfrm>
          <a:prstGeom prst="triangle">
            <a:avLst/>
          </a:prstGeom>
          <a:solidFill>
            <a:schemeClr val="bg2">
              <a:lumMod val="50000"/>
            </a:schemeClr>
          </a:solidFill>
          <a:ln w="19050" cap="flat" cmpd="sng" algn="ctr">
            <a:solidFill>
              <a:srgbClr val="737373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dir="270000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091090" y="1340183"/>
            <a:ext cx="15105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Technical Definition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4967464" y="5700534"/>
            <a:ext cx="17876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Testing Responsibilities</a:t>
            </a:r>
          </a:p>
        </p:txBody>
      </p:sp>
      <p:sp>
        <p:nvSpPr>
          <p:cNvPr id="56" name="Document 94"/>
          <p:cNvSpPr/>
          <p:nvPr/>
        </p:nvSpPr>
        <p:spPr bwMode="auto">
          <a:xfrm>
            <a:off x="1359019" y="4706066"/>
            <a:ext cx="609600" cy="685800"/>
          </a:xfrm>
          <a:prstGeom prst="flowChartDocument">
            <a:avLst/>
          </a:prstGeom>
          <a:solidFill>
            <a:srgbClr val="FFFFFF"/>
          </a:solidFill>
          <a:ln w="25400" cap="flat" cmpd="sng" algn="ctr">
            <a:solidFill>
              <a:srgbClr val="C249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algn="ctr" rotWithShape="0">
              <a:srgbClr val="000000">
                <a:alpha val="50000"/>
              </a:srgbClr>
            </a:outerShdw>
          </a:effectLst>
        </p:spPr>
        <p:txBody>
          <a:bodyPr vert="horz" wrap="square" lIns="45719" tIns="45719" rIns="45719" bIns="45719" numCol="1" rtlCol="0" anchor="ctr" anchorCtr="0" compatLnSpc="1">
            <a:prstTxWarp prst="textNoShape">
              <a:avLst/>
            </a:prstTxWarp>
          </a:bodyPr>
          <a:lstStyle/>
          <a:p>
            <a:pPr marL="45720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317454" y="485657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Capability</a:t>
            </a:r>
          </a:p>
          <a:p>
            <a:pPr algn="ctr"/>
            <a:r>
              <a:rPr lang="en-US" sz="900" dirty="0" smtClean="0"/>
              <a:t>Dev.</a:t>
            </a:r>
            <a:endParaRPr lang="en-US" sz="900" dirty="0"/>
          </a:p>
        </p:txBody>
      </p:sp>
      <p:sp>
        <p:nvSpPr>
          <p:cNvPr id="58" name="TextBox 57"/>
          <p:cNvSpPr txBox="1"/>
          <p:nvPr/>
        </p:nvSpPr>
        <p:spPr>
          <a:xfrm>
            <a:off x="3063164" y="6153733"/>
            <a:ext cx="32501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accent1"/>
                </a:solidFill>
                <a:latin typeface="+mn-lt"/>
              </a:rPr>
              <a:t>Advisory</a:t>
            </a:r>
            <a:r>
              <a:rPr lang="en-US" sz="1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  </a:t>
            </a:r>
            <a:r>
              <a:rPr lang="en-US" sz="1200" b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|</a:t>
            </a:r>
            <a:r>
              <a:rPr lang="en-US" sz="1200" b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  </a:t>
            </a:r>
            <a:r>
              <a:rPr lang="en-US" sz="1200" b="1" dirty="0" smtClean="0">
                <a:solidFill>
                  <a:srgbClr val="008000"/>
                </a:solidFill>
                <a:latin typeface="+mn-lt"/>
              </a:rPr>
              <a:t>Solution Planning and Design</a:t>
            </a:r>
          </a:p>
        </p:txBody>
      </p:sp>
      <p:grpSp>
        <p:nvGrpSpPr>
          <p:cNvPr id="59" name="Group 58"/>
          <p:cNvGrpSpPr/>
          <p:nvPr/>
        </p:nvGrpSpPr>
        <p:grpSpPr>
          <a:xfrm>
            <a:off x="7548087" y="2353762"/>
            <a:ext cx="659155" cy="685800"/>
            <a:chOff x="734735" y="2516726"/>
            <a:chExt cx="659155" cy="685800"/>
          </a:xfrm>
        </p:grpSpPr>
        <p:sp>
          <p:nvSpPr>
            <p:cNvPr id="60" name="Document 60"/>
            <p:cNvSpPr/>
            <p:nvPr/>
          </p:nvSpPr>
          <p:spPr bwMode="auto">
            <a:xfrm>
              <a:off x="757054" y="2516726"/>
              <a:ext cx="609600" cy="685800"/>
            </a:xfrm>
            <a:prstGeom prst="flowChartDocument">
              <a:avLst/>
            </a:prstGeom>
            <a:solidFill>
              <a:srgbClr val="FFFFFF"/>
            </a:solidFill>
            <a:ln w="254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190500" algn="ctr" rotWithShape="0">
                <a:srgbClr val="000000">
                  <a:alpha val="50000"/>
                </a:srgbClr>
              </a:outerShdw>
            </a:effectLst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marL="457200" marR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34735" y="2577324"/>
              <a:ext cx="6591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900" dirty="0" smtClean="0"/>
                <a:t>Deploy &amp;</a:t>
              </a:r>
            </a:p>
            <a:p>
              <a:pPr algn="ctr"/>
              <a:r>
                <a:rPr lang="en-US" sz="900" dirty="0" smtClean="0"/>
                <a:t>Ops.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975598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7"/>
          <p:cNvSpPr>
            <a:spLocks noGrp="1" noChangeArrowheads="1"/>
          </p:cNvSpPr>
          <p:nvPr>
            <p:ph type="title"/>
          </p:nvPr>
        </p:nvSpPr>
        <p:spPr>
          <a:xfrm>
            <a:off x="550085" y="510526"/>
            <a:ext cx="7239000" cy="369332"/>
          </a:xfrm>
        </p:spPr>
        <p:txBody>
          <a:bodyPr lIns="0" tIns="0" rIns="0" bIns="0"/>
          <a:lstStyle/>
          <a:p>
            <a:r>
              <a:rPr lang="en-US" sz="2400" dirty="0" smtClean="0">
                <a:latin typeface="+mn-lt"/>
                <a:cs typeface="Arial" charset="0"/>
                <a:sym typeface="Arial" charset="0"/>
              </a:rPr>
              <a:t>Engineering Project Overview</a:t>
            </a:r>
            <a:endParaRPr lang="en-US" dirty="0">
              <a:latin typeface="+mn-lt"/>
            </a:endParaRPr>
          </a:p>
        </p:txBody>
      </p:sp>
      <p:sp>
        <p:nvSpPr>
          <p:cNvPr id="5" name="Document 4"/>
          <p:cNvSpPr/>
          <p:nvPr/>
        </p:nvSpPr>
        <p:spPr bwMode="auto">
          <a:xfrm>
            <a:off x="762000" y="3398222"/>
            <a:ext cx="609600" cy="685800"/>
          </a:xfrm>
          <a:prstGeom prst="flowChartDocument">
            <a:avLst/>
          </a:prstGeom>
          <a:solidFill>
            <a:srgbClr val="FFFFFF"/>
          </a:solidFill>
          <a:ln w="25400" cap="flat" cmpd="sng" algn="ctr">
            <a:solidFill>
              <a:srgbClr val="C249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algn="ctr" rotWithShape="0">
              <a:srgbClr val="000000">
                <a:alpha val="50000"/>
              </a:srgbClr>
            </a:outerShdw>
          </a:effectLst>
        </p:spPr>
        <p:txBody>
          <a:bodyPr vert="horz" wrap="square" lIns="45719" tIns="45719" rIns="45719" bIns="45719" numCol="1" rtlCol="0" anchor="ctr" anchorCtr="0" compatLnSpc="1">
            <a:prstTxWarp prst="textNoShape">
              <a:avLst/>
            </a:prstTxWarp>
          </a:bodyPr>
          <a:lstStyle/>
          <a:p>
            <a:pPr marL="45720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4678" y="3604916"/>
            <a:ext cx="40913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PFS</a:t>
            </a:r>
            <a:endParaRPr lang="en-US" sz="900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1494733" y="3731022"/>
            <a:ext cx="528214" cy="11238"/>
          </a:xfrm>
          <a:prstGeom prst="straightConnector1">
            <a:avLst/>
          </a:prstGeom>
          <a:solidFill>
            <a:srgbClr val="FFFFFF"/>
          </a:solidFill>
          <a:ln w="25400" cap="flat" cmpd="sng" algn="ctr">
            <a:solidFill>
              <a:srgbClr val="C24900"/>
            </a:solidFill>
            <a:prstDash val="solid"/>
            <a:round/>
            <a:headEnd type="none" w="med" len="med"/>
            <a:tailEnd type="arrow"/>
          </a:ln>
          <a:effectLst>
            <a:outerShdw blurRad="1905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50" name="Document 49"/>
          <p:cNvSpPr/>
          <p:nvPr/>
        </p:nvSpPr>
        <p:spPr bwMode="auto">
          <a:xfrm>
            <a:off x="2133600" y="3398222"/>
            <a:ext cx="609600" cy="685800"/>
          </a:xfrm>
          <a:prstGeom prst="flowChartDocument">
            <a:avLst/>
          </a:prstGeom>
          <a:solidFill>
            <a:srgbClr val="FFFFFF"/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algn="ctr" rotWithShape="0">
              <a:srgbClr val="000000">
                <a:alpha val="50000"/>
              </a:srgbClr>
            </a:outerShdw>
          </a:effectLst>
        </p:spPr>
        <p:txBody>
          <a:bodyPr vert="horz" wrap="square" lIns="45719" tIns="45719" rIns="45719" bIns="45719" numCol="1" rtlCol="0" anchor="ctr" anchorCtr="0" compatLnSpc="1">
            <a:prstTxWarp prst="textNoShape">
              <a:avLst/>
            </a:prstTxWarp>
          </a:bodyPr>
          <a:lstStyle/>
          <a:p>
            <a:pPr marL="45720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135347" y="3481298"/>
            <a:ext cx="60175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Detail</a:t>
            </a:r>
          </a:p>
          <a:p>
            <a:pPr algn="ctr"/>
            <a:r>
              <a:rPr lang="en-US" sz="900" dirty="0" smtClean="0"/>
              <a:t>Solution</a:t>
            </a:r>
          </a:p>
          <a:p>
            <a:pPr algn="ctr"/>
            <a:r>
              <a:rPr lang="en-US" sz="900" dirty="0" smtClean="0"/>
              <a:t>Arch.</a:t>
            </a:r>
            <a:endParaRPr lang="en-US" sz="900" dirty="0"/>
          </a:p>
        </p:txBody>
      </p:sp>
      <p:cxnSp>
        <p:nvCxnSpPr>
          <p:cNvPr id="11" name="Straight Connector 10"/>
          <p:cNvCxnSpPr>
            <a:stCxn id="50" idx="3"/>
            <a:endCxn id="12" idx="2"/>
          </p:cNvCxnSpPr>
          <p:nvPr/>
        </p:nvCxnSpPr>
        <p:spPr bwMode="auto">
          <a:xfrm flipV="1">
            <a:off x="2743200" y="3737975"/>
            <a:ext cx="781829" cy="3147"/>
          </a:xfrm>
          <a:prstGeom prst="line">
            <a:avLst/>
          </a:prstGeom>
          <a:solidFill>
            <a:srgbClr val="FFFFFF"/>
          </a:solidFill>
          <a:ln w="25400" cap="flat" cmpd="sng" algn="ctr">
            <a:solidFill>
              <a:srgbClr val="B0DE48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12" name="Oval 11"/>
          <p:cNvSpPr/>
          <p:nvPr/>
        </p:nvSpPr>
        <p:spPr bwMode="auto">
          <a:xfrm>
            <a:off x="3525029" y="3585575"/>
            <a:ext cx="304800" cy="3048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algn="ctr" rotWithShape="0">
              <a:srgbClr val="000000">
                <a:alpha val="50000"/>
              </a:srgbClr>
            </a:outerShdw>
          </a:effectLst>
        </p:spPr>
        <p:txBody>
          <a:bodyPr vert="horz" wrap="square" lIns="45719" tIns="45719" rIns="45719" bIns="45719" numCol="1" rtlCol="0" anchor="ctr" anchorCtr="0" compatLnSpc="1">
            <a:prstTxWarp prst="textNoShape">
              <a:avLst/>
            </a:prstTxWarp>
          </a:bodyPr>
          <a:lstStyle/>
          <a:p>
            <a:pPr marL="45720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3352800" y="3169622"/>
            <a:ext cx="63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Sprint</a:t>
            </a:r>
          </a:p>
          <a:p>
            <a:pPr algn="ctr"/>
            <a:r>
              <a:rPr lang="en-US" sz="900" dirty="0" smtClean="0"/>
              <a:t>Planning</a:t>
            </a:r>
            <a:endParaRPr lang="en-US" sz="900" dirty="0"/>
          </a:p>
        </p:txBody>
      </p:sp>
      <p:cxnSp>
        <p:nvCxnSpPr>
          <p:cNvPr id="15" name="Curved Connector 14"/>
          <p:cNvCxnSpPr>
            <a:stCxn id="12" idx="6"/>
            <a:endCxn id="67" idx="1"/>
          </p:cNvCxnSpPr>
          <p:nvPr/>
        </p:nvCxnSpPr>
        <p:spPr bwMode="auto">
          <a:xfrm flipV="1">
            <a:off x="3829829" y="2842766"/>
            <a:ext cx="457200" cy="895209"/>
          </a:xfrm>
          <a:prstGeom prst="curvedConnector3">
            <a:avLst/>
          </a:prstGeom>
          <a:solidFill>
            <a:srgbClr val="FFFFFF"/>
          </a:solidFill>
          <a:ln w="25400" cap="flat" cmpd="sng" algn="ctr">
            <a:solidFill>
              <a:srgbClr val="B0DE48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65" name="Curved Connector 64"/>
          <p:cNvCxnSpPr>
            <a:stCxn id="67" idx="3"/>
          </p:cNvCxnSpPr>
          <p:nvPr/>
        </p:nvCxnSpPr>
        <p:spPr bwMode="auto">
          <a:xfrm flipV="1">
            <a:off x="4665409" y="2331422"/>
            <a:ext cx="577264" cy="511344"/>
          </a:xfrm>
          <a:prstGeom prst="curvedConnector3">
            <a:avLst/>
          </a:prstGeom>
          <a:solidFill>
            <a:srgbClr val="FFFFFF"/>
          </a:solidFill>
          <a:ln w="25400" cap="flat" cmpd="sng" algn="ctr">
            <a:solidFill>
              <a:srgbClr val="B0DE48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67" name="Document 66"/>
          <p:cNvSpPr/>
          <p:nvPr/>
        </p:nvSpPr>
        <p:spPr bwMode="auto">
          <a:xfrm>
            <a:off x="4287029" y="2629927"/>
            <a:ext cx="378380" cy="425678"/>
          </a:xfrm>
          <a:prstGeom prst="flowChartDocument">
            <a:avLst/>
          </a:prstGeom>
          <a:solidFill>
            <a:srgbClr val="FFFFFF"/>
          </a:solidFill>
          <a:ln w="25400" cap="flat" cmpd="sng" algn="ctr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algn="ctr" rotWithShape="0">
              <a:srgbClr val="000000">
                <a:alpha val="50000"/>
              </a:srgbClr>
            </a:outerShdw>
          </a:effectLst>
        </p:spPr>
        <p:txBody>
          <a:bodyPr vert="horz" wrap="square" lIns="45719" tIns="45719" rIns="45719" bIns="45719" numCol="1" rtlCol="0" anchor="ctr" anchorCtr="0" compatLnSpc="1">
            <a:prstTxWarp prst="textNoShape">
              <a:avLst/>
            </a:prstTxWarp>
          </a:bodyPr>
          <a:lstStyle/>
          <a:p>
            <a:pPr marL="45720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169585" y="3059668"/>
            <a:ext cx="595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Sprint </a:t>
            </a:r>
          </a:p>
          <a:p>
            <a:pPr algn="ctr"/>
            <a:r>
              <a:rPr lang="en-US" sz="900" dirty="0" smtClean="0"/>
              <a:t>Backlog</a:t>
            </a:r>
            <a:endParaRPr lang="en-US" sz="900" dirty="0"/>
          </a:p>
        </p:txBody>
      </p:sp>
      <p:grpSp>
        <p:nvGrpSpPr>
          <p:cNvPr id="26" name="Group 25"/>
          <p:cNvGrpSpPr/>
          <p:nvPr/>
        </p:nvGrpSpPr>
        <p:grpSpPr>
          <a:xfrm>
            <a:off x="5265977" y="1874222"/>
            <a:ext cx="1676400" cy="914400"/>
            <a:chOff x="4648200" y="1981200"/>
            <a:chExt cx="1676400" cy="914400"/>
          </a:xfrm>
        </p:grpSpPr>
        <p:sp>
          <p:nvSpPr>
            <p:cNvPr id="24" name="Rounded Rectangle 23"/>
            <p:cNvSpPr/>
            <p:nvPr/>
          </p:nvSpPr>
          <p:spPr bwMode="auto">
            <a:xfrm>
              <a:off x="4648200" y="1981200"/>
              <a:ext cx="1600200" cy="838200"/>
            </a:xfrm>
            <a:prstGeom prst="roundRect">
              <a:avLst/>
            </a:prstGeom>
            <a:noFill/>
            <a:ln w="3810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marL="457200" marR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5943600" y="2590800"/>
              <a:ext cx="381000" cy="3048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marL="457200" marR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</p:txBody>
        </p:sp>
      </p:grpSp>
      <p:cxnSp>
        <p:nvCxnSpPr>
          <p:cNvPr id="28" name="Straight Connector 27"/>
          <p:cNvCxnSpPr/>
          <p:nvPr/>
        </p:nvCxnSpPr>
        <p:spPr bwMode="auto">
          <a:xfrm flipV="1">
            <a:off x="6866177" y="2308120"/>
            <a:ext cx="152400" cy="152400"/>
          </a:xfrm>
          <a:prstGeom prst="line">
            <a:avLst/>
          </a:prstGeom>
          <a:noFill/>
          <a:ln w="381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4" name="TextBox 83"/>
          <p:cNvSpPr txBox="1"/>
          <p:nvPr/>
        </p:nvSpPr>
        <p:spPr>
          <a:xfrm>
            <a:off x="5712265" y="2079520"/>
            <a:ext cx="617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2 Week</a:t>
            </a:r>
          </a:p>
          <a:p>
            <a:pPr algn="ctr"/>
            <a:r>
              <a:rPr lang="en-US" sz="1000" dirty="0" smtClean="0"/>
              <a:t>Sprint</a:t>
            </a:r>
            <a:endParaRPr lang="en-US" sz="1000" dirty="0"/>
          </a:p>
        </p:txBody>
      </p:sp>
      <p:sp>
        <p:nvSpPr>
          <p:cNvPr id="85" name="Oval 84"/>
          <p:cNvSpPr/>
          <p:nvPr/>
        </p:nvSpPr>
        <p:spPr bwMode="auto">
          <a:xfrm>
            <a:off x="5113577" y="2121842"/>
            <a:ext cx="304800" cy="3048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ctr" anchorCtr="0" compatLnSpc="1">
            <a:prstTxWarp prst="textNoShape">
              <a:avLst/>
            </a:prstTxWarp>
          </a:bodyPr>
          <a:lstStyle/>
          <a:p>
            <a:pPr marL="45720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515629" y="1905000"/>
            <a:ext cx="614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Daily</a:t>
            </a:r>
          </a:p>
          <a:p>
            <a:pPr algn="ctr"/>
            <a:r>
              <a:rPr lang="en-US" sz="900" dirty="0" smtClean="0"/>
              <a:t>Standup</a:t>
            </a:r>
          </a:p>
        </p:txBody>
      </p:sp>
      <p:cxnSp>
        <p:nvCxnSpPr>
          <p:cNvPr id="87" name="Straight Connector 86"/>
          <p:cNvCxnSpPr>
            <a:stCxn id="12" idx="6"/>
          </p:cNvCxnSpPr>
          <p:nvPr/>
        </p:nvCxnSpPr>
        <p:spPr bwMode="auto">
          <a:xfrm flipV="1">
            <a:off x="3829829" y="3733800"/>
            <a:ext cx="1371600" cy="4175"/>
          </a:xfrm>
          <a:prstGeom prst="line">
            <a:avLst/>
          </a:prstGeom>
          <a:ln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urved Connector 103"/>
          <p:cNvCxnSpPr>
            <a:stCxn id="12" idx="6"/>
          </p:cNvCxnSpPr>
          <p:nvPr/>
        </p:nvCxnSpPr>
        <p:spPr bwMode="auto">
          <a:xfrm>
            <a:off x="3829829" y="3737975"/>
            <a:ext cx="457200" cy="919692"/>
          </a:xfrm>
          <a:prstGeom prst="curvedConnector3">
            <a:avLst>
              <a:gd name="adj1" fmla="val 50000"/>
            </a:avLst>
          </a:prstGeom>
          <a:ln>
            <a:solidFill>
              <a:srgbClr val="E6E6E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Curved Connector 105"/>
          <p:cNvCxnSpPr/>
          <p:nvPr/>
        </p:nvCxnSpPr>
        <p:spPr bwMode="auto">
          <a:xfrm>
            <a:off x="4665409" y="4657667"/>
            <a:ext cx="459820" cy="523933"/>
          </a:xfrm>
          <a:prstGeom prst="curvedConnector3">
            <a:avLst>
              <a:gd name="adj1" fmla="val 50000"/>
            </a:avLst>
          </a:prstGeom>
          <a:ln>
            <a:solidFill>
              <a:srgbClr val="E6E6E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5963429" y="2711961"/>
            <a:ext cx="1828800" cy="1850514"/>
            <a:chOff x="5029200" y="2711961"/>
            <a:chExt cx="1828800" cy="1850514"/>
          </a:xfrm>
        </p:grpSpPr>
        <p:sp>
          <p:nvSpPr>
            <p:cNvPr id="109" name="Rounded Rectangle 108"/>
            <p:cNvSpPr/>
            <p:nvPr/>
          </p:nvSpPr>
          <p:spPr bwMode="auto">
            <a:xfrm>
              <a:off x="5130552" y="2711961"/>
              <a:ext cx="1600200" cy="838200"/>
            </a:xfrm>
            <a:prstGeom prst="roundRect">
              <a:avLst/>
            </a:prstGeom>
            <a:noFill/>
            <a:ln w="38100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marL="457200" marR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5029200" y="3429000"/>
              <a:ext cx="1828800" cy="3048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marL="457200" marR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</p:txBody>
        </p:sp>
        <p:sp>
          <p:nvSpPr>
            <p:cNvPr id="111" name="Rectangle 110"/>
            <p:cNvSpPr/>
            <p:nvPr/>
          </p:nvSpPr>
          <p:spPr bwMode="auto">
            <a:xfrm rot="5400000">
              <a:off x="4267200" y="3495675"/>
              <a:ext cx="1828800" cy="3048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marL="457200" marR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5029" y="3413730"/>
            <a:ext cx="685800" cy="685800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8006538" y="3543684"/>
            <a:ext cx="633507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Sprint</a:t>
            </a:r>
          </a:p>
          <a:p>
            <a:pPr algn="ctr"/>
            <a:r>
              <a:rPr lang="en-US" sz="900" dirty="0" smtClean="0"/>
              <a:t>Review /</a:t>
            </a:r>
          </a:p>
          <a:p>
            <a:pPr algn="ctr"/>
            <a:r>
              <a:rPr lang="en-US" sz="900" dirty="0" smtClean="0"/>
              <a:t>Demo</a:t>
            </a:r>
          </a:p>
        </p:txBody>
      </p:sp>
      <p:grpSp>
        <p:nvGrpSpPr>
          <p:cNvPr id="116" name="Group 115"/>
          <p:cNvGrpSpPr/>
          <p:nvPr/>
        </p:nvGrpSpPr>
        <p:grpSpPr>
          <a:xfrm flipV="1">
            <a:off x="5963429" y="3352800"/>
            <a:ext cx="1828800" cy="1371600"/>
            <a:chOff x="5029200" y="2711961"/>
            <a:chExt cx="1828800" cy="1850514"/>
          </a:xfrm>
        </p:grpSpPr>
        <p:sp>
          <p:nvSpPr>
            <p:cNvPr id="117" name="Rounded Rectangle 116"/>
            <p:cNvSpPr/>
            <p:nvPr/>
          </p:nvSpPr>
          <p:spPr bwMode="auto">
            <a:xfrm>
              <a:off x="5130552" y="2711961"/>
              <a:ext cx="1600200" cy="925257"/>
            </a:xfrm>
            <a:prstGeom prst="roundRect">
              <a:avLst/>
            </a:prstGeom>
            <a:noFill/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marL="457200" marR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</p:txBody>
        </p:sp>
        <p:sp>
          <p:nvSpPr>
            <p:cNvPr id="118" name="Rectangle 117"/>
            <p:cNvSpPr/>
            <p:nvPr/>
          </p:nvSpPr>
          <p:spPr bwMode="auto">
            <a:xfrm>
              <a:off x="5029200" y="3429000"/>
              <a:ext cx="1828800" cy="3048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marL="457200" marR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</p:txBody>
        </p:sp>
        <p:sp>
          <p:nvSpPr>
            <p:cNvPr id="119" name="Rectangle 118"/>
            <p:cNvSpPr/>
            <p:nvPr/>
          </p:nvSpPr>
          <p:spPr bwMode="auto">
            <a:xfrm rot="5400000">
              <a:off x="4267200" y="3495675"/>
              <a:ext cx="1828800" cy="304800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19" tIns="45719" rIns="45719" bIns="45719" numCol="1" rtlCol="0" anchor="ctr" anchorCtr="0" compatLnSpc="1">
              <a:prstTxWarp prst="textNoShape">
                <a:avLst/>
              </a:prstTxWarp>
            </a:bodyPr>
            <a:lstStyle/>
            <a:p>
              <a:pPr marL="457200" marR="0" indent="0" algn="l" defTabSz="914400" rtl="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ＭＳ Ｐゴシック" charset="0"/>
                <a:cs typeface="Arial" charset="0"/>
                <a:sym typeface="Arial" charset="0"/>
              </a:endParaRP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5277629" y="4724400"/>
            <a:ext cx="1752600" cy="914400"/>
            <a:chOff x="4343400" y="3276600"/>
            <a:chExt cx="1752600" cy="914400"/>
          </a:xfrm>
        </p:grpSpPr>
        <p:grpSp>
          <p:nvGrpSpPr>
            <p:cNvPr id="96" name="Group 95"/>
            <p:cNvGrpSpPr/>
            <p:nvPr/>
          </p:nvGrpSpPr>
          <p:grpSpPr>
            <a:xfrm>
              <a:off x="4343400" y="3276600"/>
              <a:ext cx="1676400" cy="914400"/>
              <a:chOff x="4648200" y="1981200"/>
              <a:chExt cx="1676400" cy="914400"/>
            </a:xfrm>
          </p:grpSpPr>
          <p:sp>
            <p:nvSpPr>
              <p:cNvPr id="99" name="Rounded Rectangle 98"/>
              <p:cNvSpPr/>
              <p:nvPr/>
            </p:nvSpPr>
            <p:spPr bwMode="auto">
              <a:xfrm>
                <a:off x="4648200" y="1981200"/>
                <a:ext cx="1600200" cy="838200"/>
              </a:xfrm>
              <a:prstGeom prst="roundRect">
                <a:avLst/>
              </a:prstGeom>
              <a:noFill/>
              <a:ln w="381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45719" tIns="45719" rIns="45719" bIns="45719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457200" marR="0" indent="0" algn="l" defTabSz="9144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 bwMode="auto">
              <a:xfrm>
                <a:off x="5943600" y="2590800"/>
                <a:ext cx="381000" cy="3048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45719" tIns="45719" rIns="45719" bIns="45719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457200" marR="0" indent="0" algn="l" defTabSz="914400" rtl="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8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  <a:ea typeface="ＭＳ Ｐゴシック" charset="0"/>
                  <a:cs typeface="Arial" charset="0"/>
                  <a:sym typeface="Arial" charset="0"/>
                </a:endParaRPr>
              </a:p>
            </p:txBody>
          </p:sp>
        </p:grpSp>
        <p:cxnSp>
          <p:nvCxnSpPr>
            <p:cNvPr id="97" name="Straight Connector 96"/>
            <p:cNvCxnSpPr/>
            <p:nvPr/>
          </p:nvCxnSpPr>
          <p:spPr bwMode="auto">
            <a:xfrm flipV="1">
              <a:off x="5943600" y="3710498"/>
              <a:ext cx="152400" cy="152400"/>
            </a:xfrm>
            <a:prstGeom prst="line">
              <a:avLst/>
            </a:prstGeom>
            <a:solidFill>
              <a:srgbClr val="FFFFFF"/>
            </a:solidFill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32" name="Group 31"/>
          <p:cNvGrpSpPr/>
          <p:nvPr/>
        </p:nvGrpSpPr>
        <p:grpSpPr>
          <a:xfrm>
            <a:off x="5277629" y="3276600"/>
            <a:ext cx="1752600" cy="914400"/>
            <a:chOff x="4343400" y="3276600"/>
            <a:chExt cx="1752600" cy="914400"/>
          </a:xfrm>
        </p:grpSpPr>
        <p:grpSp>
          <p:nvGrpSpPr>
            <p:cNvPr id="88" name="Group 87"/>
            <p:cNvGrpSpPr/>
            <p:nvPr/>
          </p:nvGrpSpPr>
          <p:grpSpPr>
            <a:xfrm>
              <a:off x="4343400" y="3276600"/>
              <a:ext cx="1676400" cy="914400"/>
              <a:chOff x="4648200" y="1981200"/>
              <a:chExt cx="1676400" cy="914400"/>
            </a:xfrm>
          </p:grpSpPr>
          <p:sp>
            <p:nvSpPr>
              <p:cNvPr id="90" name="Rounded Rectangle 89"/>
              <p:cNvSpPr/>
              <p:nvPr/>
            </p:nvSpPr>
            <p:spPr bwMode="auto">
              <a:xfrm>
                <a:off x="4648200" y="1981200"/>
                <a:ext cx="1600200" cy="838200"/>
              </a:xfrm>
              <a:prstGeom prst="roundRect">
                <a:avLst/>
              </a:prstGeom>
              <a:noFill/>
              <a:ln w="381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45719" tIns="45719" rIns="45719" bIns="45719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457200"/>
                <a:endParaRPr lang="en-US"/>
              </a:p>
            </p:txBody>
          </p:sp>
          <p:sp>
            <p:nvSpPr>
              <p:cNvPr id="91" name="Rectangle 90"/>
              <p:cNvSpPr/>
              <p:nvPr/>
            </p:nvSpPr>
            <p:spPr bwMode="auto">
              <a:xfrm>
                <a:off x="5943600" y="2590800"/>
                <a:ext cx="381000" cy="304800"/>
              </a:xfrm>
              <a:prstGeom prst="rect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45719" tIns="45719" rIns="45719" bIns="45719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457200"/>
                <a:endParaRPr lang="en-US"/>
              </a:p>
            </p:txBody>
          </p:sp>
        </p:grpSp>
        <p:cxnSp>
          <p:nvCxnSpPr>
            <p:cNvPr id="92" name="Straight Connector 91"/>
            <p:cNvCxnSpPr/>
            <p:nvPr/>
          </p:nvCxnSpPr>
          <p:spPr bwMode="auto">
            <a:xfrm flipV="1">
              <a:off x="5943600" y="3710498"/>
              <a:ext cx="152400" cy="152400"/>
            </a:xfrm>
            <a:prstGeom prst="line">
              <a:avLst/>
            </a:prstGeom>
            <a:noFill/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43" name="Straight Connector 42"/>
          <p:cNvCxnSpPr/>
          <p:nvPr/>
        </p:nvCxnSpPr>
        <p:spPr bwMode="auto">
          <a:xfrm>
            <a:off x="7020704" y="3717925"/>
            <a:ext cx="228600" cy="0"/>
          </a:xfrm>
          <a:prstGeom prst="line">
            <a:avLst/>
          </a:prstGeom>
          <a:solidFill>
            <a:srgbClr val="FFFFFF"/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0" name="Oval 59"/>
          <p:cNvSpPr/>
          <p:nvPr/>
        </p:nvSpPr>
        <p:spPr bwMode="auto">
          <a:xfrm>
            <a:off x="5177077" y="3582342"/>
            <a:ext cx="304800" cy="3048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ctr" anchorCtr="0" compatLnSpc="1">
            <a:prstTxWarp prst="textNoShape">
              <a:avLst/>
            </a:prstTxWarp>
          </a:bodyPr>
          <a:lstStyle/>
          <a:p>
            <a:pPr marL="45720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5126277" y="5042842"/>
            <a:ext cx="304800" cy="304800"/>
          </a:xfrm>
          <a:prstGeom prst="ellipse">
            <a:avLst/>
          </a:prstGeom>
          <a:solidFill>
            <a:schemeClr val="bg2">
              <a:lumMod val="40000"/>
              <a:lumOff val="60000"/>
            </a:schemeClr>
          </a:solidFill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5719" tIns="45719" rIns="45719" bIns="45719" numCol="1" rtlCol="0" anchor="ctr" anchorCtr="0" compatLnSpc="1">
            <a:prstTxWarp prst="textNoShape">
              <a:avLst/>
            </a:prstTxWarp>
          </a:bodyPr>
          <a:lstStyle/>
          <a:p>
            <a:pPr marL="457200"/>
            <a:endParaRPr lang="en-US"/>
          </a:p>
        </p:txBody>
      </p:sp>
      <p:sp>
        <p:nvSpPr>
          <p:cNvPr id="62" name="Document 61"/>
          <p:cNvSpPr/>
          <p:nvPr/>
        </p:nvSpPr>
        <p:spPr bwMode="auto">
          <a:xfrm>
            <a:off x="4299729" y="3518927"/>
            <a:ext cx="378380" cy="425678"/>
          </a:xfrm>
          <a:prstGeom prst="flowChartDocument">
            <a:avLst/>
          </a:prstGeom>
          <a:solidFill>
            <a:srgbClr val="FFFFFF"/>
          </a:solidFill>
          <a:ln w="25400" cap="flat" cmpd="sng" algn="ctr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algn="ctr" rotWithShape="0">
              <a:srgbClr val="000000">
                <a:alpha val="50000"/>
              </a:srgbClr>
            </a:outerShdw>
          </a:effectLst>
        </p:spPr>
        <p:txBody>
          <a:bodyPr vert="horz" wrap="square" lIns="45719" tIns="45719" rIns="45719" bIns="45719" numCol="1" rtlCol="0" anchor="ctr" anchorCtr="0" compatLnSpc="1">
            <a:prstTxWarp prst="textNoShape">
              <a:avLst/>
            </a:prstTxWarp>
          </a:bodyPr>
          <a:lstStyle/>
          <a:p>
            <a:pPr marL="45720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  <p:sp>
        <p:nvSpPr>
          <p:cNvPr id="63" name="Document 62"/>
          <p:cNvSpPr/>
          <p:nvPr/>
        </p:nvSpPr>
        <p:spPr bwMode="auto">
          <a:xfrm>
            <a:off x="4287029" y="4471427"/>
            <a:ext cx="378380" cy="425678"/>
          </a:xfrm>
          <a:prstGeom prst="flowChartDocument">
            <a:avLst/>
          </a:prstGeom>
          <a:solidFill>
            <a:srgbClr val="FFFFFF"/>
          </a:solidFill>
          <a:ln w="25400" cap="flat" cmpd="sng" algn="ctr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algn="ctr" rotWithShape="0">
              <a:srgbClr val="000000">
                <a:alpha val="50000"/>
              </a:srgbClr>
            </a:outerShdw>
          </a:effectLst>
        </p:spPr>
        <p:txBody>
          <a:bodyPr vert="horz" wrap="square" lIns="45719" tIns="45719" rIns="45719" bIns="45719" numCol="1" rtlCol="0" anchor="ctr" anchorCtr="0" compatLnSpc="1">
            <a:prstTxWarp prst="textNoShape">
              <a:avLst/>
            </a:prstTxWarp>
          </a:bodyPr>
          <a:lstStyle/>
          <a:p>
            <a:pPr marL="45720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  <p:sp>
        <p:nvSpPr>
          <p:cNvPr id="64" name="Document 63"/>
          <p:cNvSpPr/>
          <p:nvPr/>
        </p:nvSpPr>
        <p:spPr bwMode="auto">
          <a:xfrm>
            <a:off x="757054" y="2516726"/>
            <a:ext cx="609600" cy="685800"/>
          </a:xfrm>
          <a:prstGeom prst="flowChartDocument">
            <a:avLst/>
          </a:prstGeom>
          <a:solidFill>
            <a:srgbClr val="FFFFFF"/>
          </a:solidFill>
          <a:ln w="25400" cap="flat" cmpd="sng" algn="ctr">
            <a:solidFill>
              <a:srgbClr val="C249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algn="ctr" rotWithShape="0">
              <a:srgbClr val="000000">
                <a:alpha val="50000"/>
              </a:srgbClr>
            </a:outerShdw>
          </a:effectLst>
        </p:spPr>
        <p:txBody>
          <a:bodyPr vert="horz" wrap="square" lIns="45719" tIns="45719" rIns="45719" bIns="45719" numCol="1" rtlCol="0" anchor="ctr" anchorCtr="0" compatLnSpc="1">
            <a:prstTxWarp prst="textNoShape">
              <a:avLst/>
            </a:prstTxWarp>
          </a:bodyPr>
          <a:lstStyle/>
          <a:p>
            <a:pPr marL="45720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  <p:sp>
        <p:nvSpPr>
          <p:cNvPr id="66" name="Document 65"/>
          <p:cNvSpPr/>
          <p:nvPr/>
        </p:nvSpPr>
        <p:spPr bwMode="auto">
          <a:xfrm>
            <a:off x="757059" y="4292331"/>
            <a:ext cx="609600" cy="685800"/>
          </a:xfrm>
          <a:prstGeom prst="flowChartDocument">
            <a:avLst/>
          </a:prstGeom>
          <a:solidFill>
            <a:srgbClr val="FFFFFF"/>
          </a:solidFill>
          <a:ln w="25400" cap="flat" cmpd="sng" algn="ctr">
            <a:solidFill>
              <a:srgbClr val="C249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algn="ctr" rotWithShape="0">
              <a:srgbClr val="000000">
                <a:alpha val="50000"/>
              </a:srgbClr>
            </a:outerShdw>
          </a:effectLst>
        </p:spPr>
        <p:txBody>
          <a:bodyPr vert="horz" wrap="square" lIns="45719" tIns="45719" rIns="45719" bIns="45719" numCol="1" rtlCol="0" anchor="ctr" anchorCtr="0" compatLnSpc="1">
            <a:prstTxWarp prst="textNoShape">
              <a:avLst/>
            </a:prstTxWarp>
          </a:bodyPr>
          <a:lstStyle/>
          <a:p>
            <a:pPr marL="45720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21754" y="2723418"/>
            <a:ext cx="6851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Roadmap</a:t>
            </a:r>
            <a:endParaRPr lang="en-US" sz="900" dirty="0"/>
          </a:p>
        </p:txBody>
      </p:sp>
      <p:sp>
        <p:nvSpPr>
          <p:cNvPr id="70" name="TextBox 69"/>
          <p:cNvSpPr txBox="1"/>
          <p:nvPr/>
        </p:nvSpPr>
        <p:spPr>
          <a:xfrm>
            <a:off x="763428" y="4442835"/>
            <a:ext cx="60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Solution</a:t>
            </a:r>
          </a:p>
          <a:p>
            <a:pPr algn="ctr"/>
            <a:r>
              <a:rPr lang="en-US" sz="900" dirty="0" smtClean="0"/>
              <a:t>Arch.</a:t>
            </a:r>
            <a:endParaRPr lang="en-US" sz="900" dirty="0"/>
          </a:p>
        </p:txBody>
      </p:sp>
      <p:sp>
        <p:nvSpPr>
          <p:cNvPr id="71" name="Document 70"/>
          <p:cNvSpPr/>
          <p:nvPr/>
        </p:nvSpPr>
        <p:spPr bwMode="auto">
          <a:xfrm>
            <a:off x="2134460" y="2523032"/>
            <a:ext cx="609600" cy="685800"/>
          </a:xfrm>
          <a:prstGeom prst="flowChartDocument">
            <a:avLst/>
          </a:prstGeom>
          <a:solidFill>
            <a:srgbClr val="FFFFFF"/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algn="ctr" rotWithShape="0">
              <a:srgbClr val="000000">
                <a:alpha val="50000"/>
              </a:srgbClr>
            </a:outerShdw>
          </a:effectLst>
        </p:spPr>
        <p:txBody>
          <a:bodyPr vert="horz" wrap="square" lIns="45719" tIns="45719" rIns="45719" bIns="45719" numCol="1" rtlCol="0" anchor="ctr" anchorCtr="0" compatLnSpc="1">
            <a:prstTxWarp prst="textNoShape">
              <a:avLst/>
            </a:prstTxWarp>
          </a:bodyPr>
          <a:lstStyle/>
          <a:p>
            <a:pPr marL="45720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  <p:sp>
        <p:nvSpPr>
          <p:cNvPr id="72" name="Document 71"/>
          <p:cNvSpPr/>
          <p:nvPr/>
        </p:nvSpPr>
        <p:spPr bwMode="auto">
          <a:xfrm>
            <a:off x="2134465" y="4298637"/>
            <a:ext cx="609600" cy="685800"/>
          </a:xfrm>
          <a:prstGeom prst="flowChartDocument">
            <a:avLst/>
          </a:prstGeom>
          <a:solidFill>
            <a:srgbClr val="FFFFFF"/>
          </a:solidFill>
          <a:ln w="25400" cap="flat" cmpd="sng" algn="ctr">
            <a:solidFill>
              <a:schemeClr val="accent6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algn="ctr" rotWithShape="0">
              <a:srgbClr val="000000">
                <a:alpha val="50000"/>
              </a:srgbClr>
            </a:outerShdw>
          </a:effectLst>
        </p:spPr>
        <p:txBody>
          <a:bodyPr vert="horz" wrap="square" lIns="45719" tIns="45719" rIns="45719" bIns="45719" numCol="1" rtlCol="0" anchor="ctr" anchorCtr="0" compatLnSpc="1">
            <a:prstTxWarp prst="textNoShape">
              <a:avLst/>
            </a:prstTxWarp>
          </a:bodyPr>
          <a:lstStyle/>
          <a:p>
            <a:pPr marL="457200" marR="0" indent="0" algn="l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Arial" charset="0"/>
              <a:sym typeface="Arial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185808" y="4426664"/>
            <a:ext cx="511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Test</a:t>
            </a:r>
          </a:p>
          <a:p>
            <a:pPr algn="ctr"/>
            <a:r>
              <a:rPr lang="en-US" sz="900" dirty="0" smtClean="0"/>
              <a:t>Cases</a:t>
            </a:r>
            <a:endParaRPr lang="en-US" sz="900" dirty="0"/>
          </a:p>
        </p:txBody>
      </p:sp>
      <p:sp>
        <p:nvSpPr>
          <p:cNvPr id="74" name="TextBox 73"/>
          <p:cNvSpPr txBox="1"/>
          <p:nvPr/>
        </p:nvSpPr>
        <p:spPr>
          <a:xfrm>
            <a:off x="2206510" y="2668601"/>
            <a:ext cx="46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Tech.</a:t>
            </a:r>
          </a:p>
          <a:p>
            <a:pPr algn="ctr"/>
            <a:r>
              <a:rPr lang="en-US" sz="900" dirty="0" smtClean="0"/>
              <a:t>Req.</a:t>
            </a:r>
            <a:endParaRPr lang="en-US" sz="900" dirty="0"/>
          </a:p>
        </p:txBody>
      </p:sp>
      <p:cxnSp>
        <p:nvCxnSpPr>
          <p:cNvPr id="9" name="Straight Connector 8"/>
          <p:cNvCxnSpPr>
            <a:stCxn id="71" idx="2"/>
            <a:endCxn id="50" idx="0"/>
          </p:cNvCxnSpPr>
          <p:nvPr/>
        </p:nvCxnSpPr>
        <p:spPr>
          <a:xfrm flipH="1">
            <a:off x="2438400" y="3163493"/>
            <a:ext cx="860" cy="234729"/>
          </a:xfrm>
          <a:prstGeom prst="line">
            <a:avLst/>
          </a:prstGeom>
          <a:solidFill>
            <a:srgbClr val="FFFFFF"/>
          </a:solidFill>
          <a:ln w="25400" cap="flat" cmpd="sng" algn="ctr">
            <a:solidFill>
              <a:srgbClr val="B0DE48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algn="ctr" rotWithShape="0">
              <a:srgbClr val="000000">
                <a:alpha val="50000"/>
              </a:srgbClr>
            </a:outerShdw>
          </a:effectLst>
        </p:spPr>
      </p:cxnSp>
      <p:cxnSp>
        <p:nvCxnSpPr>
          <p:cNvPr id="75" name="Straight Connector 74"/>
          <p:cNvCxnSpPr>
            <a:stCxn id="50" idx="2"/>
            <a:endCxn id="72" idx="0"/>
          </p:cNvCxnSpPr>
          <p:nvPr/>
        </p:nvCxnSpPr>
        <p:spPr>
          <a:xfrm>
            <a:off x="2438400" y="4038683"/>
            <a:ext cx="865" cy="259954"/>
          </a:xfrm>
          <a:prstGeom prst="line">
            <a:avLst/>
          </a:prstGeom>
          <a:solidFill>
            <a:srgbClr val="FFFFFF"/>
          </a:solidFill>
          <a:ln w="25400" cap="flat" cmpd="sng" algn="ctr">
            <a:solidFill>
              <a:srgbClr val="B0DE48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algn="ctr" rotWithShape="0">
              <a:srgbClr val="000000">
                <a:alpha val="50000"/>
              </a:srgbClr>
            </a:outerShdw>
          </a:effectLst>
        </p:spPr>
      </p:cxnSp>
      <p:sp>
        <p:nvSpPr>
          <p:cNvPr id="2" name="Date Placeholder 1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A282C515-1B84-4943-A7F4-E584F05965F5}" type="datetime1">
              <a:rPr lang="en-US" smtClean="0"/>
              <a:t>7/6/2015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920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Four Essential Big Data Business Challenges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C5BE51E-30CA-44F2-BC74-1FDF5BBB8F34}" type="datetime1">
              <a:rPr lang="en-US" smtClean="0"/>
              <a:t>7/6/2015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481013" y="4303889"/>
            <a:ext cx="1828800" cy="1371600"/>
            <a:chOff x="481013" y="4303889"/>
            <a:chExt cx="1828800" cy="1371600"/>
          </a:xfrm>
        </p:grpSpPr>
        <p:sp>
          <p:nvSpPr>
            <p:cNvPr id="6" name="Rectangle 5"/>
            <p:cNvSpPr/>
            <p:nvPr/>
          </p:nvSpPr>
          <p:spPr>
            <a:xfrm>
              <a:off x="481013" y="4303889"/>
              <a:ext cx="1828800" cy="1371600"/>
            </a:xfrm>
            <a:prstGeom prst="rect">
              <a:avLst/>
            </a:prstGeom>
            <a:gradFill flip="none" rotWithShape="1">
              <a:gsLst>
                <a:gs pos="0">
                  <a:srgbClr val="5F6062"/>
                </a:gs>
                <a:gs pos="100000">
                  <a:schemeClr val="bg1">
                    <a:lumMod val="75000"/>
                  </a:schemeClr>
                </a:gs>
              </a:gsLst>
              <a:lin ang="12960000" scaled="0"/>
              <a:tileRect/>
            </a:gra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schemeClr val="tx1">
                  <a:lumMod val="60000"/>
                  <a:lumOff val="40000"/>
                  <a:alpha val="43000"/>
                </a:schemeClr>
              </a:outerShdw>
            </a:effectLst>
          </p:spPr>
          <p:txBody>
            <a:bodyPr wrap="square" tIns="91440" bIns="91440" rtlCol="0" anchor="t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kern="0" dirty="0" err="1" smtClean="0">
                <a:solidFill>
                  <a:prstClr val="white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32707" y="4534046"/>
              <a:ext cx="1695560" cy="923330"/>
            </a:xfrm>
            <a:prstGeom prst="rect">
              <a:avLst/>
            </a:prstGeom>
            <a:noFill/>
          </p:spPr>
          <p:txBody>
            <a:bodyPr wrap="square" rtlCol="0" anchor="t" anchorCtr="1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</a:rPr>
                <a:t>Lack of Clear Big Data Strategy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637268" y="4303889"/>
            <a:ext cx="1873878" cy="1371600"/>
            <a:chOff x="2637268" y="4303889"/>
            <a:chExt cx="1873878" cy="1371600"/>
          </a:xfrm>
        </p:grpSpPr>
        <p:sp>
          <p:nvSpPr>
            <p:cNvPr id="52" name="Rectangle 51"/>
            <p:cNvSpPr/>
            <p:nvPr/>
          </p:nvSpPr>
          <p:spPr>
            <a:xfrm>
              <a:off x="2682346" y="4303889"/>
              <a:ext cx="1828800" cy="1371600"/>
            </a:xfrm>
            <a:prstGeom prst="rect">
              <a:avLst/>
            </a:prstGeom>
            <a:gradFill flip="none" rotWithShape="1">
              <a:gsLst>
                <a:gs pos="0">
                  <a:srgbClr val="5F6062"/>
                </a:gs>
                <a:gs pos="100000">
                  <a:schemeClr val="bg1">
                    <a:lumMod val="75000"/>
                  </a:schemeClr>
                </a:gs>
              </a:gsLst>
              <a:lin ang="12960000" scaled="0"/>
              <a:tileRect/>
            </a:gra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schemeClr val="tx1">
                  <a:lumMod val="60000"/>
                  <a:lumOff val="40000"/>
                  <a:alpha val="43000"/>
                </a:schemeClr>
              </a:outerShdw>
            </a:effectLst>
          </p:spPr>
          <p:txBody>
            <a:bodyPr wrap="square" tIns="91440" bIns="91440" rtlCol="0" anchor="t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kern="0" dirty="0" err="1" smtClean="0">
                <a:solidFill>
                  <a:prstClr val="white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637268" y="4557130"/>
              <a:ext cx="1867851" cy="877163"/>
            </a:xfrm>
            <a:prstGeom prst="rect">
              <a:avLst/>
            </a:prstGeom>
            <a:noFill/>
          </p:spPr>
          <p:txBody>
            <a:bodyPr wrap="square" rtlCol="0" anchor="t" anchorCtr="1">
              <a:spAutoFit/>
            </a:bodyPr>
            <a:lstStyle/>
            <a:p>
              <a:pPr algn="ctr"/>
              <a:r>
                <a:rPr lang="en-US" sz="1700" dirty="0" smtClean="0">
                  <a:solidFill>
                    <a:srgbClr val="FFFFFF"/>
                  </a:solidFill>
                </a:rPr>
                <a:t>Data Scattered</a:t>
              </a:r>
            </a:p>
            <a:p>
              <a:pPr algn="ctr"/>
              <a:r>
                <a:rPr lang="en-US" sz="1700" dirty="0" smtClean="0">
                  <a:solidFill>
                    <a:srgbClr val="FFFFFF"/>
                  </a:solidFill>
                </a:rPr>
                <a:t>&amp; Not Well Understood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799013" y="4303889"/>
            <a:ext cx="1828800" cy="1371600"/>
            <a:chOff x="4799013" y="4303889"/>
            <a:chExt cx="1828800" cy="1371600"/>
          </a:xfrm>
        </p:grpSpPr>
        <p:sp>
          <p:nvSpPr>
            <p:cNvPr id="53" name="Rectangle 52"/>
            <p:cNvSpPr/>
            <p:nvPr/>
          </p:nvSpPr>
          <p:spPr>
            <a:xfrm>
              <a:off x="4799013" y="4303889"/>
              <a:ext cx="1828800" cy="1371600"/>
            </a:xfrm>
            <a:prstGeom prst="rect">
              <a:avLst/>
            </a:prstGeom>
            <a:gradFill flip="none" rotWithShape="1">
              <a:gsLst>
                <a:gs pos="0">
                  <a:srgbClr val="5F6062"/>
                </a:gs>
                <a:gs pos="100000">
                  <a:schemeClr val="bg1">
                    <a:lumMod val="75000"/>
                  </a:schemeClr>
                </a:gs>
              </a:gsLst>
              <a:lin ang="12960000" scaled="0"/>
              <a:tileRect/>
            </a:gra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schemeClr val="tx1">
                  <a:lumMod val="60000"/>
                  <a:lumOff val="40000"/>
                  <a:alpha val="43000"/>
                </a:schemeClr>
              </a:outerShdw>
            </a:effectLst>
          </p:spPr>
          <p:txBody>
            <a:bodyPr wrap="square" tIns="91440" bIns="91440" rtlCol="0" anchor="t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kern="0" dirty="0" err="1" smtClean="0">
                <a:solidFill>
                  <a:prstClr val="white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819988" y="4534046"/>
              <a:ext cx="1695560" cy="923330"/>
            </a:xfrm>
            <a:prstGeom prst="rect">
              <a:avLst/>
            </a:prstGeom>
            <a:noFill/>
          </p:spPr>
          <p:txBody>
            <a:bodyPr wrap="square" rtlCol="0" anchor="t" anchorCtr="1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</a:rPr>
                <a:t>Difficulty Turning Data into Action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887457" y="4303889"/>
            <a:ext cx="1828800" cy="1371600"/>
            <a:chOff x="6887457" y="4303889"/>
            <a:chExt cx="1828800" cy="1371600"/>
          </a:xfrm>
        </p:grpSpPr>
        <p:sp>
          <p:nvSpPr>
            <p:cNvPr id="54" name="Rectangle 53"/>
            <p:cNvSpPr/>
            <p:nvPr/>
          </p:nvSpPr>
          <p:spPr>
            <a:xfrm>
              <a:off x="6887457" y="4303889"/>
              <a:ext cx="1828800" cy="1371600"/>
            </a:xfrm>
            <a:prstGeom prst="rect">
              <a:avLst/>
            </a:prstGeom>
            <a:gradFill flip="none" rotWithShape="1">
              <a:gsLst>
                <a:gs pos="0">
                  <a:srgbClr val="5F6062"/>
                </a:gs>
                <a:gs pos="100000">
                  <a:schemeClr val="bg1">
                    <a:lumMod val="75000"/>
                  </a:schemeClr>
                </a:gs>
              </a:gsLst>
              <a:lin ang="12960000" scaled="0"/>
              <a:tileRect/>
            </a:gradFill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schemeClr val="tx1">
                  <a:lumMod val="60000"/>
                  <a:lumOff val="40000"/>
                  <a:alpha val="43000"/>
                </a:schemeClr>
              </a:outerShdw>
            </a:effectLst>
          </p:spPr>
          <p:txBody>
            <a:bodyPr wrap="square" tIns="91440" bIns="91440" rtlCol="0" anchor="t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kern="0" dirty="0" err="1" smtClean="0">
                <a:solidFill>
                  <a:prstClr val="white"/>
                </a:solidFill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977966" y="4672546"/>
              <a:ext cx="1695560" cy="646331"/>
            </a:xfrm>
            <a:prstGeom prst="rect">
              <a:avLst/>
            </a:prstGeom>
            <a:noFill/>
          </p:spPr>
          <p:txBody>
            <a:bodyPr wrap="square" rtlCol="0" anchor="t" anchorCtr="1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FFFF"/>
                  </a:solidFill>
                </a:rPr>
                <a:t>Missing Big Data Skills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501342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49BB4B2-345F-4750-B97A-04011B7294E2}" type="datetime1">
              <a:rPr lang="en-US" smtClean="0"/>
              <a:t>7/6/2015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1287" y="204880"/>
            <a:ext cx="6737120" cy="701731"/>
          </a:xfrm>
        </p:spPr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Engineering Sprint Milestones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735663" y="5822687"/>
            <a:ext cx="304800" cy="304800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dir="270000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" name="Straight Connector 7"/>
          <p:cNvCxnSpPr>
            <a:stCxn id="7" idx="6"/>
            <a:endCxn id="9" idx="2"/>
          </p:cNvCxnSpPr>
          <p:nvPr/>
        </p:nvCxnSpPr>
        <p:spPr>
          <a:xfrm flipV="1">
            <a:off x="2040463" y="5966675"/>
            <a:ext cx="1441974" cy="8412"/>
          </a:xfrm>
          <a:prstGeom prst="line">
            <a:avLst/>
          </a:prstGeom>
          <a:ln w="19050" cap="flat" cmpd="sng" algn="ctr">
            <a:solidFill>
              <a:srgbClr val="3A3A3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482437" y="5852375"/>
            <a:ext cx="228600" cy="228600"/>
          </a:xfrm>
          <a:prstGeom prst="ellipse">
            <a:avLst/>
          </a:prstGeom>
          <a:solidFill>
            <a:srgbClr val="BC411E"/>
          </a:solidFill>
          <a:ln w="1905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Straight Connector 9"/>
          <p:cNvCxnSpPr>
            <a:stCxn id="9" idx="6"/>
            <a:endCxn id="11" idx="2"/>
          </p:cNvCxnSpPr>
          <p:nvPr/>
        </p:nvCxnSpPr>
        <p:spPr>
          <a:xfrm>
            <a:off x="3711037" y="5966675"/>
            <a:ext cx="1927999" cy="8053"/>
          </a:xfrm>
          <a:prstGeom prst="line">
            <a:avLst/>
          </a:prstGeom>
          <a:ln w="19050" cap="flat" cmpd="sng" algn="ctr">
            <a:solidFill>
              <a:srgbClr val="3A3A3A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5639036" y="5823015"/>
            <a:ext cx="314681" cy="303426"/>
          </a:xfrm>
          <a:prstGeom prst="ellipse">
            <a:avLst/>
          </a:prstGeom>
          <a:solidFill>
            <a:srgbClr val="3366FF"/>
          </a:solidFill>
          <a:ln w="381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dir="270000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Straight Connector 11"/>
          <p:cNvCxnSpPr>
            <a:stCxn id="11" idx="6"/>
            <a:endCxn id="13" idx="2"/>
          </p:cNvCxnSpPr>
          <p:nvPr/>
        </p:nvCxnSpPr>
        <p:spPr>
          <a:xfrm>
            <a:off x="5953717" y="5974728"/>
            <a:ext cx="1670698" cy="3185"/>
          </a:xfrm>
          <a:prstGeom prst="line">
            <a:avLst/>
          </a:prstGeom>
          <a:ln w="19050" cap="flat" cmpd="sng" algn="ctr">
            <a:solidFill>
              <a:srgbClr val="3A3A3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7624415" y="5863613"/>
            <a:ext cx="228600" cy="228600"/>
          </a:xfrm>
          <a:prstGeom prst="ellipse">
            <a:avLst/>
          </a:prstGeom>
          <a:solidFill>
            <a:srgbClr val="BC411E"/>
          </a:solidFill>
          <a:ln w="1905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i="1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366946" y="2677167"/>
            <a:ext cx="1341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Sprint X </a:t>
            </a:r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</a:rPr>
              <a:t>End</a:t>
            </a:r>
            <a:endParaRPr lang="en-US" sz="1000" dirty="0" smtClean="0">
              <a:solidFill>
                <a:schemeClr val="tx2">
                  <a:lumMod val="90000"/>
                  <a:lumOff val="10000"/>
                </a:schemeClr>
              </a:solidFill>
              <a:latin typeface="+mn-lt"/>
            </a:endParaRPr>
          </a:p>
          <a:p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Sprint  </a:t>
            </a:r>
            <a:r>
              <a:rPr lang="en-US" sz="1000" dirty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X+1 </a:t>
            </a:r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Planning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70403" y="2660763"/>
            <a:ext cx="132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Sprint X+1 End</a:t>
            </a:r>
          </a:p>
          <a:p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Sprint X+2 Planning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268237" y="4009326"/>
            <a:ext cx="10258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Test Summary</a:t>
            </a:r>
          </a:p>
          <a:p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Release Notes</a:t>
            </a:r>
          </a:p>
          <a:p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Demonstration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15612" y="5505420"/>
            <a:ext cx="5708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Friday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273992" y="5511726"/>
            <a:ext cx="670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Monday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27984" y="5506794"/>
            <a:ext cx="5708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Friday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11146" y="5513100"/>
            <a:ext cx="696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Tuesday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70863" y="3410738"/>
            <a:ext cx="6206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JIRA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69715" y="4113113"/>
            <a:ext cx="823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Artifact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3432" y="2708362"/>
            <a:ext cx="75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Action</a:t>
            </a:r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1090143" y="3202833"/>
            <a:ext cx="7170223" cy="11238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1112621" y="3950848"/>
            <a:ext cx="7142800" cy="4932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373244" y="3380230"/>
            <a:ext cx="1341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Close Sprint</a:t>
            </a:r>
          </a:p>
          <a:p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Backlog Carry-over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132767" y="3465202"/>
            <a:ext cx="1341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Task Creation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39065" y="2752275"/>
            <a:ext cx="1341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Task Assignment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39065" y="4157027"/>
            <a:ext cx="1341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Demonstration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270403" y="3319108"/>
            <a:ext cx="13415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Close Sprint</a:t>
            </a:r>
          </a:p>
          <a:p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Close Release</a:t>
            </a:r>
          </a:p>
          <a:p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Backlog Carry-over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203223" y="5989862"/>
            <a:ext cx="9986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2-week Sprint</a:t>
            </a:r>
          </a:p>
        </p:txBody>
      </p:sp>
      <p:sp>
        <p:nvSpPr>
          <p:cNvPr id="32" name="Oval 31"/>
          <p:cNvSpPr/>
          <p:nvPr/>
        </p:nvSpPr>
        <p:spPr>
          <a:xfrm>
            <a:off x="1753195" y="1479882"/>
            <a:ext cx="304800" cy="304800"/>
          </a:xfrm>
          <a:prstGeom prst="ellipse">
            <a:avLst/>
          </a:prstGeom>
          <a:solidFill>
            <a:schemeClr val="accent1"/>
          </a:solidFill>
          <a:ln w="381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dir="270000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3" name="Straight Connector 32"/>
          <p:cNvCxnSpPr>
            <a:stCxn id="32" idx="6"/>
            <a:endCxn id="34" idx="2"/>
          </p:cNvCxnSpPr>
          <p:nvPr/>
        </p:nvCxnSpPr>
        <p:spPr>
          <a:xfrm flipV="1">
            <a:off x="2057995" y="1623870"/>
            <a:ext cx="1441974" cy="8412"/>
          </a:xfrm>
          <a:prstGeom prst="line">
            <a:avLst/>
          </a:prstGeom>
          <a:ln w="19050" cap="flat" cmpd="sng" algn="ctr">
            <a:solidFill>
              <a:srgbClr val="3A3A3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Oval 33"/>
          <p:cNvSpPr/>
          <p:nvPr/>
        </p:nvSpPr>
        <p:spPr>
          <a:xfrm>
            <a:off x="3499969" y="1509570"/>
            <a:ext cx="228600" cy="228600"/>
          </a:xfrm>
          <a:prstGeom prst="ellipse">
            <a:avLst/>
          </a:prstGeom>
          <a:solidFill>
            <a:srgbClr val="BC411E"/>
          </a:solidFill>
          <a:ln w="1905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5" name="Straight Connector 34"/>
          <p:cNvCxnSpPr>
            <a:stCxn id="34" idx="6"/>
            <a:endCxn id="36" idx="2"/>
          </p:cNvCxnSpPr>
          <p:nvPr/>
        </p:nvCxnSpPr>
        <p:spPr>
          <a:xfrm>
            <a:off x="3728569" y="1623870"/>
            <a:ext cx="1927999" cy="8053"/>
          </a:xfrm>
          <a:prstGeom prst="line">
            <a:avLst/>
          </a:prstGeom>
          <a:ln w="19050" cap="flat" cmpd="sng" algn="ctr">
            <a:solidFill>
              <a:srgbClr val="3A3A3A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5656568" y="1480210"/>
            <a:ext cx="314681" cy="303426"/>
          </a:xfrm>
          <a:prstGeom prst="ellipse">
            <a:avLst/>
          </a:prstGeom>
          <a:solidFill>
            <a:srgbClr val="3366FF"/>
          </a:solidFill>
          <a:ln w="3810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dir="270000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7" name="Straight Connector 36"/>
          <p:cNvCxnSpPr>
            <a:stCxn id="36" idx="6"/>
            <a:endCxn id="38" idx="2"/>
          </p:cNvCxnSpPr>
          <p:nvPr/>
        </p:nvCxnSpPr>
        <p:spPr>
          <a:xfrm>
            <a:off x="5971249" y="1631923"/>
            <a:ext cx="1670698" cy="3185"/>
          </a:xfrm>
          <a:prstGeom prst="line">
            <a:avLst/>
          </a:prstGeom>
          <a:ln w="19050" cap="flat" cmpd="sng" algn="ctr">
            <a:solidFill>
              <a:srgbClr val="3A3A3A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7641947" y="1520808"/>
            <a:ext cx="228600" cy="228600"/>
          </a:xfrm>
          <a:prstGeom prst="ellipse">
            <a:avLst/>
          </a:prstGeom>
          <a:solidFill>
            <a:srgbClr val="BC411E"/>
          </a:solidFill>
          <a:ln w="19050" cap="flat" cmpd="sng" algn="ctr">
            <a:solidFill>
              <a:schemeClr val="bg2">
                <a:lumMod val="2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633144" y="1848133"/>
            <a:ext cx="5708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Friday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3291524" y="1854439"/>
            <a:ext cx="6708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Monday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45516" y="1849507"/>
            <a:ext cx="57088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Friday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428678" y="1855813"/>
            <a:ext cx="696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Tuesday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4220755" y="1366107"/>
            <a:ext cx="9986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i="1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2-week Sprint</a:t>
            </a:r>
          </a:p>
        </p:txBody>
      </p:sp>
      <p:cxnSp>
        <p:nvCxnSpPr>
          <p:cNvPr id="44" name="Straight Connector 43"/>
          <p:cNvCxnSpPr>
            <a:stCxn id="7" idx="2"/>
          </p:cNvCxnSpPr>
          <p:nvPr/>
        </p:nvCxnSpPr>
        <p:spPr>
          <a:xfrm flipH="1">
            <a:off x="460782" y="5975087"/>
            <a:ext cx="1274881" cy="3537"/>
          </a:xfrm>
          <a:prstGeom prst="line">
            <a:avLst/>
          </a:prstGeom>
          <a:ln w="19050" cap="flat" cmpd="sng" algn="ctr">
            <a:solidFill>
              <a:srgbClr val="3A3A3A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stCxn id="32" idx="2"/>
          </p:cNvCxnSpPr>
          <p:nvPr/>
        </p:nvCxnSpPr>
        <p:spPr>
          <a:xfrm flipH="1" flipV="1">
            <a:off x="422127" y="1624581"/>
            <a:ext cx="1331068" cy="7701"/>
          </a:xfrm>
          <a:prstGeom prst="line">
            <a:avLst/>
          </a:prstGeom>
          <a:ln w="19050" cap="flat" cmpd="sng" algn="ctr">
            <a:solidFill>
              <a:srgbClr val="3A3A3A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1239" y="4776157"/>
            <a:ext cx="1302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Eng. Activity</a:t>
            </a:r>
          </a:p>
        </p:txBody>
      </p:sp>
      <p:cxnSp>
        <p:nvCxnSpPr>
          <p:cNvPr id="47" name="Straight Connector 46"/>
          <p:cNvCxnSpPr/>
          <p:nvPr/>
        </p:nvCxnSpPr>
        <p:spPr>
          <a:xfrm flipV="1">
            <a:off x="1118914" y="4665148"/>
            <a:ext cx="7142800" cy="4932"/>
          </a:xfrm>
          <a:prstGeom prst="line">
            <a:avLst/>
          </a:prstGeom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7258695" y="4893804"/>
            <a:ext cx="1341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Deploy Release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+mn-lt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4034632" y="4771255"/>
            <a:ext cx="1389326" cy="712897"/>
            <a:chOff x="4343400" y="3276600"/>
            <a:chExt cx="1752600" cy="914400"/>
          </a:xfrm>
        </p:grpSpPr>
        <p:grpSp>
          <p:nvGrpSpPr>
            <p:cNvPr id="50" name="Group 49"/>
            <p:cNvGrpSpPr/>
            <p:nvPr/>
          </p:nvGrpSpPr>
          <p:grpSpPr>
            <a:xfrm>
              <a:off x="4343400" y="3276600"/>
              <a:ext cx="1676400" cy="914400"/>
              <a:chOff x="4648200" y="1981200"/>
              <a:chExt cx="1676400" cy="914400"/>
            </a:xfrm>
          </p:grpSpPr>
          <p:sp>
            <p:nvSpPr>
              <p:cNvPr id="52" name="Rounded Rectangle 51"/>
              <p:cNvSpPr/>
              <p:nvPr/>
            </p:nvSpPr>
            <p:spPr bwMode="auto">
              <a:xfrm>
                <a:off x="4648200" y="1981200"/>
                <a:ext cx="1600200" cy="838200"/>
              </a:xfrm>
              <a:prstGeom prst="roundRect">
                <a:avLst/>
              </a:prstGeom>
              <a:noFill/>
              <a:ln w="38100" cap="flat" cmpd="sng" algn="ctr">
                <a:solidFill>
                  <a:schemeClr val="bg2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45719" tIns="45719" rIns="45719" bIns="45719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457200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 bwMode="auto">
              <a:xfrm>
                <a:off x="5943600" y="2590800"/>
                <a:ext cx="381000" cy="304800"/>
              </a:xfrm>
              <a:prstGeom prst="rect">
                <a:avLst/>
              </a:prstGeom>
              <a:solidFill>
                <a:schemeClr val="bg1"/>
              </a:solidFill>
              <a:ln w="381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45719" tIns="45719" rIns="45719" bIns="45719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457200"/>
                <a:endParaRPr lang="en-US"/>
              </a:p>
            </p:txBody>
          </p:sp>
        </p:grpSp>
        <p:cxnSp>
          <p:nvCxnSpPr>
            <p:cNvPr id="51" name="Straight Connector 50"/>
            <p:cNvCxnSpPr/>
            <p:nvPr/>
          </p:nvCxnSpPr>
          <p:spPr bwMode="auto">
            <a:xfrm flipV="1">
              <a:off x="5943600" y="3710498"/>
              <a:ext cx="152400" cy="152400"/>
            </a:xfrm>
            <a:prstGeom prst="line">
              <a:avLst/>
            </a:prstGeom>
            <a:noFill/>
            <a:ln w="38100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54" name="TextBox 53"/>
          <p:cNvSpPr txBox="1"/>
          <p:nvPr/>
        </p:nvSpPr>
        <p:spPr>
          <a:xfrm>
            <a:off x="4404095" y="4961232"/>
            <a:ext cx="134156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Sprint</a:t>
            </a:r>
            <a:endParaRPr lang="en-US" sz="1000" dirty="0">
              <a:solidFill>
                <a:schemeClr val="tx2">
                  <a:lumMod val="90000"/>
                  <a:lumOff val="1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293855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615626"/>
            <a:ext cx="8382000" cy="38331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What’s different about testing Big Data and Analytics pipelines?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Robust test tools simply do not exist at this time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More focus on performance testing and tuning at scale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Individual test cycles can take days depending on environments / volumes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Testers need to know more about the platform and what is happening during processing (e.g. intermediate data sets)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Testers need to know new technologies (e.g. Pig, Hive, Hadoop commands, etc.)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3011" name="Title 2"/>
          <p:cNvSpPr>
            <a:spLocks noGrp="1"/>
          </p:cNvSpPr>
          <p:nvPr>
            <p:ph type="title"/>
          </p:nvPr>
        </p:nvSpPr>
        <p:spPr>
          <a:xfrm>
            <a:off x="546677" y="478972"/>
            <a:ext cx="7239000" cy="461665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Think Big – Big Data Quality</a:t>
            </a:r>
            <a:endParaRPr lang="en-US" dirty="0">
              <a:latin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ABF4917-1F92-461D-A78A-0507C6EA5613}" type="datetime1">
              <a:rPr lang="en-US" smtClean="0"/>
              <a:t>7/6/2015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9858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Title 2"/>
          <p:cNvSpPr>
            <a:spLocks noGrp="1"/>
          </p:cNvSpPr>
          <p:nvPr>
            <p:ph type="title"/>
          </p:nvPr>
        </p:nvSpPr>
        <p:spPr>
          <a:xfrm>
            <a:off x="418717" y="397085"/>
            <a:ext cx="7239000" cy="461665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Think Big Engineering Process</a:t>
            </a:r>
            <a:endParaRPr lang="en-US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065" y="1553461"/>
            <a:ext cx="8218670" cy="646579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50572" y="1355130"/>
            <a:ext cx="438912" cy="15362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Wk0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027759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lang="en-US" sz="800" b="1" dirty="0" smtClean="0">
                <a:solidFill>
                  <a:schemeClr val="bg1"/>
                </a:solidFill>
                <a:latin typeface="Arial" charset="0"/>
              </a:rPr>
              <a:t>Wk1</a:t>
            </a:r>
            <a:endParaRPr kumimoji="0" lang="en-US" sz="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496479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Wk2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973666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Wk3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450853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lang="en-US" sz="800" b="1" dirty="0" smtClean="0">
                <a:solidFill>
                  <a:schemeClr val="bg1"/>
                </a:solidFill>
              </a:rPr>
              <a:t>Wk4</a:t>
            </a:r>
            <a:endParaRPr kumimoji="0" lang="en-US" sz="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928040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Wk5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413694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lang="en-US" sz="800" b="1" dirty="0" smtClean="0">
                <a:solidFill>
                  <a:schemeClr val="bg1"/>
                </a:solidFill>
              </a:rPr>
              <a:t>Wk6</a:t>
            </a:r>
            <a:endParaRPr kumimoji="0" lang="en-US" sz="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890881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Wk7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368068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Wk8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845255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Wk9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5322442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Wk10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799629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Wk11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6276816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Wk12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754003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Wk13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231190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Wk14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7708377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Wk15</a:t>
            </a:r>
          </a:p>
        </p:txBody>
      </p:sp>
      <p:cxnSp>
        <p:nvCxnSpPr>
          <p:cNvPr id="23" name="Straight Connector 22"/>
          <p:cNvCxnSpPr>
            <a:stCxn id="11" idx="1"/>
            <a:endCxn id="11" idx="1"/>
          </p:cNvCxnSpPr>
          <p:nvPr/>
        </p:nvCxnSpPr>
        <p:spPr bwMode="auto">
          <a:xfrm>
            <a:off x="2450853" y="1431940"/>
            <a:ext cx="0" cy="0"/>
          </a:xfrm>
          <a:prstGeom prst="lin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/>
          <p:cNvSpPr/>
          <p:nvPr/>
        </p:nvSpPr>
        <p:spPr bwMode="auto">
          <a:xfrm rot="16200000">
            <a:off x="234041" y="1777585"/>
            <a:ext cx="614480" cy="23042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R1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5" name="Chevron 24"/>
          <p:cNvSpPr/>
          <p:nvPr/>
        </p:nvSpPr>
        <p:spPr bwMode="auto">
          <a:xfrm>
            <a:off x="1035113" y="1662371"/>
            <a:ext cx="921720" cy="192025"/>
          </a:xfrm>
          <a:prstGeom prst="chevron">
            <a:avLst/>
          </a:prstGeom>
          <a:solidFill>
            <a:srgbClr val="0066FF"/>
          </a:solidFill>
          <a:ln w="9525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accent2"/>
              </a:buClr>
              <a:defRPr/>
            </a:pPr>
            <a:r>
              <a:rPr lang="en-US" sz="600" dirty="0" smtClean="0">
                <a:solidFill>
                  <a:schemeClr val="bg1"/>
                </a:solidFill>
                <a:latin typeface="Arial" pitchFamily="34" charset="0"/>
              </a:rPr>
              <a:t>Sprint 1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8185564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lang="en-US" sz="800" b="1" dirty="0" smtClean="0">
                <a:solidFill>
                  <a:schemeClr val="bg1"/>
                </a:solidFill>
              </a:rPr>
              <a:t>Wk16</a:t>
            </a:r>
            <a:endParaRPr kumimoji="0" lang="en-US" sz="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31" name="Straight Connector 30"/>
          <p:cNvCxnSpPr>
            <a:stCxn id="29" idx="1"/>
            <a:endCxn id="29" idx="1"/>
          </p:cNvCxnSpPr>
          <p:nvPr/>
        </p:nvCxnSpPr>
        <p:spPr bwMode="auto">
          <a:xfrm>
            <a:off x="8185564" y="1431940"/>
            <a:ext cx="0" cy="0"/>
          </a:xfrm>
          <a:prstGeom prst="lin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Straight Arrow Connector 39"/>
          <p:cNvCxnSpPr/>
          <p:nvPr/>
        </p:nvCxnSpPr>
        <p:spPr bwMode="auto">
          <a:xfrm>
            <a:off x="426065" y="1547155"/>
            <a:ext cx="837229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0" name="Rectangle 49"/>
          <p:cNvSpPr/>
          <p:nvPr/>
        </p:nvSpPr>
        <p:spPr bwMode="auto">
          <a:xfrm>
            <a:off x="2960796" y="2507280"/>
            <a:ext cx="460860" cy="1536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Day 1</a:t>
            </a:r>
          </a:p>
        </p:txBody>
      </p:sp>
      <p:cxnSp>
        <p:nvCxnSpPr>
          <p:cNvPr id="51" name="Straight Arrow Connector 50"/>
          <p:cNvCxnSpPr/>
          <p:nvPr/>
        </p:nvCxnSpPr>
        <p:spPr bwMode="auto">
          <a:xfrm>
            <a:off x="426065" y="2699305"/>
            <a:ext cx="860272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Rectangle 51"/>
          <p:cNvSpPr/>
          <p:nvPr/>
        </p:nvSpPr>
        <p:spPr bwMode="auto">
          <a:xfrm>
            <a:off x="2960794" y="2315255"/>
            <a:ext cx="2505456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Week 1</a:t>
            </a:r>
          </a:p>
        </p:txBody>
      </p:sp>
      <p:sp>
        <p:nvSpPr>
          <p:cNvPr id="53" name="Rectangle 52"/>
          <p:cNvSpPr/>
          <p:nvPr/>
        </p:nvSpPr>
        <p:spPr bwMode="auto">
          <a:xfrm>
            <a:off x="5516676" y="2315255"/>
            <a:ext cx="2505456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Week 2</a:t>
            </a:r>
          </a:p>
        </p:txBody>
      </p:sp>
      <p:sp>
        <p:nvSpPr>
          <p:cNvPr id="55" name="Rectangle 54"/>
          <p:cNvSpPr/>
          <p:nvPr/>
        </p:nvSpPr>
        <p:spPr bwMode="auto">
          <a:xfrm>
            <a:off x="3460060" y="2507280"/>
            <a:ext cx="460860" cy="1536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lang="en-US" sz="800" b="1" dirty="0" smtClean="0">
                <a:latin typeface="Arial" charset="0"/>
              </a:rPr>
              <a:t>Day 2</a:t>
            </a:r>
            <a:endParaRPr kumimoji="0" lang="en-US" sz="800" b="1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6" name="Rectangle 55"/>
          <p:cNvSpPr/>
          <p:nvPr/>
        </p:nvSpPr>
        <p:spPr bwMode="auto">
          <a:xfrm>
            <a:off x="3967792" y="2507280"/>
            <a:ext cx="460860" cy="1536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lang="en-US" sz="800" b="1" dirty="0" smtClean="0">
                <a:latin typeface="Arial" charset="0"/>
              </a:rPr>
              <a:t>Day 3</a:t>
            </a:r>
            <a:endParaRPr kumimoji="0" lang="en-US" sz="800" b="1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4475524" y="2507280"/>
            <a:ext cx="460860" cy="1536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lang="en-US" sz="800" b="1" dirty="0" smtClean="0">
                <a:latin typeface="Arial" charset="0"/>
              </a:rPr>
              <a:t>Day 4</a:t>
            </a:r>
            <a:endParaRPr kumimoji="0" lang="en-US" sz="800" b="1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8" name="Rectangle 57"/>
          <p:cNvSpPr/>
          <p:nvPr/>
        </p:nvSpPr>
        <p:spPr bwMode="auto">
          <a:xfrm>
            <a:off x="4983256" y="2507280"/>
            <a:ext cx="460860" cy="1536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lang="en-US" sz="800" b="1" dirty="0" smtClean="0">
                <a:latin typeface="Arial" charset="0"/>
              </a:rPr>
              <a:t>Day 5</a:t>
            </a:r>
            <a:endParaRPr kumimoji="0" lang="en-US" sz="800" b="1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59" name="Rectangle 58"/>
          <p:cNvSpPr/>
          <p:nvPr/>
        </p:nvSpPr>
        <p:spPr bwMode="auto">
          <a:xfrm>
            <a:off x="5533323" y="2507280"/>
            <a:ext cx="460860" cy="1536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lang="en-US" sz="800" b="1" dirty="0" smtClean="0">
                <a:latin typeface="Arial" charset="0"/>
              </a:rPr>
              <a:t>Day 6</a:t>
            </a:r>
            <a:endParaRPr kumimoji="0" lang="en-US" sz="800" b="1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0" name="Rectangle 59"/>
          <p:cNvSpPr/>
          <p:nvPr/>
        </p:nvSpPr>
        <p:spPr bwMode="auto">
          <a:xfrm>
            <a:off x="6032588" y="2507280"/>
            <a:ext cx="460860" cy="1536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lang="en-US" sz="800" b="1" dirty="0" smtClean="0">
                <a:latin typeface="Arial" charset="0"/>
              </a:rPr>
              <a:t>Day 7</a:t>
            </a:r>
            <a:endParaRPr kumimoji="0" lang="en-US" sz="800" b="1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1" name="Rectangle 60"/>
          <p:cNvSpPr/>
          <p:nvPr/>
        </p:nvSpPr>
        <p:spPr bwMode="auto">
          <a:xfrm>
            <a:off x="6540320" y="2507280"/>
            <a:ext cx="460860" cy="1536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lang="en-US" sz="800" b="1" dirty="0" smtClean="0">
                <a:latin typeface="Arial" charset="0"/>
              </a:rPr>
              <a:t>Day 8</a:t>
            </a:r>
            <a:endParaRPr kumimoji="0" lang="en-US" sz="800" b="1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2" name="Rectangle 61"/>
          <p:cNvSpPr/>
          <p:nvPr/>
        </p:nvSpPr>
        <p:spPr bwMode="auto">
          <a:xfrm>
            <a:off x="7048052" y="2507280"/>
            <a:ext cx="460860" cy="1536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lang="en-US" sz="800" b="1" dirty="0" smtClean="0">
                <a:latin typeface="Arial" charset="0"/>
              </a:rPr>
              <a:t>Day 9</a:t>
            </a:r>
            <a:endParaRPr kumimoji="0" lang="en-US" sz="800" b="1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7547317" y="2507280"/>
            <a:ext cx="460860" cy="15362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lang="en-US" sz="800" b="1" dirty="0" smtClean="0">
                <a:latin typeface="Arial" charset="0"/>
              </a:rPr>
              <a:t>Day 10</a:t>
            </a:r>
            <a:endParaRPr kumimoji="0" lang="en-US" sz="800" b="1" i="0" u="none" strike="noStrike" cap="none" normalizeH="0" baseline="0" dirty="0" smtClean="0">
              <a:ln>
                <a:noFill/>
              </a:ln>
              <a:effectLst/>
              <a:latin typeface="Arial" charset="0"/>
            </a:endParaRPr>
          </a:p>
        </p:txBody>
      </p:sp>
      <p:sp>
        <p:nvSpPr>
          <p:cNvPr id="66" name="Chevron 65"/>
          <p:cNvSpPr/>
          <p:nvPr/>
        </p:nvSpPr>
        <p:spPr bwMode="auto">
          <a:xfrm>
            <a:off x="2960796" y="2740956"/>
            <a:ext cx="5062047" cy="192025"/>
          </a:xfrm>
          <a:prstGeom prst="chevron">
            <a:avLst/>
          </a:prstGeom>
          <a:solidFill>
            <a:srgbClr val="0066FF"/>
          </a:solidFill>
          <a:ln w="9525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accent2"/>
              </a:buClr>
              <a:defRPr/>
            </a:pPr>
            <a:r>
              <a:rPr lang="en-US" sz="900" b="1" dirty="0" smtClean="0">
                <a:solidFill>
                  <a:schemeClr val="bg1"/>
                </a:solidFill>
                <a:latin typeface="Arial" pitchFamily="34" charset="0"/>
              </a:rPr>
              <a:t>Sprint</a:t>
            </a:r>
          </a:p>
        </p:txBody>
      </p:sp>
      <p:cxnSp>
        <p:nvCxnSpPr>
          <p:cNvPr id="67" name="Straight Connector 66"/>
          <p:cNvCxnSpPr>
            <a:stCxn id="126" idx="1"/>
            <a:endCxn id="66" idx="1"/>
          </p:cNvCxnSpPr>
          <p:nvPr/>
        </p:nvCxnSpPr>
        <p:spPr bwMode="auto">
          <a:xfrm>
            <a:off x="2070957" y="1758378"/>
            <a:ext cx="985852" cy="107859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69" name="Rectangle 68"/>
          <p:cNvSpPr/>
          <p:nvPr/>
        </p:nvSpPr>
        <p:spPr>
          <a:xfrm>
            <a:off x="349255" y="2429933"/>
            <a:ext cx="18079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Key Sprint Activities</a:t>
            </a:r>
            <a:endParaRPr lang="en-US" sz="1400" i="1" dirty="0"/>
          </a:p>
        </p:txBody>
      </p:sp>
      <p:sp>
        <p:nvSpPr>
          <p:cNvPr id="71" name="Rectangle 70"/>
          <p:cNvSpPr/>
          <p:nvPr/>
        </p:nvSpPr>
        <p:spPr>
          <a:xfrm>
            <a:off x="349255" y="3505810"/>
            <a:ext cx="1091390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Development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49255" y="4312315"/>
            <a:ext cx="1587469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Test Case Execution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49255" y="4581150"/>
            <a:ext cx="1818376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Test Case Development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3105341" y="3106639"/>
            <a:ext cx="179743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3037605" y="3647801"/>
            <a:ext cx="4632497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3037605" y="4465452"/>
            <a:ext cx="2428645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5546872" y="4736033"/>
            <a:ext cx="2421274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349255" y="3236975"/>
            <a:ext cx="1223412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Daily Standups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49255" y="2968140"/>
            <a:ext cx="1228371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Sprint Planning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 flipV="1">
            <a:off x="3037605" y="4188963"/>
            <a:ext cx="4930541" cy="5908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349255" y="4043480"/>
            <a:ext cx="1835283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Prioritization / Grooming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49255" y="3774645"/>
            <a:ext cx="1672754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Sprint Review / Demo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7816873" y="3918382"/>
            <a:ext cx="151273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 bwMode="auto">
          <a:xfrm rot="16200000">
            <a:off x="-408518" y="3523918"/>
            <a:ext cx="1275532" cy="22445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Engineering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04" name="Rectangle 103"/>
          <p:cNvSpPr>
            <a:spLocks/>
          </p:cNvSpPr>
          <p:nvPr/>
        </p:nvSpPr>
        <p:spPr bwMode="auto">
          <a:xfrm rot="16200000">
            <a:off x="-82629" y="4495028"/>
            <a:ext cx="623753" cy="22445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Testing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charset="0"/>
            </a:endParaRPr>
          </a:p>
        </p:txBody>
      </p:sp>
      <p:cxnSp>
        <p:nvCxnSpPr>
          <p:cNvPr id="112" name="Straight Connector 111"/>
          <p:cNvCxnSpPr/>
          <p:nvPr/>
        </p:nvCxnSpPr>
        <p:spPr bwMode="auto">
          <a:xfrm>
            <a:off x="344954" y="4294111"/>
            <a:ext cx="857209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Straight Connector 112"/>
          <p:cNvCxnSpPr/>
          <p:nvPr/>
        </p:nvCxnSpPr>
        <p:spPr bwMode="auto">
          <a:xfrm>
            <a:off x="349255" y="4915310"/>
            <a:ext cx="857209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26" name="Chevron 125"/>
          <p:cNvSpPr/>
          <p:nvPr/>
        </p:nvSpPr>
        <p:spPr bwMode="auto">
          <a:xfrm>
            <a:off x="1974944" y="1662365"/>
            <a:ext cx="921720" cy="192025"/>
          </a:xfrm>
          <a:prstGeom prst="chevron">
            <a:avLst/>
          </a:prstGeom>
          <a:solidFill>
            <a:srgbClr val="0066FF"/>
          </a:solidFill>
          <a:ln w="9525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accent2"/>
              </a:buClr>
              <a:defRPr/>
            </a:pPr>
            <a:r>
              <a:rPr lang="en-US" sz="600" dirty="0" smtClean="0">
                <a:solidFill>
                  <a:schemeClr val="bg1"/>
                </a:solidFill>
                <a:latin typeface="Arial" pitchFamily="34" charset="0"/>
              </a:rPr>
              <a:t>Sprint 2</a:t>
            </a:r>
          </a:p>
        </p:txBody>
      </p:sp>
      <p:sp>
        <p:nvSpPr>
          <p:cNvPr id="127" name="Chevron 126"/>
          <p:cNvSpPr/>
          <p:nvPr/>
        </p:nvSpPr>
        <p:spPr bwMode="auto">
          <a:xfrm>
            <a:off x="2923248" y="1662365"/>
            <a:ext cx="921720" cy="192025"/>
          </a:xfrm>
          <a:prstGeom prst="chevron">
            <a:avLst/>
          </a:prstGeom>
          <a:solidFill>
            <a:srgbClr val="0066FF"/>
          </a:solidFill>
          <a:ln w="9525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accent2"/>
              </a:buClr>
              <a:defRPr/>
            </a:pPr>
            <a:r>
              <a:rPr lang="en-US" sz="600" dirty="0" smtClean="0">
                <a:solidFill>
                  <a:schemeClr val="bg1"/>
                </a:solidFill>
                <a:latin typeface="Arial" pitchFamily="34" charset="0"/>
              </a:rPr>
              <a:t>Sprint 3</a:t>
            </a:r>
          </a:p>
        </p:txBody>
      </p:sp>
      <p:sp>
        <p:nvSpPr>
          <p:cNvPr id="128" name="Chevron 127"/>
          <p:cNvSpPr/>
          <p:nvPr/>
        </p:nvSpPr>
        <p:spPr bwMode="auto">
          <a:xfrm>
            <a:off x="3888480" y="1662359"/>
            <a:ext cx="921720" cy="192025"/>
          </a:xfrm>
          <a:prstGeom prst="chevron">
            <a:avLst/>
          </a:prstGeom>
          <a:solidFill>
            <a:srgbClr val="0066FF"/>
          </a:solidFill>
          <a:ln w="9525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accent2"/>
              </a:buClr>
              <a:defRPr/>
            </a:pPr>
            <a:r>
              <a:rPr lang="en-US" sz="600" dirty="0" smtClean="0">
                <a:solidFill>
                  <a:schemeClr val="bg1"/>
                </a:solidFill>
                <a:latin typeface="Arial" pitchFamily="34" charset="0"/>
              </a:rPr>
              <a:t>Sprint 4</a:t>
            </a:r>
          </a:p>
        </p:txBody>
      </p:sp>
      <p:cxnSp>
        <p:nvCxnSpPr>
          <p:cNvPr id="68" name="Straight Connector 67"/>
          <p:cNvCxnSpPr>
            <a:stCxn id="126" idx="3"/>
            <a:endCxn id="66" idx="3"/>
          </p:cNvCxnSpPr>
          <p:nvPr/>
        </p:nvCxnSpPr>
        <p:spPr bwMode="auto">
          <a:xfrm>
            <a:off x="2896664" y="1758378"/>
            <a:ext cx="5126179" cy="1078591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31" name="Chevron 130"/>
          <p:cNvSpPr/>
          <p:nvPr/>
        </p:nvSpPr>
        <p:spPr bwMode="auto">
          <a:xfrm>
            <a:off x="4845245" y="1662353"/>
            <a:ext cx="921720" cy="192025"/>
          </a:xfrm>
          <a:prstGeom prst="chevron">
            <a:avLst/>
          </a:prstGeom>
          <a:solidFill>
            <a:srgbClr val="0066FF"/>
          </a:solidFill>
          <a:ln w="9525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accent2"/>
              </a:buClr>
              <a:defRPr/>
            </a:pPr>
            <a:r>
              <a:rPr lang="en-US" sz="600" dirty="0" smtClean="0">
                <a:solidFill>
                  <a:schemeClr val="bg1"/>
                </a:solidFill>
                <a:latin typeface="Arial" pitchFamily="34" charset="0"/>
              </a:rPr>
              <a:t>Sprint 5</a:t>
            </a:r>
          </a:p>
        </p:txBody>
      </p:sp>
      <p:sp>
        <p:nvSpPr>
          <p:cNvPr id="133" name="Flowchart: Decision 52"/>
          <p:cNvSpPr/>
          <p:nvPr/>
        </p:nvSpPr>
        <p:spPr bwMode="auto">
          <a:xfrm>
            <a:off x="2982741" y="3322355"/>
            <a:ext cx="109728" cy="109728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4" name="Flowchart: Decision 52"/>
          <p:cNvSpPr/>
          <p:nvPr/>
        </p:nvSpPr>
        <p:spPr bwMode="auto">
          <a:xfrm>
            <a:off x="3439953" y="3322349"/>
            <a:ext cx="109728" cy="109728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5" name="Flowchart: Decision 52"/>
          <p:cNvSpPr/>
          <p:nvPr/>
        </p:nvSpPr>
        <p:spPr bwMode="auto">
          <a:xfrm>
            <a:off x="3981841" y="3322349"/>
            <a:ext cx="109728" cy="109728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6" name="Flowchart: Decision 52"/>
          <p:cNvSpPr/>
          <p:nvPr/>
        </p:nvSpPr>
        <p:spPr bwMode="auto">
          <a:xfrm>
            <a:off x="4489855" y="3322343"/>
            <a:ext cx="109728" cy="109728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7" name="Flowchart: Decision 52"/>
          <p:cNvSpPr/>
          <p:nvPr/>
        </p:nvSpPr>
        <p:spPr bwMode="auto">
          <a:xfrm>
            <a:off x="5014803" y="3330804"/>
            <a:ext cx="109728" cy="109728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8" name="Flowchart: Decision 52"/>
          <p:cNvSpPr/>
          <p:nvPr/>
        </p:nvSpPr>
        <p:spPr bwMode="auto">
          <a:xfrm>
            <a:off x="5582104" y="3322349"/>
            <a:ext cx="109728" cy="109728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9" name="Flowchart: Decision 52"/>
          <p:cNvSpPr/>
          <p:nvPr/>
        </p:nvSpPr>
        <p:spPr bwMode="auto">
          <a:xfrm>
            <a:off x="6039316" y="3322343"/>
            <a:ext cx="109728" cy="109728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0" name="Flowchart: Decision 52"/>
          <p:cNvSpPr/>
          <p:nvPr/>
        </p:nvSpPr>
        <p:spPr bwMode="auto">
          <a:xfrm>
            <a:off x="6581204" y="3322343"/>
            <a:ext cx="109728" cy="109728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1" name="Flowchart: Decision 52"/>
          <p:cNvSpPr/>
          <p:nvPr/>
        </p:nvSpPr>
        <p:spPr bwMode="auto">
          <a:xfrm>
            <a:off x="7089218" y="3322337"/>
            <a:ext cx="109728" cy="109728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2" name="Flowchart: Decision 52"/>
          <p:cNvSpPr/>
          <p:nvPr/>
        </p:nvSpPr>
        <p:spPr bwMode="auto">
          <a:xfrm>
            <a:off x="7614166" y="3330798"/>
            <a:ext cx="109728" cy="109728"/>
          </a:xfrm>
          <a:prstGeom prst="flowChartDecision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CD07CBE2-6702-41DC-A1B1-5287A880E1EB}" type="datetime1">
              <a:rPr lang="en-US" smtClean="0"/>
              <a:t>7/6/2015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2270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615626"/>
            <a:ext cx="8382000" cy="2451440"/>
          </a:xfrm>
        </p:spPr>
        <p:txBody>
          <a:bodyPr/>
          <a:lstStyle/>
          <a:p>
            <a:r>
              <a:rPr lang="en-US" dirty="0" smtClean="0"/>
              <a:t>Sprint Testing </a:t>
            </a:r>
          </a:p>
          <a:p>
            <a:pPr lvl="1"/>
            <a:r>
              <a:rPr lang="en-US" dirty="0" smtClean="0"/>
              <a:t>Week 2 - Develop test cases tied to story success criteria</a:t>
            </a:r>
          </a:p>
          <a:p>
            <a:pPr lvl="1"/>
            <a:r>
              <a:rPr lang="en-US" dirty="0" smtClean="0"/>
              <a:t>Week 1 – Execute test cases; triage and log defects for the backlog</a:t>
            </a:r>
          </a:p>
          <a:p>
            <a:pPr lvl="1"/>
            <a:r>
              <a:rPr lang="en-US" dirty="0" smtClean="0"/>
              <a:t>Note:  The order doesn’t matter as long as it gets done!</a:t>
            </a:r>
          </a:p>
          <a:p>
            <a:r>
              <a:rPr lang="en-US" dirty="0" smtClean="0"/>
              <a:t>Some of this can be leveraged for the overall Functional test plan</a:t>
            </a:r>
          </a:p>
          <a:p>
            <a:r>
              <a:rPr lang="en-US" dirty="0" smtClean="0"/>
              <a:t>In some cases a sprint demo is all that is needed to validate story success – detailed test cases then move to Functional test plan.</a:t>
            </a:r>
          </a:p>
        </p:txBody>
      </p:sp>
      <p:sp>
        <p:nvSpPr>
          <p:cNvPr id="43011" name="Title 2"/>
          <p:cNvSpPr>
            <a:spLocks noGrp="1"/>
          </p:cNvSpPr>
          <p:nvPr>
            <p:ph type="title"/>
          </p:nvPr>
        </p:nvSpPr>
        <p:spPr>
          <a:xfrm>
            <a:off x="425276" y="424382"/>
            <a:ext cx="7239000" cy="461665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Think Big Quality - Sprints</a:t>
            </a:r>
            <a:endParaRPr lang="en-US" dirty="0">
              <a:latin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9963E9A-4172-40D7-99D6-40287E023868}" type="datetime1">
              <a:rPr lang="en-US" smtClean="0"/>
              <a:t>7/6/2015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72188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615626"/>
            <a:ext cx="8382000" cy="387286"/>
          </a:xfrm>
        </p:spPr>
        <p:txBody>
          <a:bodyPr/>
          <a:lstStyle/>
          <a:p>
            <a:endParaRPr lang="en-US" dirty="0" smtClean="0"/>
          </a:p>
        </p:txBody>
      </p:sp>
      <p:sp>
        <p:nvSpPr>
          <p:cNvPr id="43011" name="Title 2"/>
          <p:cNvSpPr>
            <a:spLocks noGrp="1"/>
          </p:cNvSpPr>
          <p:nvPr>
            <p:ph type="title"/>
          </p:nvPr>
        </p:nvSpPr>
        <p:spPr>
          <a:xfrm>
            <a:off x="436855" y="433428"/>
            <a:ext cx="7239000" cy="461665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Quality Assurance Release Testing</a:t>
            </a:r>
            <a:endParaRPr lang="en-US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26065" y="1553461"/>
            <a:ext cx="8218670" cy="646579"/>
          </a:xfrm>
          <a:prstGeom prst="rect">
            <a:avLst/>
          </a:prstGeom>
          <a:solidFill>
            <a:srgbClr val="FFF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 bwMode="auto">
          <a:xfrm>
            <a:off x="550572" y="1355130"/>
            <a:ext cx="438912" cy="15362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Wk0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027759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lang="en-US" sz="800" b="1" dirty="0" smtClean="0">
                <a:solidFill>
                  <a:schemeClr val="bg1"/>
                </a:solidFill>
                <a:latin typeface="Arial" charset="0"/>
              </a:rPr>
              <a:t>Wk1</a:t>
            </a:r>
            <a:endParaRPr kumimoji="0" lang="en-US" sz="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496479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Wk2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973666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Wk3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2450853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lang="en-US" sz="800" b="1" dirty="0" smtClean="0">
                <a:solidFill>
                  <a:schemeClr val="bg1"/>
                </a:solidFill>
              </a:rPr>
              <a:t>Wk4</a:t>
            </a:r>
            <a:endParaRPr kumimoji="0" lang="en-US" sz="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928040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Wk5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3413694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lang="en-US" sz="800" b="1" dirty="0" smtClean="0">
                <a:solidFill>
                  <a:schemeClr val="bg1"/>
                </a:solidFill>
              </a:rPr>
              <a:t>Wk6</a:t>
            </a:r>
            <a:endParaRPr kumimoji="0" lang="en-US" sz="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890881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Wk7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4368068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Wk8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845255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Wk9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5322442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Wk10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799629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Wk11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6276816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Wk12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754003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Wk13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231190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Wk14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7708377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kumimoji="0" lang="en-US" sz="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Wk15</a:t>
            </a:r>
          </a:p>
        </p:txBody>
      </p:sp>
      <p:cxnSp>
        <p:nvCxnSpPr>
          <p:cNvPr id="23" name="Straight Connector 22"/>
          <p:cNvCxnSpPr>
            <a:stCxn id="11" idx="1"/>
            <a:endCxn id="11" idx="1"/>
          </p:cNvCxnSpPr>
          <p:nvPr/>
        </p:nvCxnSpPr>
        <p:spPr bwMode="auto">
          <a:xfrm>
            <a:off x="2450853" y="1431940"/>
            <a:ext cx="0" cy="0"/>
          </a:xfrm>
          <a:prstGeom prst="lin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Rectangle 23"/>
          <p:cNvSpPr/>
          <p:nvPr/>
        </p:nvSpPr>
        <p:spPr bwMode="auto">
          <a:xfrm rot="16200000">
            <a:off x="234041" y="1777585"/>
            <a:ext cx="614480" cy="230429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R1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25" name="Chevron 24"/>
          <p:cNvSpPr/>
          <p:nvPr/>
        </p:nvSpPr>
        <p:spPr bwMode="auto">
          <a:xfrm>
            <a:off x="1035113" y="1662371"/>
            <a:ext cx="921720" cy="192025"/>
          </a:xfrm>
          <a:prstGeom prst="chevron">
            <a:avLst/>
          </a:prstGeom>
          <a:solidFill>
            <a:srgbClr val="0066FF"/>
          </a:solidFill>
          <a:ln w="9525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accent2"/>
              </a:buClr>
              <a:defRPr/>
            </a:pPr>
            <a:r>
              <a:rPr lang="en-US" sz="600" dirty="0" smtClean="0">
                <a:solidFill>
                  <a:schemeClr val="bg1"/>
                </a:solidFill>
                <a:latin typeface="Arial" pitchFamily="34" charset="0"/>
              </a:rPr>
              <a:t>Sprint 1</a:t>
            </a:r>
          </a:p>
        </p:txBody>
      </p:sp>
      <p:sp>
        <p:nvSpPr>
          <p:cNvPr id="27" name="Chevron 26"/>
          <p:cNvSpPr/>
          <p:nvPr/>
        </p:nvSpPr>
        <p:spPr bwMode="auto">
          <a:xfrm>
            <a:off x="4428066" y="1931206"/>
            <a:ext cx="2150534" cy="192025"/>
          </a:xfrm>
          <a:prstGeom prst="chevron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accent2"/>
              </a:buClr>
              <a:defRPr/>
            </a:pPr>
            <a:r>
              <a:rPr lang="en-US" sz="900" dirty="0" smtClean="0">
                <a:solidFill>
                  <a:schemeClr val="bg1"/>
                </a:solidFill>
                <a:latin typeface="Arial" pitchFamily="34" charset="0"/>
              </a:rPr>
              <a:t>Testing</a:t>
            </a:r>
          </a:p>
        </p:txBody>
      </p:sp>
      <p:sp>
        <p:nvSpPr>
          <p:cNvPr id="28" name="Chevron 27"/>
          <p:cNvSpPr/>
          <p:nvPr/>
        </p:nvSpPr>
        <p:spPr bwMode="auto">
          <a:xfrm>
            <a:off x="6516966" y="1931206"/>
            <a:ext cx="230430" cy="192025"/>
          </a:xfrm>
          <a:prstGeom prst="chevron">
            <a:avLst/>
          </a:prstGeom>
          <a:solidFill>
            <a:srgbClr val="0070C0"/>
          </a:solidFill>
          <a:ln w="9525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accent2"/>
              </a:buClr>
              <a:defRPr/>
            </a:pPr>
            <a:endParaRPr lang="en-US" sz="600" dirty="0" smtClean="0"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8185564" y="1355130"/>
            <a:ext cx="438912" cy="15362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lang="en-US" sz="800" b="1" dirty="0" smtClean="0">
                <a:solidFill>
                  <a:schemeClr val="bg1"/>
                </a:solidFill>
              </a:rPr>
              <a:t>Wk16</a:t>
            </a:r>
            <a:endParaRPr kumimoji="0" lang="en-US" sz="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cxnSp>
        <p:nvCxnSpPr>
          <p:cNvPr id="31" name="Straight Connector 30"/>
          <p:cNvCxnSpPr>
            <a:stCxn id="29" idx="1"/>
            <a:endCxn id="29" idx="1"/>
          </p:cNvCxnSpPr>
          <p:nvPr/>
        </p:nvCxnSpPr>
        <p:spPr bwMode="auto">
          <a:xfrm>
            <a:off x="8185564" y="1431940"/>
            <a:ext cx="0" cy="0"/>
          </a:xfrm>
          <a:prstGeom prst="line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ctangle 31"/>
          <p:cNvSpPr/>
          <p:nvPr/>
        </p:nvSpPr>
        <p:spPr>
          <a:xfrm>
            <a:off x="6841140" y="1908041"/>
            <a:ext cx="1296561" cy="24622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hangingPunct="0">
              <a:defRPr/>
            </a:pPr>
            <a:r>
              <a:rPr lang="en-US" sz="1000" b="1" kern="0" dirty="0" smtClean="0">
                <a:solidFill>
                  <a:srgbClr val="C00000"/>
                </a:solidFill>
              </a:rPr>
              <a:t>Milestone Release</a:t>
            </a:r>
            <a:endParaRPr lang="en-US" sz="1000" kern="0" dirty="0">
              <a:solidFill>
                <a:srgbClr val="C00000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 bwMode="auto">
          <a:xfrm>
            <a:off x="426065" y="1547155"/>
            <a:ext cx="837229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1" name="Flowchart: Decision 52"/>
          <p:cNvSpPr/>
          <p:nvPr/>
        </p:nvSpPr>
        <p:spPr bwMode="auto">
          <a:xfrm>
            <a:off x="6764330" y="1892801"/>
            <a:ext cx="115215" cy="268835"/>
          </a:xfrm>
          <a:prstGeom prst="flowChartDecision">
            <a:avLst/>
          </a:prstGeom>
          <a:solidFill>
            <a:srgbClr val="C000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endParaRPr kumimoji="0" lang="en-US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1" name="Straight Arrow Connector 50"/>
          <p:cNvCxnSpPr/>
          <p:nvPr/>
        </p:nvCxnSpPr>
        <p:spPr bwMode="auto">
          <a:xfrm>
            <a:off x="426065" y="2504564"/>
            <a:ext cx="860272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2">
                <a:lumMod val="90000"/>
                <a:lumOff val="1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9" name="Rectangle 68"/>
          <p:cNvSpPr/>
          <p:nvPr/>
        </p:nvSpPr>
        <p:spPr>
          <a:xfrm>
            <a:off x="349255" y="2235192"/>
            <a:ext cx="16716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 smtClean="0"/>
              <a:t>Key Test Activities</a:t>
            </a:r>
            <a:endParaRPr lang="en-US" sz="1400" i="1" dirty="0"/>
          </a:p>
        </p:txBody>
      </p:sp>
      <p:sp>
        <p:nvSpPr>
          <p:cNvPr id="71" name="Rectangle 70"/>
          <p:cNvSpPr/>
          <p:nvPr/>
        </p:nvSpPr>
        <p:spPr>
          <a:xfrm>
            <a:off x="349255" y="3311069"/>
            <a:ext cx="2277562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 Architecture Test Plan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49255" y="4746272"/>
            <a:ext cx="1529210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Acceptance Testing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49255" y="3922833"/>
            <a:ext cx="2277712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Functional / Integration Testing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49255" y="4477437"/>
            <a:ext cx="1593180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Performance Testing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349255" y="4191668"/>
            <a:ext cx="1546116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Architecture Testing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>
            <a:off x="2758194" y="2911898"/>
            <a:ext cx="608758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3483380" y="3453060"/>
            <a:ext cx="707620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4428067" y="4075970"/>
            <a:ext cx="1901817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4845255" y="4346551"/>
            <a:ext cx="336345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064253" y="4617132"/>
            <a:ext cx="950950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6015203" y="4904647"/>
            <a:ext cx="470264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349255" y="3042234"/>
            <a:ext cx="2345940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 Performance Test Plan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349255" y="2773399"/>
            <a:ext cx="2383134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 </a:t>
            </a:r>
            <a:r>
              <a:rPr lang="en-US" sz="1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Func</a:t>
            </a:r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 / Integration Plan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349255" y="3579904"/>
            <a:ext cx="2260655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 Acceptance Test Plan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3413694" y="3723641"/>
            <a:ext cx="777306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/>
          <p:cNvSpPr/>
          <p:nvPr/>
        </p:nvSpPr>
        <p:spPr bwMode="auto">
          <a:xfrm rot="16200000">
            <a:off x="-395337" y="3120090"/>
            <a:ext cx="1249170" cy="22445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QA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charset="0"/>
            </a:endParaRPr>
          </a:p>
        </p:txBody>
      </p:sp>
      <p:sp>
        <p:nvSpPr>
          <p:cNvPr id="104" name="Rectangle 103"/>
          <p:cNvSpPr>
            <a:spLocks/>
          </p:cNvSpPr>
          <p:nvPr/>
        </p:nvSpPr>
        <p:spPr bwMode="auto">
          <a:xfrm rot="16200000">
            <a:off x="-312506" y="4369291"/>
            <a:ext cx="1083507" cy="22445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 2" pitchFamily="18" charset="2"/>
              <a:buNone/>
              <a:tabLst/>
            </a:pPr>
            <a:r>
              <a:rPr 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Testing</a:t>
            </a:r>
            <a:endParaRPr kumimoji="0" lang="en-US" sz="1000" i="0" u="none" strike="noStrike" cap="none" normalizeH="0" baseline="0" dirty="0" smtClean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charset="0"/>
            </a:endParaRPr>
          </a:p>
        </p:txBody>
      </p:sp>
      <p:cxnSp>
        <p:nvCxnSpPr>
          <p:cNvPr id="112" name="Straight Connector 111"/>
          <p:cNvCxnSpPr/>
          <p:nvPr/>
        </p:nvCxnSpPr>
        <p:spPr bwMode="auto">
          <a:xfrm>
            <a:off x="344954" y="3946964"/>
            <a:ext cx="857209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3" name="Straight Connector 112"/>
          <p:cNvCxnSpPr/>
          <p:nvPr/>
        </p:nvCxnSpPr>
        <p:spPr bwMode="auto">
          <a:xfrm>
            <a:off x="349255" y="5008447"/>
            <a:ext cx="857209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>
                <a:lumMod val="6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26" name="Chevron 125"/>
          <p:cNvSpPr/>
          <p:nvPr/>
        </p:nvSpPr>
        <p:spPr bwMode="auto">
          <a:xfrm>
            <a:off x="1974944" y="1662365"/>
            <a:ext cx="921720" cy="192025"/>
          </a:xfrm>
          <a:prstGeom prst="chevron">
            <a:avLst/>
          </a:prstGeom>
          <a:solidFill>
            <a:srgbClr val="0066FF"/>
          </a:solidFill>
          <a:ln w="9525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accent2"/>
              </a:buClr>
              <a:defRPr/>
            </a:pPr>
            <a:r>
              <a:rPr lang="en-US" sz="600" dirty="0" smtClean="0">
                <a:solidFill>
                  <a:schemeClr val="bg1"/>
                </a:solidFill>
                <a:latin typeface="Arial" pitchFamily="34" charset="0"/>
              </a:rPr>
              <a:t>Sprint 2</a:t>
            </a:r>
          </a:p>
        </p:txBody>
      </p:sp>
      <p:sp>
        <p:nvSpPr>
          <p:cNvPr id="127" name="Chevron 126"/>
          <p:cNvSpPr/>
          <p:nvPr/>
        </p:nvSpPr>
        <p:spPr bwMode="auto">
          <a:xfrm>
            <a:off x="2923248" y="1662365"/>
            <a:ext cx="921720" cy="192025"/>
          </a:xfrm>
          <a:prstGeom prst="chevron">
            <a:avLst/>
          </a:prstGeom>
          <a:solidFill>
            <a:srgbClr val="0066FF"/>
          </a:solidFill>
          <a:ln w="9525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accent2"/>
              </a:buClr>
              <a:defRPr/>
            </a:pPr>
            <a:r>
              <a:rPr lang="en-US" sz="600" dirty="0" smtClean="0">
                <a:solidFill>
                  <a:schemeClr val="bg1"/>
                </a:solidFill>
                <a:latin typeface="Arial" pitchFamily="34" charset="0"/>
              </a:rPr>
              <a:t>Sprint 3</a:t>
            </a:r>
          </a:p>
        </p:txBody>
      </p:sp>
      <p:sp>
        <p:nvSpPr>
          <p:cNvPr id="128" name="Chevron 127"/>
          <p:cNvSpPr/>
          <p:nvPr/>
        </p:nvSpPr>
        <p:spPr bwMode="auto">
          <a:xfrm>
            <a:off x="3888480" y="1662359"/>
            <a:ext cx="921720" cy="192025"/>
          </a:xfrm>
          <a:prstGeom prst="chevron">
            <a:avLst/>
          </a:prstGeom>
          <a:solidFill>
            <a:srgbClr val="0066FF"/>
          </a:solidFill>
          <a:ln w="9525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accent2"/>
              </a:buClr>
              <a:defRPr/>
            </a:pPr>
            <a:r>
              <a:rPr lang="en-US" sz="600" dirty="0" smtClean="0">
                <a:solidFill>
                  <a:schemeClr val="bg1"/>
                </a:solidFill>
                <a:latin typeface="Arial" pitchFamily="34" charset="0"/>
              </a:rPr>
              <a:t>Sprint 4</a:t>
            </a:r>
          </a:p>
        </p:txBody>
      </p:sp>
      <p:sp>
        <p:nvSpPr>
          <p:cNvPr id="131" name="Chevron 130"/>
          <p:cNvSpPr/>
          <p:nvPr/>
        </p:nvSpPr>
        <p:spPr bwMode="auto">
          <a:xfrm>
            <a:off x="4845245" y="1662353"/>
            <a:ext cx="921720" cy="192025"/>
          </a:xfrm>
          <a:prstGeom prst="chevron">
            <a:avLst/>
          </a:prstGeom>
          <a:solidFill>
            <a:srgbClr val="0066FF"/>
          </a:solidFill>
          <a:ln w="9525" algn="ctr">
            <a:noFill/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accent2"/>
              </a:buClr>
              <a:defRPr/>
            </a:pPr>
            <a:r>
              <a:rPr lang="en-US" sz="600" dirty="0" smtClean="0">
                <a:solidFill>
                  <a:schemeClr val="bg1"/>
                </a:solidFill>
                <a:latin typeface="Arial" pitchFamily="34" charset="0"/>
              </a:rPr>
              <a:t>Sprint 5</a:t>
            </a:r>
          </a:p>
        </p:txBody>
      </p:sp>
      <p:sp>
        <p:nvSpPr>
          <p:cNvPr id="114" name="Rectangle 113"/>
          <p:cNvSpPr/>
          <p:nvPr/>
        </p:nvSpPr>
        <p:spPr>
          <a:xfrm>
            <a:off x="349249" y="2536317"/>
            <a:ext cx="1935295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Develop Master Test Plan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>
            <a:off x="2298706" y="2683283"/>
            <a:ext cx="586996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>
            <a:off x="3156137" y="3190577"/>
            <a:ext cx="688831" cy="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9BAC9308-376F-443D-9AE5-0F7536040B7B}" type="datetime1">
              <a:rPr lang="en-US" smtClean="0"/>
              <a:t>7/6/2015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54739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49BB4B2-345F-4750-B97A-04011B7294E2}" type="datetime1">
              <a:rPr lang="en-US" smtClean="0"/>
              <a:t>7/6/2015</a:t>
            </a:fld>
            <a:endParaRPr lang="en-US"/>
          </a:p>
        </p:txBody>
      </p:sp>
      <p:sp>
        <p:nvSpPr>
          <p:cNvPr id="6" name="Title 2"/>
          <p:cNvSpPr txBox="1">
            <a:spLocks/>
          </p:cNvSpPr>
          <p:nvPr/>
        </p:nvSpPr>
        <p:spPr>
          <a:xfrm>
            <a:off x="7328966" y="2772830"/>
            <a:ext cx="1709189" cy="22013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n-US" sz="1400" b="1" dirty="0" smtClean="0">
                <a:latin typeface="+mn-lt"/>
                <a:cs typeface="Helvetica"/>
              </a:rPr>
              <a:t>KEY</a:t>
            </a:r>
            <a:r>
              <a:rPr lang="en-US" sz="1400" dirty="0" smtClean="0">
                <a:latin typeface="+mn-lt"/>
                <a:cs typeface="Helvetica"/>
              </a:rPr>
              <a:t>: Big Data Testing</a:t>
            </a:r>
          </a:p>
          <a:p>
            <a:pPr algn="l">
              <a:defRPr/>
            </a:pPr>
            <a:r>
              <a:rPr lang="en-US" sz="1400" dirty="0">
                <a:latin typeface="+mn-lt"/>
                <a:cs typeface="Helvetica"/>
              </a:rPr>
              <a:t>i</a:t>
            </a:r>
            <a:r>
              <a:rPr lang="en-US" sz="1400" dirty="0" smtClean="0">
                <a:latin typeface="+mn-lt"/>
                <a:cs typeface="Helvetica"/>
              </a:rPr>
              <a:t>s needed at numerous points in the overall data lake platform and architecture.  In this example there are </a:t>
            </a:r>
            <a:r>
              <a:rPr lang="en-US" sz="1400" b="1" dirty="0" smtClean="0">
                <a:latin typeface="+mn-lt"/>
                <a:cs typeface="Helvetica"/>
              </a:rPr>
              <a:t>6</a:t>
            </a:r>
            <a:r>
              <a:rPr lang="en-US" sz="1400" dirty="0" smtClean="0">
                <a:latin typeface="+mn-lt"/>
                <a:cs typeface="Helvetica"/>
              </a:rPr>
              <a:t> specific areas for testing and QA.</a:t>
            </a:r>
            <a:endParaRPr lang="en-US" sz="1400" dirty="0">
              <a:latin typeface="+mn-lt"/>
              <a:cs typeface="Helvetica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154716" y="1172698"/>
            <a:ext cx="0" cy="5261635"/>
          </a:xfrm>
          <a:prstGeom prst="line">
            <a:avLst/>
          </a:prstGeom>
          <a:ln>
            <a:solidFill>
              <a:schemeClr val="tx1">
                <a:alpha val="2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35467" y="3669713"/>
            <a:ext cx="7097691" cy="0"/>
          </a:xfrm>
          <a:prstGeom prst="line">
            <a:avLst/>
          </a:prstGeom>
          <a:ln>
            <a:solidFill>
              <a:schemeClr val="tx1">
                <a:alpha val="25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20"/>
          <p:cNvSpPr txBox="1">
            <a:spLocks noChangeArrowheads="1"/>
          </p:cNvSpPr>
          <p:nvPr/>
        </p:nvSpPr>
        <p:spPr bwMode="auto">
          <a:xfrm>
            <a:off x="4249779" y="5388463"/>
            <a:ext cx="1041400" cy="230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900" dirty="0" err="1" smtClean="0">
                <a:latin typeface="Arial"/>
                <a:ea typeface="Verdana" pitchFamily="34" charset="0"/>
                <a:cs typeface="Arial"/>
              </a:rPr>
              <a:t>Hadoop</a:t>
            </a:r>
            <a:r>
              <a:rPr lang="en-US" sz="900" dirty="0" smtClean="0">
                <a:latin typeface="Arial"/>
                <a:ea typeface="Verdana" pitchFamily="34" charset="0"/>
                <a:cs typeface="Arial"/>
              </a:rPr>
              <a:t>  Cluster</a:t>
            </a:r>
            <a:endParaRPr lang="en-US" sz="900" dirty="0">
              <a:latin typeface="Arial"/>
              <a:ea typeface="Verdana" pitchFamily="34" charset="0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8826" y="4504135"/>
            <a:ext cx="435053" cy="396890"/>
          </a:xfrm>
          <a:prstGeom prst="rect">
            <a:avLst/>
          </a:prstGeom>
        </p:spPr>
      </p:pic>
      <p:sp>
        <p:nvSpPr>
          <p:cNvPr id="11" name="TextBox 39"/>
          <p:cNvSpPr txBox="1">
            <a:spLocks noChangeArrowheads="1"/>
          </p:cNvSpPr>
          <p:nvPr/>
        </p:nvSpPr>
        <p:spPr bwMode="auto">
          <a:xfrm>
            <a:off x="1451630" y="5382496"/>
            <a:ext cx="9477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900" dirty="0" smtClean="0">
                <a:latin typeface="Arial"/>
                <a:ea typeface="Verdana" pitchFamily="34" charset="0"/>
                <a:cs typeface="Arial"/>
              </a:rPr>
              <a:t>AWS Direct Connect</a:t>
            </a:r>
            <a:endParaRPr lang="en-US" sz="900" dirty="0">
              <a:latin typeface="Arial"/>
              <a:ea typeface="Verdana" pitchFamily="34" charset="0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758" y="5023985"/>
            <a:ext cx="367721" cy="367721"/>
          </a:xfrm>
          <a:prstGeom prst="rect">
            <a:avLst/>
          </a:prstGeom>
        </p:spPr>
      </p:pic>
      <p:sp>
        <p:nvSpPr>
          <p:cNvPr id="13" name="TextBox 23"/>
          <p:cNvSpPr txBox="1">
            <a:spLocks noChangeArrowheads="1"/>
          </p:cNvSpPr>
          <p:nvPr/>
        </p:nvSpPr>
        <p:spPr bwMode="auto">
          <a:xfrm>
            <a:off x="1530370" y="2376561"/>
            <a:ext cx="12541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900" dirty="0" smtClean="0">
                <a:latin typeface="Arial"/>
                <a:ea typeface="Verdana" pitchFamily="34" charset="0"/>
                <a:cs typeface="Arial"/>
              </a:rPr>
              <a:t>Scale out</a:t>
            </a:r>
          </a:p>
          <a:p>
            <a:pPr algn="ctr"/>
            <a:r>
              <a:rPr lang="en-US" sz="900" dirty="0" smtClean="0">
                <a:latin typeface="Arial"/>
                <a:ea typeface="Verdana" pitchFamily="34" charset="0"/>
                <a:cs typeface="Arial"/>
              </a:rPr>
              <a:t>DB</a:t>
            </a:r>
            <a:endParaRPr lang="en-US" sz="900" dirty="0">
              <a:latin typeface="Arial"/>
              <a:ea typeface="Verdana" pitchFamily="34" charset="0"/>
              <a:cs typeface="Arial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176" y="2688522"/>
            <a:ext cx="459909" cy="559170"/>
          </a:xfrm>
          <a:prstGeom prst="rect">
            <a:avLst/>
          </a:prstGeom>
        </p:spPr>
      </p:pic>
      <p:sp>
        <p:nvSpPr>
          <p:cNvPr id="15" name="TextBox 100"/>
          <p:cNvSpPr txBox="1">
            <a:spLocks noChangeArrowheads="1"/>
          </p:cNvSpPr>
          <p:nvPr/>
        </p:nvSpPr>
        <p:spPr bwMode="auto">
          <a:xfrm>
            <a:off x="4613438" y="3422183"/>
            <a:ext cx="214278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latin typeface="Arial"/>
                <a:ea typeface="Verdana" pitchFamily="34" charset="0"/>
                <a:cs typeface="Arial"/>
              </a:rPr>
              <a:t>AWS Storage  Gateway Service</a:t>
            </a:r>
            <a:endParaRPr lang="en-US" sz="900" dirty="0">
              <a:latin typeface="Arial"/>
              <a:ea typeface="Verdana" pitchFamily="34" charset="0"/>
              <a:cs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410" y="2843770"/>
            <a:ext cx="637034" cy="6370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1746" y="5246222"/>
            <a:ext cx="409520" cy="416833"/>
          </a:xfrm>
          <a:prstGeom prst="rect">
            <a:avLst/>
          </a:prstGeom>
        </p:spPr>
      </p:pic>
      <p:sp>
        <p:nvSpPr>
          <p:cNvPr id="18" name="TextBox 5"/>
          <p:cNvSpPr txBox="1">
            <a:spLocks noChangeArrowheads="1"/>
          </p:cNvSpPr>
          <p:nvPr/>
        </p:nvSpPr>
        <p:spPr bwMode="auto">
          <a:xfrm>
            <a:off x="2148532" y="6141549"/>
            <a:ext cx="140776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800" dirty="0" err="1" smtClean="0">
                <a:latin typeface="Arial"/>
                <a:ea typeface="Verdana" pitchFamily="34" charset="0"/>
                <a:cs typeface="Arial"/>
              </a:rPr>
              <a:t>Mgmt</a:t>
            </a:r>
            <a:r>
              <a:rPr lang="en-US" sz="800" dirty="0" smtClean="0">
                <a:latin typeface="Arial"/>
                <a:ea typeface="Verdana" pitchFamily="34" charset="0"/>
                <a:cs typeface="Arial"/>
              </a:rPr>
              <a:t> &amp; Monitoring</a:t>
            </a:r>
            <a:endParaRPr lang="en-US" sz="800" dirty="0">
              <a:latin typeface="Arial"/>
              <a:ea typeface="Verdana" pitchFamily="34" charset="0"/>
              <a:cs typeface="Arial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5089" y="5785696"/>
            <a:ext cx="392386" cy="3648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1031" y="5792597"/>
            <a:ext cx="350486" cy="36371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9326" y="2246381"/>
            <a:ext cx="1430699" cy="52070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765926" y="1377144"/>
            <a:ext cx="3253611" cy="2197291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3" name="TextBox 23"/>
          <p:cNvSpPr txBox="1">
            <a:spLocks noChangeArrowheads="1"/>
          </p:cNvSpPr>
          <p:nvPr/>
        </p:nvSpPr>
        <p:spPr bwMode="auto">
          <a:xfrm>
            <a:off x="2657336" y="2184510"/>
            <a:ext cx="1254125" cy="23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900" dirty="0">
                <a:latin typeface="Arial"/>
                <a:ea typeface="Verdana" pitchFamily="34" charset="0"/>
                <a:cs typeface="Arial"/>
              </a:rPr>
              <a:t>RDS </a:t>
            </a:r>
            <a:r>
              <a:rPr lang="en-US" sz="900" dirty="0" smtClean="0">
                <a:latin typeface="Arial"/>
                <a:ea typeface="Verdana" pitchFamily="34" charset="0"/>
                <a:cs typeface="Arial"/>
              </a:rPr>
              <a:t>DB</a:t>
            </a:r>
            <a:endParaRPr lang="en-US" sz="900" dirty="0">
              <a:latin typeface="Arial"/>
              <a:ea typeface="Verdana" pitchFamily="34" charset="0"/>
              <a:cs typeface="Arial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2947" y="1498975"/>
            <a:ext cx="787400" cy="736600"/>
          </a:xfrm>
          <a:prstGeom prst="rect">
            <a:avLst/>
          </a:prstGeom>
        </p:spPr>
      </p:pic>
      <p:sp>
        <p:nvSpPr>
          <p:cNvPr id="25" name="Rounded Rectangle 24"/>
          <p:cNvSpPr/>
          <p:nvPr/>
        </p:nvSpPr>
        <p:spPr>
          <a:xfrm>
            <a:off x="842455" y="1419479"/>
            <a:ext cx="1722966" cy="900766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lg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grpSp>
        <p:nvGrpSpPr>
          <p:cNvPr id="26" name="Group 21"/>
          <p:cNvGrpSpPr>
            <a:grpSpLocks/>
          </p:cNvGrpSpPr>
          <p:nvPr/>
        </p:nvGrpSpPr>
        <p:grpSpPr bwMode="auto">
          <a:xfrm>
            <a:off x="914421" y="1445056"/>
            <a:ext cx="1566334" cy="815920"/>
            <a:chOff x="545458" y="4783771"/>
            <a:chExt cx="2293787" cy="1733798"/>
          </a:xfrm>
        </p:grpSpPr>
        <p:sp>
          <p:nvSpPr>
            <p:cNvPr id="27" name="Rounded Rectangle 26"/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545458" y="4783771"/>
              <a:ext cx="2293786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F000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29" name="TextBox 8"/>
          <p:cNvSpPr txBox="1">
            <a:spLocks noChangeArrowheads="1"/>
          </p:cNvSpPr>
          <p:nvPr/>
        </p:nvSpPr>
        <p:spPr bwMode="auto">
          <a:xfrm>
            <a:off x="1128365" y="1412053"/>
            <a:ext cx="970492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900" dirty="0" smtClean="0">
                <a:latin typeface="Arial"/>
                <a:ea typeface="Verdana" pitchFamily="34" charset="0"/>
                <a:cs typeface="Arial"/>
              </a:rPr>
              <a:t>Serving Engine</a:t>
            </a:r>
            <a:endParaRPr lang="en-US" sz="900" dirty="0">
              <a:latin typeface="Arial"/>
              <a:ea typeface="Verdana" pitchFamily="34" charset="0"/>
              <a:cs typeface="Arial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6147" y="1607698"/>
            <a:ext cx="582612" cy="602702"/>
          </a:xfrm>
          <a:prstGeom prst="rect">
            <a:avLst/>
          </a:prstGeom>
        </p:spPr>
      </p:pic>
      <p:grpSp>
        <p:nvGrpSpPr>
          <p:cNvPr id="31" name="Group 21"/>
          <p:cNvGrpSpPr>
            <a:grpSpLocks/>
          </p:cNvGrpSpPr>
          <p:nvPr/>
        </p:nvGrpSpPr>
        <p:grpSpPr bwMode="auto">
          <a:xfrm>
            <a:off x="2651474" y="1445056"/>
            <a:ext cx="1259987" cy="969641"/>
            <a:chOff x="545458" y="4783771"/>
            <a:chExt cx="2293787" cy="1733798"/>
          </a:xfrm>
        </p:grpSpPr>
        <p:sp>
          <p:nvSpPr>
            <p:cNvPr id="32" name="Rounded Rectangle 31"/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F000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34" name="Straight Arrow Connector 33"/>
          <p:cNvCxnSpPr>
            <a:stCxn id="30" idx="3"/>
          </p:cNvCxnSpPr>
          <p:nvPr/>
        </p:nvCxnSpPr>
        <p:spPr>
          <a:xfrm flipV="1">
            <a:off x="1768759" y="1900836"/>
            <a:ext cx="1172531" cy="821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0" idx="2"/>
            <a:endCxn id="14" idx="1"/>
          </p:cNvCxnSpPr>
          <p:nvPr/>
        </p:nvCxnSpPr>
        <p:spPr>
          <a:xfrm>
            <a:off x="1477453" y="2210400"/>
            <a:ext cx="458723" cy="75770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711160" y="1713630"/>
            <a:ext cx="8391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Low Vol. ACID</a:t>
            </a:r>
            <a:endParaRPr lang="en-US" sz="900" dirty="0"/>
          </a:p>
        </p:txBody>
      </p:sp>
      <p:sp>
        <p:nvSpPr>
          <p:cNvPr id="37" name="TextBox 36"/>
          <p:cNvSpPr txBox="1"/>
          <p:nvPr/>
        </p:nvSpPr>
        <p:spPr>
          <a:xfrm>
            <a:off x="1348386" y="2561227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Read / </a:t>
            </a:r>
          </a:p>
          <a:p>
            <a:r>
              <a:rPr lang="en-US" sz="900" dirty="0" smtClean="0"/>
              <a:t>Write</a:t>
            </a:r>
            <a:endParaRPr lang="en-US" sz="900" dirty="0"/>
          </a:p>
        </p:txBody>
      </p:sp>
      <p:sp>
        <p:nvSpPr>
          <p:cNvPr id="38" name="TextBox 37"/>
          <p:cNvSpPr txBox="1"/>
          <p:nvPr/>
        </p:nvSpPr>
        <p:spPr>
          <a:xfrm>
            <a:off x="1433166" y="1097119"/>
            <a:ext cx="18004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Near </a:t>
            </a:r>
            <a:r>
              <a:rPr lang="en-US" sz="1200" dirty="0" err="1" smtClean="0"/>
              <a:t>Realtime</a:t>
            </a:r>
            <a:r>
              <a:rPr lang="en-US" sz="1200" dirty="0" smtClean="0"/>
              <a:t> to Seconds</a:t>
            </a:r>
            <a:endParaRPr lang="en-US" sz="1200" dirty="0"/>
          </a:p>
        </p:txBody>
      </p:sp>
      <p:sp>
        <p:nvSpPr>
          <p:cNvPr id="39" name="TextBox 38"/>
          <p:cNvSpPr txBox="1"/>
          <p:nvPr/>
        </p:nvSpPr>
        <p:spPr>
          <a:xfrm>
            <a:off x="5217899" y="1099427"/>
            <a:ext cx="1186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Minutes and Up</a:t>
            </a:r>
            <a:endParaRPr lang="en-US" sz="1200" dirty="0"/>
          </a:p>
        </p:txBody>
      </p:sp>
      <p:sp>
        <p:nvSpPr>
          <p:cNvPr id="40" name="TextBox 39"/>
          <p:cNvSpPr txBox="1"/>
          <p:nvPr/>
        </p:nvSpPr>
        <p:spPr>
          <a:xfrm>
            <a:off x="-85161" y="2686413"/>
            <a:ext cx="94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Interactions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-62617" y="4412819"/>
            <a:ext cx="6976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Analysis</a:t>
            </a:r>
            <a:endParaRPr lang="en-US" sz="1200" dirty="0"/>
          </a:p>
        </p:txBody>
      </p:sp>
      <p:sp>
        <p:nvSpPr>
          <p:cNvPr id="42" name="TextBox 9"/>
          <p:cNvSpPr txBox="1">
            <a:spLocks noChangeArrowheads="1"/>
          </p:cNvSpPr>
          <p:nvPr/>
        </p:nvSpPr>
        <p:spPr bwMode="auto">
          <a:xfrm>
            <a:off x="4922392" y="1903139"/>
            <a:ext cx="143070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latin typeface="Arial"/>
                <a:ea typeface="Verdana" pitchFamily="34" charset="0"/>
                <a:cs typeface="Arial"/>
              </a:rPr>
              <a:t>External Data Sources</a:t>
            </a:r>
            <a:endParaRPr lang="en-US" sz="900" dirty="0">
              <a:latin typeface="Arial"/>
              <a:ea typeface="Verdana" pitchFamily="34" charset="0"/>
              <a:cs typeface="Arial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65125" y="1474808"/>
            <a:ext cx="342990" cy="45174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33516" y="1474240"/>
            <a:ext cx="342990" cy="451743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96917" y="1479291"/>
            <a:ext cx="342990" cy="451743"/>
          </a:xfrm>
          <a:prstGeom prst="rect">
            <a:avLst/>
          </a:prstGeom>
        </p:spPr>
      </p:pic>
      <p:sp>
        <p:nvSpPr>
          <p:cNvPr id="46" name="Rounded Rectangle 45"/>
          <p:cNvSpPr/>
          <p:nvPr/>
        </p:nvSpPr>
        <p:spPr>
          <a:xfrm>
            <a:off x="2230090" y="3790130"/>
            <a:ext cx="4877267" cy="2622237"/>
          </a:xfrm>
          <a:prstGeom prst="roundRect">
            <a:avLst>
              <a:gd name="adj" fmla="val 9818"/>
            </a:avLst>
          </a:prstGeom>
          <a:noFill/>
          <a:ln w="19050">
            <a:solidFill>
              <a:schemeClr val="tx1"/>
            </a:solidFill>
            <a:prstDash val="sys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47" name="TextBox 111"/>
          <p:cNvSpPr txBox="1">
            <a:spLocks noChangeArrowheads="1"/>
          </p:cNvSpPr>
          <p:nvPr/>
        </p:nvSpPr>
        <p:spPr bwMode="auto">
          <a:xfrm>
            <a:off x="3460936" y="6112166"/>
            <a:ext cx="199638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latin typeface="Arial"/>
                <a:ea typeface="Verdana" pitchFamily="34" charset="0"/>
                <a:cs typeface="Arial"/>
              </a:rPr>
              <a:t>Distributed File System</a:t>
            </a:r>
            <a:endParaRPr lang="en-US" sz="900" dirty="0">
              <a:latin typeface="Arial"/>
              <a:ea typeface="Verdana" pitchFamily="34" charset="0"/>
              <a:cs typeface="Arial"/>
            </a:endParaRP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49117" y="5363338"/>
            <a:ext cx="484537" cy="492891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3457" y="1989262"/>
            <a:ext cx="188148" cy="19524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87477" y="5623257"/>
            <a:ext cx="484537" cy="492891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61309" y="5664698"/>
            <a:ext cx="484537" cy="492891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82735" y="5670077"/>
            <a:ext cx="484537" cy="492891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323702" y="5255491"/>
            <a:ext cx="758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Data Mining</a:t>
            </a:r>
          </a:p>
          <a:p>
            <a:pPr algn="ctr"/>
            <a:r>
              <a:rPr lang="en-US" sz="900" dirty="0" smtClean="0"/>
              <a:t>R/ Mahout</a:t>
            </a:r>
            <a:endParaRPr lang="en-US" sz="900" dirty="0"/>
          </a:p>
        </p:txBody>
      </p:sp>
      <p:sp>
        <p:nvSpPr>
          <p:cNvPr id="54" name="TextBox 53"/>
          <p:cNvSpPr txBox="1"/>
          <p:nvPr/>
        </p:nvSpPr>
        <p:spPr>
          <a:xfrm>
            <a:off x="6338289" y="4527479"/>
            <a:ext cx="629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Query</a:t>
            </a:r>
          </a:p>
          <a:p>
            <a:pPr algn="ctr"/>
            <a:r>
              <a:rPr lang="en-US" sz="900" dirty="0" smtClean="0"/>
              <a:t>Pig / Hive</a:t>
            </a:r>
            <a:endParaRPr lang="en-US" sz="900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85739" y="4621840"/>
            <a:ext cx="739482" cy="796365"/>
          </a:xfrm>
          <a:prstGeom prst="rect">
            <a:avLst/>
          </a:prstGeom>
        </p:spPr>
      </p:pic>
      <p:sp>
        <p:nvSpPr>
          <p:cNvPr id="56" name="TextBox 40"/>
          <p:cNvSpPr txBox="1">
            <a:spLocks noChangeArrowheads="1"/>
          </p:cNvSpPr>
          <p:nvPr/>
        </p:nvSpPr>
        <p:spPr bwMode="auto">
          <a:xfrm>
            <a:off x="543224" y="4285796"/>
            <a:ext cx="129760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latin typeface="Arial"/>
                <a:ea typeface="Verdana" pitchFamily="34" charset="0"/>
                <a:cs typeface="Arial"/>
              </a:rPr>
              <a:t>Messaging</a:t>
            </a:r>
            <a:endParaRPr lang="en-US" sz="900" dirty="0">
              <a:latin typeface="Arial"/>
              <a:ea typeface="Verdana" pitchFamily="34" charset="0"/>
              <a:cs typeface="Arial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8634" y="3998014"/>
            <a:ext cx="535026" cy="335525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81889" y="4125655"/>
            <a:ext cx="514045" cy="514045"/>
          </a:xfrm>
          <a:prstGeom prst="rect">
            <a:avLst/>
          </a:prstGeom>
        </p:spPr>
      </p:pic>
      <p:sp>
        <p:nvSpPr>
          <p:cNvPr id="59" name="TextBox 20"/>
          <p:cNvSpPr txBox="1">
            <a:spLocks noChangeArrowheads="1"/>
          </p:cNvSpPr>
          <p:nvPr/>
        </p:nvSpPr>
        <p:spPr bwMode="auto">
          <a:xfrm>
            <a:off x="4129315" y="3783919"/>
            <a:ext cx="1041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900" dirty="0" smtClean="0">
                <a:latin typeface="Arial"/>
                <a:ea typeface="Verdana" pitchFamily="34" charset="0"/>
                <a:cs typeface="Arial"/>
              </a:rPr>
              <a:t>Scheduler / Workflow Engine</a:t>
            </a:r>
            <a:endParaRPr lang="en-US" sz="900" dirty="0">
              <a:latin typeface="Arial"/>
              <a:ea typeface="Verdana" pitchFamily="34" charset="0"/>
              <a:cs typeface="Arial"/>
            </a:endParaRPr>
          </a:p>
        </p:txBody>
      </p:sp>
      <p:grpSp>
        <p:nvGrpSpPr>
          <p:cNvPr id="60" name="Group 21"/>
          <p:cNvGrpSpPr>
            <a:grpSpLocks/>
          </p:cNvGrpSpPr>
          <p:nvPr/>
        </p:nvGrpSpPr>
        <p:grpSpPr bwMode="auto">
          <a:xfrm>
            <a:off x="2263570" y="3814576"/>
            <a:ext cx="4818385" cy="2553282"/>
            <a:chOff x="545458" y="4783771"/>
            <a:chExt cx="2293787" cy="1733798"/>
          </a:xfrm>
        </p:grpSpPr>
        <p:sp>
          <p:nvSpPr>
            <p:cNvPr id="61" name="Rounded Rectangle 60"/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chemeClr val="tx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545458" y="4783771"/>
              <a:ext cx="2293787" cy="1733798"/>
            </a:xfrm>
            <a:prstGeom prst="roundRect">
              <a:avLst>
                <a:gd name="adj" fmla="val 9818"/>
              </a:avLst>
            </a:prstGeom>
            <a:noFill/>
            <a:ln w="19050">
              <a:solidFill>
                <a:srgbClr val="FF0000"/>
              </a:solidFill>
              <a:prstDash val="lg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63" name="Straight Arrow Connector 62"/>
          <p:cNvCxnSpPr>
            <a:stCxn id="16" idx="2"/>
            <a:endCxn id="58" idx="3"/>
          </p:cNvCxnSpPr>
          <p:nvPr/>
        </p:nvCxnSpPr>
        <p:spPr>
          <a:xfrm flipH="1">
            <a:off x="4795934" y="3480804"/>
            <a:ext cx="845993" cy="90187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42" idx="2"/>
            <a:endCxn id="16" idx="0"/>
          </p:cNvCxnSpPr>
          <p:nvPr/>
        </p:nvCxnSpPr>
        <p:spPr>
          <a:xfrm>
            <a:off x="5637742" y="2133971"/>
            <a:ext cx="4185" cy="709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8" idx="2"/>
          </p:cNvCxnSpPr>
          <p:nvPr/>
        </p:nvCxnSpPr>
        <p:spPr>
          <a:xfrm>
            <a:off x="4538912" y="4639700"/>
            <a:ext cx="122397" cy="22849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8" idx="2"/>
            <a:endCxn id="50" idx="0"/>
          </p:cNvCxnSpPr>
          <p:nvPr/>
        </p:nvCxnSpPr>
        <p:spPr>
          <a:xfrm flipH="1">
            <a:off x="4129746" y="4639700"/>
            <a:ext cx="409166" cy="98355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3826945" y="4558997"/>
            <a:ext cx="767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Prod Cycles</a:t>
            </a:r>
          </a:p>
          <a:p>
            <a:pPr algn="ctr"/>
            <a:r>
              <a:rPr lang="en-US" sz="900" dirty="0" smtClean="0"/>
              <a:t>(</a:t>
            </a:r>
            <a:r>
              <a:rPr lang="en-US" sz="900" dirty="0" err="1" smtClean="0"/>
              <a:t>mins</a:t>
            </a:r>
            <a:r>
              <a:rPr lang="en-US" sz="900" dirty="0" smtClean="0"/>
              <a:t>)</a:t>
            </a:r>
            <a:endParaRPr lang="en-US" sz="900" dirty="0"/>
          </a:p>
        </p:txBody>
      </p:sp>
      <p:cxnSp>
        <p:nvCxnSpPr>
          <p:cNvPr id="68" name="Straight Arrow Connector 67"/>
          <p:cNvCxnSpPr>
            <a:stCxn id="10" idx="1"/>
            <a:endCxn id="55" idx="3"/>
          </p:cNvCxnSpPr>
          <p:nvPr/>
        </p:nvCxnSpPr>
        <p:spPr>
          <a:xfrm flipH="1">
            <a:off x="5125221" y="4702580"/>
            <a:ext cx="833605" cy="317443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7" idx="1"/>
            <a:endCxn id="55" idx="3"/>
          </p:cNvCxnSpPr>
          <p:nvPr/>
        </p:nvCxnSpPr>
        <p:spPr>
          <a:xfrm flipH="1" flipV="1">
            <a:off x="5125221" y="5020023"/>
            <a:ext cx="846525" cy="43461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5437771" y="4808049"/>
            <a:ext cx="65900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 smtClean="0"/>
              <a:t>Science Cycles</a:t>
            </a:r>
          </a:p>
          <a:p>
            <a:pPr algn="ctr"/>
            <a:r>
              <a:rPr lang="en-US" sz="900" dirty="0" smtClean="0"/>
              <a:t>(</a:t>
            </a:r>
            <a:r>
              <a:rPr lang="en-US" sz="900" dirty="0" err="1" smtClean="0"/>
              <a:t>mins</a:t>
            </a:r>
            <a:r>
              <a:rPr lang="en-US" sz="900" dirty="0" smtClean="0"/>
              <a:t>)</a:t>
            </a:r>
            <a:endParaRPr lang="en-US" sz="900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51699" y="4143515"/>
            <a:ext cx="582612" cy="602702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2843764" y="4673374"/>
            <a:ext cx="710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Distributed</a:t>
            </a:r>
          </a:p>
          <a:p>
            <a:pPr algn="ctr"/>
            <a:r>
              <a:rPr lang="en-US" sz="900" dirty="0" smtClean="0"/>
              <a:t>Search</a:t>
            </a:r>
            <a:endParaRPr lang="en-US" sz="900" dirty="0"/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0967" y="4093808"/>
            <a:ext cx="459909" cy="559170"/>
          </a:xfrm>
          <a:prstGeom prst="rect">
            <a:avLst/>
          </a:prstGeom>
        </p:spPr>
      </p:pic>
      <p:cxnSp>
        <p:nvCxnSpPr>
          <p:cNvPr id="74" name="Straight Arrow Connector 73"/>
          <p:cNvCxnSpPr>
            <a:stCxn id="30" idx="1"/>
            <a:endCxn id="57" idx="0"/>
          </p:cNvCxnSpPr>
          <p:nvPr/>
        </p:nvCxnSpPr>
        <p:spPr>
          <a:xfrm>
            <a:off x="1186147" y="1909049"/>
            <a:ext cx="0" cy="208896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57" idx="3"/>
            <a:endCxn id="48" idx="1"/>
          </p:cNvCxnSpPr>
          <p:nvPr/>
        </p:nvCxnSpPr>
        <p:spPr>
          <a:xfrm>
            <a:off x="1453660" y="4165777"/>
            <a:ext cx="1795457" cy="1444007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3177171" y="3769176"/>
            <a:ext cx="1028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00" dirty="0" smtClean="0"/>
              <a:t>Fast Unstructured</a:t>
            </a:r>
          </a:p>
          <a:p>
            <a:pPr algn="ctr"/>
            <a:r>
              <a:rPr lang="en-US" sz="900" dirty="0" smtClean="0"/>
              <a:t>DB</a:t>
            </a:r>
            <a:endParaRPr lang="en-US" sz="900" dirty="0"/>
          </a:p>
        </p:txBody>
      </p:sp>
      <p:cxnSp>
        <p:nvCxnSpPr>
          <p:cNvPr id="77" name="Straight Arrow Connector 76"/>
          <p:cNvCxnSpPr>
            <a:endCxn id="58" idx="1"/>
          </p:cNvCxnSpPr>
          <p:nvPr/>
        </p:nvCxnSpPr>
        <p:spPr>
          <a:xfrm>
            <a:off x="3657600" y="2235575"/>
            <a:ext cx="624289" cy="2147103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sm"/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3349097" y="2910291"/>
            <a:ext cx="5592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DB Sync</a:t>
            </a:r>
            <a:endParaRPr lang="en-US" sz="900" dirty="0"/>
          </a:p>
        </p:txBody>
      </p:sp>
      <p:cxnSp>
        <p:nvCxnSpPr>
          <p:cNvPr id="79" name="Straight Arrow Connector 78"/>
          <p:cNvCxnSpPr>
            <a:stCxn id="58" idx="1"/>
            <a:endCxn id="73" idx="3"/>
          </p:cNvCxnSpPr>
          <p:nvPr/>
        </p:nvCxnSpPr>
        <p:spPr>
          <a:xfrm flipH="1" flipV="1">
            <a:off x="3930876" y="4373393"/>
            <a:ext cx="351013" cy="928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 flipV="1">
            <a:off x="3334311" y="4652978"/>
            <a:ext cx="1051428" cy="400914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Can 80"/>
          <p:cNvSpPr/>
          <p:nvPr/>
        </p:nvSpPr>
        <p:spPr>
          <a:xfrm>
            <a:off x="865888" y="4842224"/>
            <a:ext cx="511188" cy="358855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8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99360" y="5526032"/>
            <a:ext cx="234720" cy="121146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13755" y="5772873"/>
            <a:ext cx="234720" cy="121146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07861" y="5808664"/>
            <a:ext cx="234720" cy="121146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37742" y="5811440"/>
            <a:ext cx="234720" cy="121146"/>
          </a:xfrm>
          <a:prstGeom prst="rect">
            <a:avLst/>
          </a:prstGeom>
        </p:spPr>
      </p:pic>
      <p:sp>
        <p:nvSpPr>
          <p:cNvPr id="86" name="Can 85"/>
          <p:cNvSpPr/>
          <p:nvPr/>
        </p:nvSpPr>
        <p:spPr>
          <a:xfrm>
            <a:off x="975953" y="4901487"/>
            <a:ext cx="511188" cy="358855"/>
          </a:xfrm>
          <a:prstGeom prst="can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/>
          <p:cNvCxnSpPr>
            <a:stCxn id="48" idx="1"/>
            <a:endCxn id="86" idx="4"/>
          </p:cNvCxnSpPr>
          <p:nvPr/>
        </p:nvCxnSpPr>
        <p:spPr>
          <a:xfrm flipH="1" flipV="1">
            <a:off x="1487141" y="5080915"/>
            <a:ext cx="1761976" cy="52886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40"/>
          <p:cNvSpPr txBox="1">
            <a:spLocks noChangeArrowheads="1"/>
          </p:cNvSpPr>
          <p:nvPr/>
        </p:nvSpPr>
        <p:spPr bwMode="auto">
          <a:xfrm>
            <a:off x="554693" y="4529126"/>
            <a:ext cx="1297605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latin typeface="Arial"/>
                <a:ea typeface="Verdana" pitchFamily="34" charset="0"/>
                <a:cs typeface="Arial"/>
              </a:rPr>
              <a:t>MPP EDW</a:t>
            </a:r>
          </a:p>
          <a:p>
            <a:pPr algn="ctr"/>
            <a:r>
              <a:rPr lang="en-US" sz="900" dirty="0" smtClean="0">
                <a:latin typeface="Arial"/>
                <a:ea typeface="Verdana" pitchFamily="34" charset="0"/>
                <a:cs typeface="Arial"/>
              </a:rPr>
              <a:t>Structured Summary</a:t>
            </a:r>
          </a:p>
          <a:p>
            <a:pPr algn="ctr"/>
            <a:r>
              <a:rPr lang="en-US" sz="900" dirty="0" smtClean="0">
                <a:latin typeface="Arial"/>
                <a:ea typeface="Verdana" pitchFamily="34" charset="0"/>
                <a:cs typeface="Arial"/>
              </a:rPr>
              <a:t>Data</a:t>
            </a:r>
            <a:endParaRPr lang="en-US" sz="900" dirty="0">
              <a:latin typeface="Arial"/>
              <a:ea typeface="Verdana" pitchFamily="34" charset="0"/>
              <a:cs typeface="Arial"/>
            </a:endParaRP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5893" y="5492088"/>
            <a:ext cx="342990" cy="451743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7685" y="5496571"/>
            <a:ext cx="342990" cy="451743"/>
          </a:xfrm>
          <a:prstGeom prst="rect">
            <a:avLst/>
          </a:prstGeom>
        </p:spPr>
      </p:pic>
      <p:sp>
        <p:nvSpPr>
          <p:cNvPr id="91" name="TextBox 40"/>
          <p:cNvSpPr txBox="1">
            <a:spLocks noChangeArrowheads="1"/>
          </p:cNvSpPr>
          <p:nvPr/>
        </p:nvSpPr>
        <p:spPr bwMode="auto">
          <a:xfrm>
            <a:off x="558382" y="5918095"/>
            <a:ext cx="1297605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latin typeface="Arial"/>
                <a:ea typeface="Verdana" pitchFamily="34" charset="0"/>
                <a:cs typeface="Arial"/>
              </a:rPr>
              <a:t>Traditional BI Tools</a:t>
            </a:r>
            <a:endParaRPr lang="en-US" sz="900" dirty="0">
              <a:latin typeface="Arial"/>
              <a:ea typeface="Verdana" pitchFamily="34" charset="0"/>
              <a:cs typeface="Arial"/>
            </a:endParaRPr>
          </a:p>
        </p:txBody>
      </p:sp>
      <p:cxnSp>
        <p:nvCxnSpPr>
          <p:cNvPr id="92" name="Straight Arrow Connector 91"/>
          <p:cNvCxnSpPr>
            <a:stCxn id="90" idx="0"/>
            <a:endCxn id="86" idx="3"/>
          </p:cNvCxnSpPr>
          <p:nvPr/>
        </p:nvCxnSpPr>
        <p:spPr>
          <a:xfrm flipV="1">
            <a:off x="1019180" y="5260342"/>
            <a:ext cx="212367" cy="236229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89" idx="0"/>
            <a:endCxn id="86" idx="3"/>
          </p:cNvCxnSpPr>
          <p:nvPr/>
        </p:nvCxnSpPr>
        <p:spPr>
          <a:xfrm flipH="1" flipV="1">
            <a:off x="1231547" y="5260342"/>
            <a:ext cx="155841" cy="231746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1148340" y="3225703"/>
            <a:ext cx="4950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Events</a:t>
            </a:r>
            <a:endParaRPr lang="en-US" sz="900" dirty="0"/>
          </a:p>
        </p:txBody>
      </p:sp>
      <p:cxnSp>
        <p:nvCxnSpPr>
          <p:cNvPr id="95" name="Straight Arrow Connector 94"/>
          <p:cNvCxnSpPr>
            <a:stCxn id="48" idx="1"/>
            <a:endCxn id="14" idx="2"/>
          </p:cNvCxnSpPr>
          <p:nvPr/>
        </p:nvCxnSpPr>
        <p:spPr>
          <a:xfrm flipH="1" flipV="1">
            <a:off x="2166131" y="3247692"/>
            <a:ext cx="1082986" cy="236209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med" len="sm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2208550" y="4198504"/>
            <a:ext cx="531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Parallel </a:t>
            </a:r>
          </a:p>
          <a:p>
            <a:r>
              <a:rPr lang="en-US" sz="900" dirty="0" smtClean="0"/>
              <a:t>Export</a:t>
            </a:r>
            <a:endParaRPr lang="en-US" sz="900" dirty="0"/>
          </a:p>
        </p:txBody>
      </p:sp>
      <p:sp>
        <p:nvSpPr>
          <p:cNvPr id="97" name="TextBox 96"/>
          <p:cNvSpPr txBox="1"/>
          <p:nvPr/>
        </p:nvSpPr>
        <p:spPr>
          <a:xfrm>
            <a:off x="1635712" y="4198504"/>
            <a:ext cx="49501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Events</a:t>
            </a:r>
            <a:endParaRPr lang="en-US" sz="900" dirty="0"/>
          </a:p>
        </p:txBody>
      </p:sp>
      <p:sp>
        <p:nvSpPr>
          <p:cNvPr id="98" name="Title 2"/>
          <p:cNvSpPr>
            <a:spLocks noGrp="1"/>
          </p:cNvSpPr>
          <p:nvPr>
            <p:ph type="title"/>
          </p:nvPr>
        </p:nvSpPr>
        <p:spPr>
          <a:xfrm>
            <a:off x="400037" y="384866"/>
            <a:ext cx="7239000" cy="461665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accent1"/>
                </a:solidFill>
                <a:latin typeface="+mn-lt"/>
              </a:rPr>
              <a:t>QA and Architecture Testing</a:t>
            </a:r>
            <a:endParaRPr lang="en-US" sz="2400" dirty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2067181" y="3769176"/>
            <a:ext cx="357908" cy="297353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dir="270000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en-US" sz="10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0" name="Oval 99"/>
          <p:cNvSpPr/>
          <p:nvPr/>
        </p:nvSpPr>
        <p:spPr>
          <a:xfrm>
            <a:off x="1277804" y="2376561"/>
            <a:ext cx="357908" cy="297353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dir="270000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US" sz="10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5233076" y="3868424"/>
            <a:ext cx="357908" cy="297353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dir="270000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US" sz="10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4281889" y="5141699"/>
            <a:ext cx="357908" cy="297353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dir="270000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US" sz="10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3456721" y="4979232"/>
            <a:ext cx="357908" cy="297353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dir="270000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n-US" sz="10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2217131" y="5052402"/>
            <a:ext cx="357908" cy="297353"/>
          </a:xfrm>
          <a:prstGeom prst="ellipse">
            <a:avLst/>
          </a:prstGeom>
          <a:solidFill>
            <a:srgbClr val="FFFF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90500" dir="270000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endParaRPr lang="en-US" sz="1000" b="1" dirty="0" smtClea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11249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615626"/>
            <a:ext cx="8382000" cy="4093172"/>
          </a:xfrm>
        </p:spPr>
        <p:txBody>
          <a:bodyPr/>
          <a:lstStyle/>
          <a:p>
            <a:r>
              <a:rPr lang="en-US" dirty="0" smtClean="0"/>
              <a:t>Master Test Plan</a:t>
            </a:r>
          </a:p>
          <a:p>
            <a:pPr lvl="1"/>
            <a:r>
              <a:rPr lang="en-US" dirty="0" smtClean="0"/>
              <a:t>Strategy of test execution</a:t>
            </a:r>
          </a:p>
          <a:p>
            <a:pPr lvl="1"/>
            <a:r>
              <a:rPr lang="en-US" dirty="0" smtClean="0"/>
              <a:t>Environment planning</a:t>
            </a:r>
          </a:p>
          <a:p>
            <a:pPr lvl="1"/>
            <a:r>
              <a:rPr lang="en-US" dirty="0" smtClean="0"/>
              <a:t>Dataset planning</a:t>
            </a:r>
          </a:p>
          <a:p>
            <a:pPr lvl="1"/>
            <a:r>
              <a:rPr lang="en-US" dirty="0" smtClean="0"/>
              <a:t>Timing / Sequencing of test activities</a:t>
            </a:r>
          </a:p>
          <a:p>
            <a:r>
              <a:rPr lang="en-US" dirty="0"/>
              <a:t>Functional / Integration </a:t>
            </a:r>
            <a:r>
              <a:rPr lang="en-US" dirty="0" smtClean="0"/>
              <a:t>Test Plan</a:t>
            </a:r>
          </a:p>
          <a:p>
            <a:pPr lvl="1"/>
            <a:r>
              <a:rPr lang="en-US" dirty="0" smtClean="0"/>
              <a:t>Areas of focus for the release</a:t>
            </a:r>
          </a:p>
          <a:p>
            <a:pPr lvl="1"/>
            <a:r>
              <a:rPr lang="en-US" dirty="0" smtClean="0"/>
              <a:t>Environment definition</a:t>
            </a:r>
          </a:p>
          <a:p>
            <a:pPr lvl="1"/>
            <a:r>
              <a:rPr lang="en-US" dirty="0" smtClean="0"/>
              <a:t>Dataset definition</a:t>
            </a:r>
          </a:p>
          <a:p>
            <a:pPr lvl="1"/>
            <a:r>
              <a:rPr lang="en-US" dirty="0" smtClean="0"/>
              <a:t>Definition of test scenarios / source and target systems</a:t>
            </a:r>
          </a:p>
          <a:p>
            <a:pPr lvl="1"/>
            <a:r>
              <a:rPr lang="en-US" dirty="0" smtClean="0"/>
              <a:t>Individual test </a:t>
            </a:r>
            <a:r>
              <a:rPr lang="en-US" dirty="0"/>
              <a:t>c</a:t>
            </a:r>
            <a:r>
              <a:rPr lang="en-US" dirty="0" smtClean="0"/>
              <a:t>ases</a:t>
            </a:r>
          </a:p>
          <a:p>
            <a:pPr lvl="1"/>
            <a:r>
              <a:rPr lang="en-US" dirty="0" smtClean="0"/>
              <a:t>Tool definitions (where applicable) </a:t>
            </a:r>
            <a:endParaRPr lang="en-US" dirty="0"/>
          </a:p>
        </p:txBody>
      </p:sp>
      <p:sp>
        <p:nvSpPr>
          <p:cNvPr id="43011" name="Title 2"/>
          <p:cNvSpPr>
            <a:spLocks noGrp="1"/>
          </p:cNvSpPr>
          <p:nvPr>
            <p:ph type="title"/>
          </p:nvPr>
        </p:nvSpPr>
        <p:spPr>
          <a:xfrm>
            <a:off x="529856" y="486591"/>
            <a:ext cx="7239000" cy="461665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Think Big Quality - Detail</a:t>
            </a:r>
            <a:endParaRPr lang="en-US" dirty="0">
              <a:latin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D05B92F-B93C-4B57-8883-9BA35A61F754}" type="datetime1">
              <a:rPr lang="en-US" smtClean="0"/>
              <a:t>7/6/2015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49079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615626"/>
            <a:ext cx="8382000" cy="4747711"/>
          </a:xfrm>
        </p:spPr>
        <p:txBody>
          <a:bodyPr/>
          <a:lstStyle/>
          <a:p>
            <a:r>
              <a:rPr lang="en-US" dirty="0"/>
              <a:t>Architecture </a:t>
            </a:r>
            <a:r>
              <a:rPr lang="en-US" dirty="0" smtClean="0"/>
              <a:t>Test Plan</a:t>
            </a:r>
            <a:endParaRPr lang="en-US" dirty="0"/>
          </a:p>
          <a:p>
            <a:pPr lvl="1"/>
            <a:r>
              <a:rPr lang="en-US" dirty="0"/>
              <a:t>Areas of </a:t>
            </a:r>
            <a:r>
              <a:rPr lang="en-US" dirty="0" smtClean="0"/>
              <a:t>risk for </a:t>
            </a:r>
            <a:r>
              <a:rPr lang="en-US" dirty="0"/>
              <a:t>the release</a:t>
            </a:r>
          </a:p>
          <a:p>
            <a:pPr lvl="1"/>
            <a:r>
              <a:rPr lang="en-US" dirty="0"/>
              <a:t>High availability component tests</a:t>
            </a:r>
          </a:p>
          <a:p>
            <a:pPr lvl="1"/>
            <a:r>
              <a:rPr lang="en-US" dirty="0"/>
              <a:t>Component failover tests</a:t>
            </a:r>
          </a:p>
          <a:p>
            <a:pPr lvl="1"/>
            <a:r>
              <a:rPr lang="en-US" dirty="0"/>
              <a:t>Component failure </a:t>
            </a:r>
            <a:r>
              <a:rPr lang="en-US" dirty="0" smtClean="0"/>
              <a:t>tests</a:t>
            </a:r>
          </a:p>
          <a:p>
            <a:r>
              <a:rPr lang="en-US" dirty="0" smtClean="0"/>
              <a:t>Performance Test Plan</a:t>
            </a:r>
          </a:p>
          <a:p>
            <a:pPr lvl="1"/>
            <a:r>
              <a:rPr lang="en-US" dirty="0" smtClean="0"/>
              <a:t>Performance SLA definition (throughput and timing)</a:t>
            </a:r>
          </a:p>
          <a:p>
            <a:pPr lvl="1"/>
            <a:r>
              <a:rPr lang="en-US" dirty="0" smtClean="0"/>
              <a:t>Workload definitions</a:t>
            </a:r>
          </a:p>
          <a:p>
            <a:pPr lvl="1"/>
            <a:r>
              <a:rPr lang="en-US" dirty="0" smtClean="0"/>
              <a:t>Environment definition</a:t>
            </a:r>
          </a:p>
          <a:p>
            <a:pPr lvl="1"/>
            <a:r>
              <a:rPr lang="en-US" dirty="0" smtClean="0"/>
              <a:t>Dataset definition</a:t>
            </a:r>
          </a:p>
          <a:p>
            <a:pPr lvl="1"/>
            <a:r>
              <a:rPr lang="en-US" dirty="0" smtClean="0"/>
              <a:t>Test types</a:t>
            </a:r>
          </a:p>
          <a:p>
            <a:pPr lvl="2"/>
            <a:r>
              <a:rPr lang="en-US" dirty="0" smtClean="0"/>
              <a:t>Performance</a:t>
            </a:r>
          </a:p>
          <a:p>
            <a:pPr lvl="2"/>
            <a:r>
              <a:rPr lang="en-US" dirty="0" smtClean="0"/>
              <a:t>Load / Stress</a:t>
            </a:r>
          </a:p>
          <a:p>
            <a:pPr lvl="2"/>
            <a:r>
              <a:rPr lang="en-US" dirty="0" smtClean="0"/>
              <a:t>Soak</a:t>
            </a:r>
          </a:p>
        </p:txBody>
      </p:sp>
      <p:sp>
        <p:nvSpPr>
          <p:cNvPr id="43011" name="Title 2"/>
          <p:cNvSpPr>
            <a:spLocks noGrp="1"/>
          </p:cNvSpPr>
          <p:nvPr>
            <p:ph type="title"/>
          </p:nvPr>
        </p:nvSpPr>
        <p:spPr>
          <a:xfrm>
            <a:off x="491929" y="418193"/>
            <a:ext cx="7239000" cy="461665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Think Big Quality - Detail</a:t>
            </a:r>
            <a:endParaRPr lang="en-US" dirty="0">
              <a:latin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230A876F-9F5F-43ED-A4FF-8E441F46C6CB}" type="datetime1">
              <a:rPr lang="en-US" smtClean="0"/>
              <a:t>7/6/2015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41283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1615626"/>
            <a:ext cx="8382000" cy="4678205"/>
          </a:xfrm>
        </p:spPr>
        <p:txBody>
          <a:bodyPr/>
          <a:lstStyle/>
          <a:p>
            <a:r>
              <a:rPr lang="en-US" dirty="0" smtClean="0"/>
              <a:t>Acceptance Testing</a:t>
            </a:r>
          </a:p>
          <a:p>
            <a:pPr lvl="1"/>
            <a:r>
              <a:rPr lang="en-US" dirty="0" smtClean="0"/>
              <a:t>Developed with client</a:t>
            </a:r>
          </a:p>
          <a:p>
            <a:pPr lvl="1"/>
            <a:r>
              <a:rPr lang="en-US" dirty="0" smtClean="0"/>
              <a:t>Approach varies depending on release cycle; application maturity</a:t>
            </a:r>
          </a:p>
          <a:p>
            <a:r>
              <a:rPr lang="en-US" dirty="0" smtClean="0"/>
              <a:t>On-going production model testing</a:t>
            </a:r>
          </a:p>
          <a:p>
            <a:pPr lvl="1"/>
            <a:r>
              <a:rPr lang="en-US" dirty="0" smtClean="0"/>
              <a:t>Example approaches:</a:t>
            </a:r>
          </a:p>
          <a:p>
            <a:pPr lvl="3"/>
            <a:r>
              <a:rPr lang="en-US" dirty="0" smtClean="0"/>
              <a:t>Misclassification rates</a:t>
            </a:r>
          </a:p>
          <a:p>
            <a:pPr lvl="3"/>
            <a:r>
              <a:rPr lang="en-US" dirty="0"/>
              <a:t>ROC (Receiver Operating </a:t>
            </a:r>
            <a:r>
              <a:rPr lang="en-US" dirty="0" smtClean="0"/>
              <a:t>Characteristic) Curve analysis – looking at the area under the curve</a:t>
            </a:r>
          </a:p>
          <a:p>
            <a:pPr lvl="3"/>
            <a:r>
              <a:rPr lang="en-US" dirty="0" smtClean="0"/>
              <a:t>Confusion Matrix</a:t>
            </a:r>
          </a:p>
          <a:p>
            <a:pPr lvl="3"/>
            <a:r>
              <a:rPr lang="en-US" dirty="0" smtClean="0"/>
              <a:t>Mean Squared Error (MSE)</a:t>
            </a:r>
          </a:p>
          <a:p>
            <a:pPr lvl="1"/>
            <a:r>
              <a:rPr lang="en-US" dirty="0"/>
              <a:t>Daily batch to </a:t>
            </a:r>
            <a:r>
              <a:rPr lang="en-US" dirty="0" smtClean="0"/>
              <a:t>assess model performance</a:t>
            </a:r>
            <a:endParaRPr lang="en-US" dirty="0"/>
          </a:p>
          <a:p>
            <a:pPr lvl="1"/>
            <a:r>
              <a:rPr lang="en-US" dirty="0" smtClean="0"/>
              <a:t>Daily batch to retrain the model</a:t>
            </a:r>
          </a:p>
          <a:p>
            <a:pPr lvl="1"/>
            <a:r>
              <a:rPr lang="en-US" dirty="0" smtClean="0"/>
              <a:t>Tools – R, Python and others that can perform numerical computing at scale</a:t>
            </a:r>
          </a:p>
        </p:txBody>
      </p:sp>
      <p:sp>
        <p:nvSpPr>
          <p:cNvPr id="43011" name="Title 2"/>
          <p:cNvSpPr>
            <a:spLocks noGrp="1"/>
          </p:cNvSpPr>
          <p:nvPr>
            <p:ph type="title"/>
          </p:nvPr>
        </p:nvSpPr>
        <p:spPr>
          <a:xfrm>
            <a:off x="581432" y="375821"/>
            <a:ext cx="7239000" cy="461665"/>
          </a:xfrm>
        </p:spPr>
        <p:txBody>
          <a:bodyPr/>
          <a:lstStyle/>
          <a:p>
            <a:r>
              <a:rPr lang="en-US" dirty="0" smtClean="0">
                <a:latin typeface="+mn-lt"/>
              </a:rPr>
              <a:t>Think Big Quality - Detail</a:t>
            </a:r>
            <a:endParaRPr lang="en-US" dirty="0">
              <a:latin typeface="+mn-l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4E1B06BE-C3AA-4BAA-AE92-AA37AF37BE8C}" type="datetime1">
              <a:rPr lang="en-US" smtClean="0"/>
              <a:t>7/6/2015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831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4495800" y="4114800"/>
            <a:ext cx="2819400" cy="338554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rtlCol="0" anchor="ctr" anchorCtr="0">
            <a:spAutoFit/>
          </a:bodyPr>
          <a:lstStyle/>
          <a:p>
            <a:r>
              <a:rPr lang="en-US" sz="1600" b="1" cap="all" dirty="0" smtClean="0">
                <a:solidFill>
                  <a:schemeClr val="bg1"/>
                </a:solidFill>
              </a:rPr>
              <a:t>Data Scientists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95800" y="4572000"/>
            <a:ext cx="2819400" cy="338554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rtlCol="0" anchor="ctr" anchorCtr="0">
            <a:spAutoFit/>
          </a:bodyPr>
          <a:lstStyle/>
          <a:p>
            <a:r>
              <a:rPr lang="en-US" sz="1600" b="1" cap="all" dirty="0" smtClean="0">
                <a:solidFill>
                  <a:schemeClr val="bg1"/>
                </a:solidFill>
              </a:rPr>
              <a:t>DATA ARCHITECTS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95800" y="5029200"/>
            <a:ext cx="2819400" cy="338554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182880" rtlCol="0" anchor="ctr" anchorCtr="0">
            <a:spAutoFit/>
          </a:bodyPr>
          <a:lstStyle/>
          <a:p>
            <a:r>
              <a:rPr lang="en-US" sz="1600" b="1" cap="all" dirty="0" smtClean="0">
                <a:solidFill>
                  <a:schemeClr val="bg1"/>
                </a:solidFill>
              </a:rPr>
              <a:t>DATA SOLUTIONS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0" y="5691962"/>
            <a:ext cx="9144000" cy="838200"/>
          </a:xfrm>
          <a:solidFill>
            <a:srgbClr val="DC7B1F"/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pPr algn="ctr"/>
            <a:r>
              <a:rPr lang="en-US" sz="2600" dirty="0" smtClean="0">
                <a:solidFill>
                  <a:schemeClr val="bg1"/>
                </a:solidFill>
              </a:rPr>
              <a:t>Think Big, Start Smart, Scale Fast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11" name="Subtitle 10"/>
          <p:cNvSpPr>
            <a:spLocks noGrp="1"/>
          </p:cNvSpPr>
          <p:nvPr>
            <p:ph type="subTitle" idx="1"/>
          </p:nvPr>
        </p:nvSpPr>
        <p:spPr>
          <a:xfrm>
            <a:off x="4419600" y="2667000"/>
            <a:ext cx="4724400" cy="1200329"/>
          </a:xfrm>
        </p:spPr>
        <p:txBody>
          <a:bodyPr>
            <a:noAutofit/>
          </a:bodyPr>
          <a:lstStyle/>
          <a:p>
            <a:pPr>
              <a:tabLst>
                <a:tab pos="401638" algn="l"/>
              </a:tabLst>
            </a:pPr>
            <a:r>
              <a:rPr lang="en-US" sz="2400" b="0" dirty="0"/>
              <a:t>Work with the</a:t>
            </a:r>
          </a:p>
          <a:p>
            <a:pPr>
              <a:tabLst>
                <a:tab pos="401638" algn="l"/>
              </a:tabLst>
            </a:pPr>
            <a:r>
              <a:rPr lang="en-US" sz="2400" dirty="0"/>
              <a:t>Leading Innovator </a:t>
            </a:r>
            <a:r>
              <a:rPr lang="en-US" sz="2400" b="0" dirty="0"/>
              <a:t>in Big </a:t>
            </a:r>
            <a:r>
              <a:rPr lang="en-US" sz="2400" b="0" dirty="0" smtClean="0"/>
              <a:t>Data</a:t>
            </a:r>
            <a:endParaRPr lang="en-US" sz="2400" b="0" dirty="0"/>
          </a:p>
        </p:txBody>
      </p:sp>
    </p:spTree>
    <p:extLst>
      <p:ext uri="{BB962C8B-B14F-4D97-AF65-F5344CB8AC3E}">
        <p14:creationId xmlns:p14="http://schemas.microsoft.com/office/powerpoint/2010/main" val="108099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2682346" y="4018889"/>
            <a:ext cx="1828800" cy="1371600"/>
          </a:xfrm>
          <a:prstGeom prst="rect">
            <a:avLst/>
          </a:prstGeom>
          <a:gradFill flip="none" rotWithShape="1">
            <a:gsLst>
              <a:gs pos="0">
                <a:srgbClr val="5F6062"/>
              </a:gs>
              <a:gs pos="100000">
                <a:schemeClr val="bg1">
                  <a:lumMod val="75000"/>
                </a:schemeClr>
              </a:gs>
            </a:gsLst>
            <a:lin ang="12960000" scaled="0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60000"/>
                <a:lumOff val="40000"/>
                <a:alpha val="43000"/>
              </a:schemeClr>
            </a:outerShdw>
          </a:effectLst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799013" y="4018889"/>
            <a:ext cx="1828800" cy="1371600"/>
          </a:xfrm>
          <a:prstGeom prst="rect">
            <a:avLst/>
          </a:prstGeom>
          <a:gradFill flip="none" rotWithShape="1">
            <a:gsLst>
              <a:gs pos="0">
                <a:srgbClr val="5F6062"/>
              </a:gs>
              <a:gs pos="100000">
                <a:schemeClr val="bg1">
                  <a:lumMod val="75000"/>
                </a:schemeClr>
              </a:gs>
            </a:gsLst>
            <a:lin ang="12960000" scaled="0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60000"/>
                <a:lumOff val="40000"/>
                <a:alpha val="43000"/>
              </a:schemeClr>
            </a:outerShdw>
          </a:effectLst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887457" y="4018889"/>
            <a:ext cx="1828800" cy="1371600"/>
          </a:xfrm>
          <a:prstGeom prst="rect">
            <a:avLst/>
          </a:prstGeom>
          <a:gradFill flip="none" rotWithShape="1">
            <a:gsLst>
              <a:gs pos="0">
                <a:srgbClr val="5F6062"/>
              </a:gs>
              <a:gs pos="100000">
                <a:schemeClr val="bg1">
                  <a:lumMod val="75000"/>
                </a:schemeClr>
              </a:gs>
            </a:gsLst>
            <a:lin ang="12960000" scaled="0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60000"/>
                <a:lumOff val="40000"/>
                <a:alpha val="43000"/>
              </a:schemeClr>
            </a:outerShdw>
          </a:effectLst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81013" y="4018889"/>
            <a:ext cx="1828800" cy="1371600"/>
          </a:xfrm>
          <a:prstGeom prst="rect">
            <a:avLst/>
          </a:prstGeom>
          <a:gradFill flip="none" rotWithShape="1">
            <a:gsLst>
              <a:gs pos="0">
                <a:srgbClr val="5F6062"/>
              </a:gs>
              <a:gs pos="100000">
                <a:schemeClr val="bg1">
                  <a:lumMod val="75000"/>
                </a:schemeClr>
              </a:gs>
            </a:gsLst>
            <a:lin ang="12960000" scaled="0"/>
            <a:tileRect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schemeClr val="tx1">
                <a:lumMod val="60000"/>
                <a:lumOff val="40000"/>
                <a:alpha val="43000"/>
              </a:schemeClr>
            </a:outerShdw>
          </a:effectLst>
        </p:spPr>
        <p:txBody>
          <a:bodyPr wrap="square" tIns="91440" bIns="91440" rtlCol="0" anchor="t">
            <a:prstTxWarp prst="textNoShape">
              <a:avLst/>
            </a:prstTxWarp>
            <a:noAutofit/>
          </a:bodyPr>
          <a:lstStyle/>
          <a:p>
            <a:pPr algn="ctr"/>
            <a:endParaRPr lang="en-US" kern="0" dirty="0" err="1" smtClean="0">
              <a:solidFill>
                <a:prstClr val="white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1013" y="403462"/>
            <a:ext cx="7104888" cy="701731"/>
          </a:xfrm>
        </p:spPr>
        <p:txBody>
          <a:bodyPr/>
          <a:lstStyle/>
          <a:p>
            <a:r>
              <a:rPr lang="en-US" dirty="0" smtClean="0"/>
              <a:t>Think Big Can Help Solve Your Big Data Challenges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D349801-6DB6-4547-B78D-99A3348DF790}" type="datetime1">
              <a:rPr lang="en-US" smtClean="0"/>
              <a:t>7/6/2015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56827" y="1843138"/>
            <a:ext cx="2009553" cy="2009553"/>
            <a:chOff x="457200" y="2029361"/>
            <a:chExt cx="2009553" cy="2009553"/>
          </a:xfrm>
        </p:grpSpPr>
        <p:sp>
          <p:nvSpPr>
            <p:cNvPr id="11" name="Oval 10"/>
            <p:cNvSpPr/>
            <p:nvPr/>
          </p:nvSpPr>
          <p:spPr>
            <a:xfrm>
              <a:off x="457200" y="2029361"/>
              <a:ext cx="2009553" cy="2009553"/>
            </a:xfrm>
            <a:prstGeom prst="ellipse">
              <a:avLst/>
            </a:prstGeom>
            <a:gradFill flip="none" rotWithShape="1">
              <a:gsLst>
                <a:gs pos="5000">
                  <a:schemeClr val="accent1"/>
                </a:gs>
                <a:gs pos="100000">
                  <a:srgbClr val="FFFFFF"/>
                </a:gs>
              </a:gsLst>
              <a:path path="circle">
                <a:fillToRect l="100000" t="100000"/>
              </a:path>
              <a:tileRect r="-100000" b="-100000"/>
            </a:gra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90500" dir="270000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17373" y="2558568"/>
              <a:ext cx="1695560" cy="923330"/>
            </a:xfrm>
            <a:prstGeom prst="rect">
              <a:avLst/>
            </a:prstGeom>
            <a:noFill/>
          </p:spPr>
          <p:txBody>
            <a:bodyPr wrap="square" rtlCol="0" anchor="t" anchorCtr="1">
              <a:spAutoFit/>
            </a:bodyPr>
            <a:lstStyle/>
            <a:p>
              <a:pPr algn="ctr"/>
              <a:r>
                <a:rPr lang="en-US" dirty="0" smtClean="0"/>
                <a:t>Big Data Strategy &amp; Roadmap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520774" y="1846817"/>
            <a:ext cx="2009553" cy="2009553"/>
            <a:chOff x="3276600" y="3886200"/>
            <a:chExt cx="2438400" cy="2438400"/>
          </a:xfrm>
        </p:grpSpPr>
        <p:sp>
          <p:nvSpPr>
            <p:cNvPr id="23" name="Oval 22"/>
            <p:cNvSpPr/>
            <p:nvPr/>
          </p:nvSpPr>
          <p:spPr>
            <a:xfrm>
              <a:off x="3276600" y="3886200"/>
              <a:ext cx="2438400" cy="2438400"/>
            </a:xfrm>
            <a:prstGeom prst="ellipse">
              <a:avLst/>
            </a:prstGeom>
            <a:gradFill flip="none" rotWithShape="1">
              <a:gsLst>
                <a:gs pos="5000">
                  <a:schemeClr val="accent1"/>
                </a:gs>
                <a:gs pos="100000">
                  <a:srgbClr val="FFFFFF"/>
                </a:gs>
              </a:gsLst>
              <a:path path="circle">
                <a:fillToRect l="100000" t="100000"/>
              </a:path>
              <a:tileRect r="-100000" b="-100000"/>
            </a:gra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90500" dir="270000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98895" y="4648200"/>
              <a:ext cx="2266458" cy="746915"/>
            </a:xfrm>
            <a:prstGeom prst="rect">
              <a:avLst/>
            </a:prstGeom>
            <a:noFill/>
          </p:spPr>
          <p:txBody>
            <a:bodyPr wrap="square" rtlCol="0" anchor="t" anchorCtr="1">
              <a:spAutoFit/>
            </a:bodyPr>
            <a:lstStyle/>
            <a:p>
              <a:pPr algn="ctr"/>
              <a:r>
                <a:rPr lang="en-US" sz="1700" dirty="0" smtClean="0"/>
                <a:t>Data Lake Implementation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647285" y="1843136"/>
            <a:ext cx="2009553" cy="2009553"/>
            <a:chOff x="3124200" y="3886199"/>
            <a:chExt cx="2438400" cy="2438400"/>
          </a:xfrm>
        </p:grpSpPr>
        <p:sp>
          <p:nvSpPr>
            <p:cNvPr id="26" name="Oval 25"/>
            <p:cNvSpPr/>
            <p:nvPr/>
          </p:nvSpPr>
          <p:spPr>
            <a:xfrm>
              <a:off x="3124200" y="3886199"/>
              <a:ext cx="2438400" cy="2438400"/>
            </a:xfrm>
            <a:prstGeom prst="ellipse">
              <a:avLst/>
            </a:prstGeom>
            <a:gradFill flip="none" rotWithShape="1">
              <a:gsLst>
                <a:gs pos="5000">
                  <a:schemeClr val="accent1"/>
                </a:gs>
                <a:gs pos="100000">
                  <a:srgbClr val="FFFFFF"/>
                </a:gs>
              </a:gsLst>
              <a:path path="circle">
                <a:fillToRect l="100000" t="100000"/>
              </a:path>
              <a:tileRect r="-100000" b="-100000"/>
            </a:gra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90500" dir="270000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314700" y="4633991"/>
              <a:ext cx="2057400" cy="784261"/>
            </a:xfrm>
            <a:prstGeom prst="rect">
              <a:avLst/>
            </a:prstGeom>
            <a:noFill/>
          </p:spPr>
          <p:txBody>
            <a:bodyPr wrap="square" rtlCol="0" anchor="t" anchorCtr="1">
              <a:spAutoFit/>
            </a:bodyPr>
            <a:lstStyle/>
            <a:p>
              <a:pPr algn="ctr"/>
              <a:r>
                <a:rPr lang="en-US" dirty="0" smtClean="0"/>
                <a:t>Analytics &amp; Data Science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773863" y="1854175"/>
            <a:ext cx="2009553" cy="2009553"/>
            <a:chOff x="3276600" y="3886200"/>
            <a:chExt cx="2438400" cy="2438400"/>
          </a:xfrm>
        </p:grpSpPr>
        <p:sp>
          <p:nvSpPr>
            <p:cNvPr id="29" name="Oval 28"/>
            <p:cNvSpPr/>
            <p:nvPr/>
          </p:nvSpPr>
          <p:spPr>
            <a:xfrm>
              <a:off x="3276600" y="3886200"/>
              <a:ext cx="2438400" cy="2438400"/>
            </a:xfrm>
            <a:prstGeom prst="ellipse">
              <a:avLst/>
            </a:prstGeom>
            <a:gradFill flip="none" rotWithShape="1">
              <a:gsLst>
                <a:gs pos="5000">
                  <a:schemeClr val="accent1"/>
                </a:gs>
                <a:gs pos="100000">
                  <a:srgbClr val="FFFFFF"/>
                </a:gs>
              </a:gsLst>
              <a:path path="circle">
                <a:fillToRect l="100000" t="100000"/>
              </a:path>
              <a:tileRect r="-100000" b="-100000"/>
            </a:gra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190500" dir="2700000">
                <a:srgbClr val="000000">
                  <a:alpha val="50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505200" y="4648200"/>
              <a:ext cx="2057400" cy="784261"/>
            </a:xfrm>
            <a:prstGeom prst="rect">
              <a:avLst/>
            </a:prstGeom>
            <a:noFill/>
          </p:spPr>
          <p:txBody>
            <a:bodyPr wrap="square" rtlCol="0" anchor="t" anchorCtr="1">
              <a:spAutoFit/>
            </a:bodyPr>
            <a:lstStyle/>
            <a:p>
              <a:pPr algn="ctr"/>
              <a:r>
                <a:rPr lang="en-US" dirty="0" smtClean="0"/>
                <a:t>Training &amp; Support</a:t>
              </a: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532707" y="4249046"/>
            <a:ext cx="1695560" cy="923330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Lack of Clear Big Data Strategy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819988" y="4249046"/>
            <a:ext cx="1695560" cy="923330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Difficulty Turning Data into Action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977966" y="4387546"/>
            <a:ext cx="1695560" cy="646331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dirty="0" smtClean="0">
                <a:solidFill>
                  <a:srgbClr val="FFFFFF"/>
                </a:solidFill>
              </a:rPr>
              <a:t>Missing Big Data Skills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47663" y="5570999"/>
            <a:ext cx="8534400" cy="838200"/>
          </a:xfrm>
          <a:prstGeom prst="rect">
            <a:avLst/>
          </a:prstGeom>
          <a:solidFill>
            <a:srgbClr val="EC881D">
              <a:alpha val="85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As the first and only pure play big data services firm, Think Big is best able to address the business challenges of big data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637268" y="4272130"/>
            <a:ext cx="1867851" cy="877163"/>
          </a:xfrm>
          <a:prstGeom prst="rect">
            <a:avLst/>
          </a:prstGeom>
          <a:noFill/>
        </p:spPr>
        <p:txBody>
          <a:bodyPr wrap="square" rtlCol="0" anchor="t" anchorCtr="1">
            <a:spAutoFit/>
          </a:bodyPr>
          <a:lstStyle/>
          <a:p>
            <a:pPr algn="ctr"/>
            <a:r>
              <a:rPr lang="en-US" sz="1700" dirty="0" smtClean="0">
                <a:solidFill>
                  <a:srgbClr val="FFFFFF"/>
                </a:solidFill>
              </a:rPr>
              <a:t>Data Scattered</a:t>
            </a:r>
          </a:p>
          <a:p>
            <a:pPr algn="ctr"/>
            <a:r>
              <a:rPr lang="en-US" sz="1700" dirty="0" smtClean="0">
                <a:solidFill>
                  <a:srgbClr val="FFFFFF"/>
                </a:solidFill>
              </a:rPr>
              <a:t>&amp; Not Well Understood</a:t>
            </a:r>
          </a:p>
        </p:txBody>
      </p:sp>
    </p:spTree>
    <p:extLst>
      <p:ext uri="{BB962C8B-B14F-4D97-AF65-F5344CB8AC3E}">
        <p14:creationId xmlns:p14="http://schemas.microsoft.com/office/powerpoint/2010/main" val="214641197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467" y="4546531"/>
            <a:ext cx="1929863" cy="149125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0225" y="1498524"/>
            <a:ext cx="8229600" cy="3455613"/>
          </a:xfrm>
        </p:spPr>
        <p:txBody>
          <a:bodyPr/>
          <a:lstStyle/>
          <a:p>
            <a:r>
              <a:rPr lang="en-US" sz="2000" dirty="0" smtClean="0"/>
              <a:t>Founded in 2010 with over 100 engagements across 70 clients</a:t>
            </a:r>
          </a:p>
          <a:p>
            <a:r>
              <a:rPr lang="en-US" sz="2000" dirty="0" smtClean="0"/>
              <a:t>Specialize in creating business value from big data</a:t>
            </a:r>
          </a:p>
          <a:p>
            <a:r>
              <a:rPr lang="en-US" sz="2000" dirty="0" smtClean="0"/>
              <a:t>Proven vendor-neutral open source expertise</a:t>
            </a:r>
          </a:p>
          <a:p>
            <a:r>
              <a:rPr lang="en-US" sz="2000" dirty="0" smtClean="0"/>
              <a:t>Agile team-based development methodology</a:t>
            </a:r>
          </a:p>
          <a:p>
            <a:r>
              <a:rPr lang="en-US" sz="2000" dirty="0" smtClean="0"/>
              <a:t>Dedicated Think Big Academy for change management and organizational development</a:t>
            </a:r>
          </a:p>
          <a:p>
            <a:r>
              <a:rPr lang="en-US" sz="2000" dirty="0" smtClean="0"/>
              <a:t>On-shore Solution Center </a:t>
            </a:r>
          </a:p>
          <a:p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25735" y="335223"/>
            <a:ext cx="7104888" cy="701731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What Makes Think Big Different From Other Services Firms?</a:t>
            </a:r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001BB88D-B5F1-43AF-A0F2-F151C62C47E3}" type="datetime1">
              <a:rPr lang="en-US" smtClean="0"/>
              <a:t>7/6/2015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1" y="4754241"/>
            <a:ext cx="1194306" cy="893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30" y="4718180"/>
            <a:ext cx="1441181" cy="9660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1110" y="4904212"/>
            <a:ext cx="1627339" cy="593979"/>
          </a:xfrm>
          <a:prstGeom prst="rect">
            <a:avLst/>
          </a:prstGeom>
        </p:spPr>
      </p:pic>
      <p:pic>
        <p:nvPicPr>
          <p:cNvPr id="5" name="Picture 4" descr="spark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1" y="4814860"/>
            <a:ext cx="1455124" cy="77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4041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381000" y="4572000"/>
            <a:ext cx="2895600" cy="1947332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85000"/>
                </a:schemeClr>
              </a:gs>
              <a:gs pos="13000">
                <a:schemeClr val="tx2"/>
              </a:gs>
            </a:gsLst>
            <a:lin ang="16200000" scaled="0"/>
            <a:tileRect/>
          </a:gra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/>
              </a:rPr>
              <a:t>We Accelerate Your Time to Value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Proven, Team-Based Methodology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9100" y="1389702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cs typeface="Arial"/>
              </a:rPr>
              <a:t>Experiment-Driven Short Sprints with </a:t>
            </a:r>
            <a:br>
              <a:rPr lang="en-US" sz="2400" dirty="0" smtClean="0">
                <a:solidFill>
                  <a:schemeClr val="bg2">
                    <a:lumMod val="50000"/>
                  </a:schemeClr>
                </a:solidFill>
                <a:cs typeface="Arial"/>
              </a:rPr>
            </a:br>
            <a:r>
              <a:rPr lang="en-US" sz="2400" dirty="0" smtClean="0">
                <a:solidFill>
                  <a:schemeClr val="bg2">
                    <a:lumMod val="50000"/>
                  </a:schemeClr>
                </a:solidFill>
                <a:cs typeface="Arial"/>
              </a:rPr>
              <a:t>Quick Release Cycles</a:t>
            </a:r>
          </a:p>
        </p:txBody>
      </p:sp>
      <p:sp>
        <p:nvSpPr>
          <p:cNvPr id="6" name="Content Placeholder 12"/>
          <p:cNvSpPr txBox="1">
            <a:spLocks/>
          </p:cNvSpPr>
          <p:nvPr/>
        </p:nvSpPr>
        <p:spPr>
          <a:xfrm>
            <a:off x="3429000" y="4744304"/>
            <a:ext cx="5105400" cy="35779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marL="285750" indent="-285750" defTabSz="457200" fontAlgn="auto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Wingdings" charset="2"/>
              <a:buChar char=""/>
              <a:defRPr/>
            </a:pPr>
            <a:r>
              <a:rPr lang="en-US" dirty="0">
                <a:solidFill>
                  <a:srgbClr val="4D353B"/>
                </a:solidFill>
                <a:cs typeface="Arial"/>
              </a:rPr>
              <a:t>Breaking Down Business and IT Barriers</a:t>
            </a:r>
          </a:p>
        </p:txBody>
      </p:sp>
      <p:sp>
        <p:nvSpPr>
          <p:cNvPr id="19" name="Content Placeholder 12"/>
          <p:cNvSpPr txBox="1">
            <a:spLocks/>
          </p:cNvSpPr>
          <p:nvPr/>
        </p:nvSpPr>
        <p:spPr>
          <a:xfrm>
            <a:off x="3429000" y="5181600"/>
            <a:ext cx="5105400" cy="35779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marL="285750" indent="-285750" defTabSz="457200" fontAlgn="auto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Wingdings" charset="2"/>
              <a:buChar char=""/>
              <a:defRPr/>
            </a:pPr>
            <a:r>
              <a:rPr lang="en-US" dirty="0">
                <a:solidFill>
                  <a:srgbClr val="4D353B"/>
                </a:solidFill>
                <a:cs typeface="Arial"/>
              </a:rPr>
              <a:t>Discrete Projects with Beginning and End</a:t>
            </a:r>
          </a:p>
        </p:txBody>
      </p:sp>
      <p:sp>
        <p:nvSpPr>
          <p:cNvPr id="22" name="Content Placeholder 12"/>
          <p:cNvSpPr txBox="1">
            <a:spLocks/>
          </p:cNvSpPr>
          <p:nvPr/>
        </p:nvSpPr>
        <p:spPr>
          <a:xfrm>
            <a:off x="3429000" y="5590660"/>
            <a:ext cx="5105400" cy="620939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marL="285750" indent="-285750" defTabSz="457200" fontAlgn="auto">
              <a:lnSpc>
                <a:spcPct val="95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10000"/>
              <a:buFont typeface="Wingdings" charset="2"/>
              <a:buChar char=""/>
              <a:defRPr/>
            </a:pPr>
            <a:r>
              <a:rPr lang="en-US" dirty="0">
                <a:solidFill>
                  <a:srgbClr val="4D353B"/>
                </a:solidFill>
                <a:cs typeface="Arial"/>
              </a:rPr>
              <a:t>Early Releases to Validate ROI and</a:t>
            </a:r>
            <a:br>
              <a:rPr lang="en-US" dirty="0">
                <a:solidFill>
                  <a:srgbClr val="4D353B"/>
                </a:solidFill>
                <a:cs typeface="Arial"/>
              </a:rPr>
            </a:br>
            <a:r>
              <a:rPr lang="en-US" dirty="0">
                <a:solidFill>
                  <a:srgbClr val="4D353B"/>
                </a:solidFill>
                <a:cs typeface="Arial"/>
              </a:rPr>
              <a:t>Ensure Long Term Success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09600" y="2590800"/>
            <a:ext cx="2219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cap="all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Data engineers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86400" y="2133600"/>
            <a:ext cx="2055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cap="all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Data scientists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2989102" y="2326217"/>
            <a:ext cx="3165796" cy="1654848"/>
            <a:chOff x="2895600" y="2362200"/>
            <a:chExt cx="3352800" cy="1752600"/>
          </a:xfrm>
        </p:grpSpPr>
        <p:sp>
          <p:nvSpPr>
            <p:cNvPr id="28" name="Arc 27"/>
            <p:cNvSpPr/>
            <p:nvPr/>
          </p:nvSpPr>
          <p:spPr>
            <a:xfrm>
              <a:off x="2895600" y="2362200"/>
              <a:ext cx="3352800" cy="1752600"/>
            </a:xfrm>
            <a:prstGeom prst="arc">
              <a:avLst>
                <a:gd name="adj1" fmla="val 12217600"/>
                <a:gd name="adj2" fmla="val 17724615"/>
              </a:avLst>
            </a:prstGeom>
            <a:ln w="19050" cap="rnd" cmpd="sng" algn="ctr">
              <a:solidFill>
                <a:schemeClr val="tx2">
                  <a:lumMod val="90000"/>
                  <a:lumOff val="10000"/>
                </a:schemeClr>
              </a:solidFill>
              <a:prstDash val="sysDot"/>
              <a:round/>
              <a:headEnd type="arrow" w="lg" len="med"/>
              <a:tailEnd type="arrow" w="lg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/>
            <p:cNvSpPr/>
            <p:nvPr/>
          </p:nvSpPr>
          <p:spPr>
            <a:xfrm>
              <a:off x="2895600" y="2362200"/>
              <a:ext cx="3352800" cy="1752600"/>
            </a:xfrm>
            <a:prstGeom prst="arc">
              <a:avLst>
                <a:gd name="adj1" fmla="val 6518464"/>
                <a:gd name="adj2" fmla="val 11036325"/>
              </a:avLst>
            </a:prstGeom>
            <a:ln w="19050" cap="rnd" cmpd="sng" algn="ctr">
              <a:solidFill>
                <a:schemeClr val="tx2">
                  <a:lumMod val="90000"/>
                  <a:lumOff val="10000"/>
                </a:schemeClr>
              </a:solidFill>
              <a:prstDash val="sysDot"/>
              <a:round/>
              <a:headEnd type="arrow" w="lg" len="med"/>
              <a:tailEnd type="arrow" w="lg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c 33"/>
            <p:cNvSpPr/>
            <p:nvPr/>
          </p:nvSpPr>
          <p:spPr>
            <a:xfrm>
              <a:off x="2895600" y="2362200"/>
              <a:ext cx="3352800" cy="1752600"/>
            </a:xfrm>
            <a:prstGeom prst="arc">
              <a:avLst>
                <a:gd name="adj1" fmla="val 19648747"/>
                <a:gd name="adj2" fmla="val 4064115"/>
              </a:avLst>
            </a:prstGeom>
            <a:ln w="19050" cap="rnd" cmpd="sng" algn="ctr">
              <a:solidFill>
                <a:schemeClr val="tx2">
                  <a:lumMod val="90000"/>
                  <a:lumOff val="10000"/>
                </a:schemeClr>
              </a:solidFill>
              <a:prstDash val="sysDot"/>
              <a:round/>
              <a:headEnd type="arrow" w="lg" len="med"/>
              <a:tailEnd type="arrow" w="lg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Oval 29"/>
          <p:cNvSpPr/>
          <p:nvPr/>
        </p:nvSpPr>
        <p:spPr>
          <a:xfrm>
            <a:off x="2941563" y="2610960"/>
            <a:ext cx="381000" cy="3810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r="270000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111047" y="3946680"/>
            <a:ext cx="38805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cap="all" dirty="0" smtClean="0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rPr>
              <a:t>CLIENT EXPERTS &amp; SPONSORS</a:t>
            </a:r>
          </a:p>
        </p:txBody>
      </p:sp>
      <p:sp>
        <p:nvSpPr>
          <p:cNvPr id="48" name="Oval 47"/>
          <p:cNvSpPr/>
          <p:nvPr/>
        </p:nvSpPr>
        <p:spPr>
          <a:xfrm>
            <a:off x="5039782" y="2226733"/>
            <a:ext cx="381000" cy="3810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r="270000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Oval 48"/>
          <p:cNvSpPr/>
          <p:nvPr/>
        </p:nvSpPr>
        <p:spPr>
          <a:xfrm>
            <a:off x="4419600" y="3779760"/>
            <a:ext cx="381000" cy="381000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90500" dir="270000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 smtClean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418921" y="2667000"/>
            <a:ext cx="23622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1"/>
                </a:solidFill>
              </a:rPr>
              <a:t>Expert team working on-site and remotely</a:t>
            </a:r>
            <a:endParaRPr lang="en-US" sz="2000" dirty="0">
              <a:solidFill>
                <a:schemeClr val="accent1"/>
              </a:solidFill>
            </a:endParaRP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3E2FAD8F-B250-4B72-B238-85CE9FF40EFD}" type="datetime1">
              <a:rPr lang="en-US" smtClean="0"/>
              <a:t>7/6/2015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2015 Think Big, a Teradata Company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0600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" grpId="0"/>
      <p:bldP spid="19" grpId="0"/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52c904b-7eb6-4543-8a61-6a2e2ec6e3f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752c904b-7eb6-4543-8a61-6a2e2ec6e3f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SYNC_SLIDE_GUID" val="d2e95cf9-ca65-4d01-a8ee-f4aa04f0ca16"/>
</p:tagLst>
</file>

<file path=ppt/theme/theme1.xml><?xml version="1.0" encoding="utf-8"?>
<a:theme xmlns:a="http://schemas.openxmlformats.org/drawingml/2006/main" name="TDC_PPT_Branded_1014-lite">
  <a:themeElements>
    <a:clrScheme name="TeradataPPT2014 2">
      <a:dk1>
        <a:srgbClr val="3C3C3B"/>
      </a:dk1>
      <a:lt1>
        <a:sysClr val="window" lastClr="FFFFFF"/>
      </a:lt1>
      <a:dk2>
        <a:srgbClr val="0079DB"/>
      </a:dk2>
      <a:lt2>
        <a:srgbClr val="D8D8D8"/>
      </a:lt2>
      <a:accent1>
        <a:srgbClr val="EC881D"/>
      </a:accent1>
      <a:accent2>
        <a:srgbClr val="0079DB"/>
      </a:accent2>
      <a:accent3>
        <a:srgbClr val="CD391F"/>
      </a:accent3>
      <a:accent4>
        <a:srgbClr val="0088A8"/>
      </a:accent4>
      <a:accent5>
        <a:srgbClr val="703092"/>
      </a:accent5>
      <a:accent6>
        <a:srgbClr val="5F6062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  <a:miter lim="800000"/>
          <a:headEnd/>
          <a:tailEnd/>
        </a:ln>
        <a:effectLst/>
      </a:spPr>
      <a:bodyPr wrap="square" tIns="91440" bIns="91440" rtlCol="0" anchor="t">
        <a:prstTxWarp prst="textNoShape">
          <a:avLst/>
        </a:prstTxWarp>
        <a:noAutofit/>
      </a:bodyPr>
      <a:lstStyle>
        <a:defPPr>
          <a:defRPr kern="0" dirty="0" err="1" smtClean="0">
            <a:solidFill>
              <a:prstClr val="white"/>
            </a:solidFill>
          </a:defRPr>
        </a:defPPr>
      </a:lstStyle>
    </a:spDef>
    <a:lnDef>
      <a:spPr>
        <a:ln w="12700"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5000"/>
          </a:lnSpc>
          <a:spcBef>
            <a:spcPts val="400"/>
          </a:spcBef>
          <a:defRPr dirty="0" err="1" smtClean="0">
            <a:solidFill>
              <a:srgbClr val="231F2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radata">
      <a:dk1>
        <a:sysClr val="windowText" lastClr="000000"/>
      </a:dk1>
      <a:lt1>
        <a:sysClr val="window" lastClr="FFFFFF"/>
      </a:lt1>
      <a:dk2>
        <a:srgbClr val="0079DB"/>
      </a:dk2>
      <a:lt2>
        <a:srgbClr val="D8D8D8"/>
      </a:lt2>
      <a:accent1>
        <a:srgbClr val="D56D23"/>
      </a:accent1>
      <a:accent2>
        <a:srgbClr val="BBBCBE"/>
      </a:accent2>
      <a:accent3>
        <a:srgbClr val="5F6062"/>
      </a:accent3>
      <a:accent4>
        <a:srgbClr val="0088A8"/>
      </a:accent4>
      <a:accent5>
        <a:srgbClr val="703092"/>
      </a:accent5>
      <a:accent6>
        <a:srgbClr val="CD391F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radata">
      <a:dk1>
        <a:sysClr val="windowText" lastClr="000000"/>
      </a:dk1>
      <a:lt1>
        <a:sysClr val="window" lastClr="FFFFFF"/>
      </a:lt1>
      <a:dk2>
        <a:srgbClr val="0079DB"/>
      </a:dk2>
      <a:lt2>
        <a:srgbClr val="D8D8D8"/>
      </a:lt2>
      <a:accent1>
        <a:srgbClr val="D56D23"/>
      </a:accent1>
      <a:accent2>
        <a:srgbClr val="BBBCBE"/>
      </a:accent2>
      <a:accent3>
        <a:srgbClr val="5F6062"/>
      </a:accent3>
      <a:accent4>
        <a:srgbClr val="0088A8"/>
      </a:accent4>
      <a:accent5>
        <a:srgbClr val="703092"/>
      </a:accent5>
      <a:accent6>
        <a:srgbClr val="CD391F"/>
      </a:accent6>
      <a:hlink>
        <a:srgbClr val="0079DB"/>
      </a:hlink>
      <a:folHlink>
        <a:srgbClr val="703092"/>
      </a:folHlink>
    </a:clrScheme>
    <a:fontScheme name="Teradata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TDC_PPT_Branded_1014-lite.potx</Template>
  <TotalTime>8183</TotalTime>
  <Words>5649</Words>
  <Application>Microsoft Office PowerPoint</Application>
  <PresentationFormat>On-screen Show (4:3)</PresentationFormat>
  <Paragraphs>1211</Paragraphs>
  <Slides>69</Slides>
  <Notes>25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TDC_PPT_Branded_1014-lite</vt:lpstr>
      <vt:lpstr>PowerPoint Presentation</vt:lpstr>
      <vt:lpstr>How to use logo slides in this deck</vt:lpstr>
      <vt:lpstr>PowerPoint Presentation</vt:lpstr>
      <vt:lpstr>Who is Think Big?</vt:lpstr>
      <vt:lpstr>Big Data </vt:lpstr>
      <vt:lpstr>Four Essential Big Data Business Challenges</vt:lpstr>
      <vt:lpstr>Think Big Can Help Solve Your Big Data Challenges</vt:lpstr>
      <vt:lpstr> What Makes Think Big Different From Other Services Firms?</vt:lpstr>
      <vt:lpstr>Proven, Team-Based Methodology</vt:lpstr>
      <vt:lpstr>Think Big Client Experience</vt:lpstr>
      <vt:lpstr>Accelerating Value for Industry Leaders</vt:lpstr>
      <vt:lpstr>ROI for Manufacturing Client: Est. at $11M year 1, $30M cumulative year 2</vt:lpstr>
      <vt:lpstr>PowerPoint Presentation</vt:lpstr>
      <vt:lpstr>Big Data Roadmap: Engagement Model</vt:lpstr>
      <vt:lpstr>PowerPoint Presentation</vt:lpstr>
      <vt:lpstr>PowerPoint Presentation</vt:lpstr>
      <vt:lpstr>PowerPoint Presentation</vt:lpstr>
      <vt:lpstr>PowerPoint Presentation</vt:lpstr>
      <vt:lpstr>Big Data Roadmap Deliverables</vt:lpstr>
      <vt:lpstr>PowerPoint Presentation</vt:lpstr>
      <vt:lpstr>What is a Data Lake?</vt:lpstr>
      <vt:lpstr>Why a Hadoop Data Lake?</vt:lpstr>
      <vt:lpstr>Data Lake – Innovation and Value</vt:lpstr>
      <vt:lpstr>Example: Enterprise Data Lake  Business Value</vt:lpstr>
      <vt:lpstr>Data Lake Services</vt:lpstr>
      <vt:lpstr>Data Lake Optimization </vt:lpstr>
      <vt:lpstr>Data Lake Starter Service</vt:lpstr>
      <vt:lpstr>Example:  Data Lake Starter Service</vt:lpstr>
      <vt:lpstr>PowerPoint Presentation</vt:lpstr>
      <vt:lpstr>Data Science Overview </vt:lpstr>
      <vt:lpstr>Data Science Project Timeline</vt:lpstr>
      <vt:lpstr>Data Science Project Timeline</vt:lpstr>
      <vt:lpstr>Data Science Deliverables</vt:lpstr>
      <vt:lpstr>Dashboard Engine for Hadoop</vt:lpstr>
      <vt:lpstr>Dashboard Engine Works with  BI Tools Like Tableau</vt:lpstr>
      <vt:lpstr>PowerPoint Presentation</vt:lpstr>
      <vt:lpstr>Dashboard Engine for Hadoop  Does the Heavy Lifting For You</vt:lpstr>
      <vt:lpstr>PowerPoint Presentation</vt:lpstr>
      <vt:lpstr>Why  Use Managed Services?</vt:lpstr>
      <vt:lpstr>Managed Services for Hadoop</vt:lpstr>
      <vt:lpstr>Managed Services for Hadoop – Platform Support </vt:lpstr>
      <vt:lpstr>Managed Services for Hadoop – Platform Support</vt:lpstr>
      <vt:lpstr>Hadoop Platform Support  Administrator as a Service – Package Options</vt:lpstr>
      <vt:lpstr>Advantages of Think Big Managed Services</vt:lpstr>
      <vt:lpstr>Training and Education</vt:lpstr>
      <vt:lpstr>Think Big Academy</vt:lpstr>
      <vt:lpstr>Popular Current Offerings</vt:lpstr>
      <vt:lpstr>PowerPoint Presentation</vt:lpstr>
      <vt:lpstr>Full Lifecycle Engagement:  For a high tech manufacturer</vt:lpstr>
      <vt:lpstr>Full Lifecycle Engagement:  For a high tech manufacturer</vt:lpstr>
      <vt:lpstr>Example: Ad Space Auctions</vt:lpstr>
      <vt:lpstr>PowerPoint Presentation</vt:lpstr>
      <vt:lpstr>Summary</vt:lpstr>
      <vt:lpstr>PowerPoint Presentation</vt:lpstr>
      <vt:lpstr>Customer Behavior Analytics</vt:lpstr>
      <vt:lpstr>Manufacturing Device Analytics</vt:lpstr>
      <vt:lpstr>Product Behavior Analytics Use Cases</vt:lpstr>
      <vt:lpstr>Foundation for Engineering Project</vt:lpstr>
      <vt:lpstr>Engineering Project Overview</vt:lpstr>
      <vt:lpstr>Engineering Sprint Milestones</vt:lpstr>
      <vt:lpstr>Think Big – Big Data Quality</vt:lpstr>
      <vt:lpstr>Think Big Engineering Process</vt:lpstr>
      <vt:lpstr>Think Big Quality - Sprints</vt:lpstr>
      <vt:lpstr>Quality Assurance Release Testing</vt:lpstr>
      <vt:lpstr>QA and Architecture Testing</vt:lpstr>
      <vt:lpstr>Think Big Quality - Detail</vt:lpstr>
      <vt:lpstr>Think Big Quality - Detail</vt:lpstr>
      <vt:lpstr>Think Big Quality - Detail</vt:lpstr>
      <vt:lpstr>Think Big, Start Smart, Scale Fast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 Gard</dc:creator>
  <cp:lastModifiedBy>Barsch, Paul</cp:lastModifiedBy>
  <cp:revision>294</cp:revision>
  <dcterms:created xsi:type="dcterms:W3CDTF">2014-10-01T21:25:54Z</dcterms:created>
  <dcterms:modified xsi:type="dcterms:W3CDTF">2015-07-06T23:19:59Z</dcterms:modified>
</cp:coreProperties>
</file>